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4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72" y="1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277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7268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592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4215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780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4714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29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69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96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039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08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49EEBF-6241-4A86-B060-CF052CDFC423}" type="datetimeFigureOut">
              <a:rPr lang="ko-KR" altLang="en-US" smtClean="0"/>
              <a:t>2018-09-07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1EAD767B-0CBA-4E67-9039-416EDAEB3F6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823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1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92369" y="1298448"/>
            <a:ext cx="7892679" cy="3255264"/>
          </a:xfrm>
        </p:spPr>
        <p:txBody>
          <a:bodyPr>
            <a:normAutofit/>
          </a:bodyPr>
          <a:lstStyle/>
          <a:p>
            <a:r>
              <a:rPr lang="ko-KR" altLang="en-US" spc="-300" dirty="0" smtClean="0"/>
              <a:t>사회서비스공단의 </a:t>
            </a:r>
            <a:r>
              <a:rPr lang="en-US" altLang="ko-KR" spc="-300" dirty="0" smtClean="0"/>
              <a:t/>
            </a:r>
            <a:br>
              <a:rPr lang="en-US" altLang="ko-KR" spc="-300" dirty="0" smtClean="0"/>
            </a:br>
            <a:r>
              <a:rPr lang="ko-KR" altLang="en-US" spc="-300" dirty="0" smtClean="0"/>
              <a:t>도입배경과 서울시 현안</a:t>
            </a:r>
            <a:endParaRPr lang="ko-KR" altLang="en-US" spc="-3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4726745"/>
            <a:ext cx="9144000" cy="836324"/>
          </a:xfrm>
        </p:spPr>
        <p:txBody>
          <a:bodyPr>
            <a:normAutofit/>
          </a:bodyPr>
          <a:lstStyle/>
          <a:p>
            <a:r>
              <a:rPr lang="ko-KR" altLang="en-US" sz="2400" dirty="0" err="1" smtClean="0"/>
              <a:t>송인주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서울시복지재단 연구위원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71647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2016</a:t>
            </a:r>
            <a:r>
              <a:rPr lang="ko-KR" altLang="en-US" dirty="0" smtClean="0"/>
              <a:t>년 장기요양시설 </a:t>
            </a:r>
            <a:r>
              <a:rPr lang="ko-KR" altLang="en-US" dirty="0" err="1" smtClean="0"/>
              <a:t>운영체별</a:t>
            </a:r>
            <a:r>
              <a:rPr lang="ko-KR" altLang="en-US" dirty="0" smtClean="0"/>
              <a:t> 현황</a:t>
            </a:r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92701" y="998807"/>
            <a:ext cx="21552910" cy="976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388785384" descr="EMB00001a88b0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1329" y="668216"/>
            <a:ext cx="8004517" cy="5282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955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사회서비스 공급 과잉 및 난립의 문제</a:t>
            </a:r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6065752"/>
              </p:ext>
            </p:extLst>
          </p:nvPr>
        </p:nvGraphicFramePr>
        <p:xfrm>
          <a:off x="3530989" y="888828"/>
          <a:ext cx="8215535" cy="5368136"/>
        </p:xfrm>
        <a:graphic>
          <a:graphicData uri="http://schemas.openxmlformats.org/drawingml/2006/table">
            <a:tbl>
              <a:tblPr/>
              <a:tblGrid>
                <a:gridCol w="560978">
                  <a:extLst>
                    <a:ext uri="{9D8B030D-6E8A-4147-A177-3AD203B41FA5}">
                      <a16:colId xmlns:a16="http://schemas.microsoft.com/office/drawing/2014/main" val="1803579689"/>
                    </a:ext>
                  </a:extLst>
                </a:gridCol>
                <a:gridCol w="1103421">
                  <a:extLst>
                    <a:ext uri="{9D8B030D-6E8A-4147-A177-3AD203B41FA5}">
                      <a16:colId xmlns:a16="http://schemas.microsoft.com/office/drawing/2014/main" val="4087297765"/>
                    </a:ext>
                  </a:extLst>
                </a:gridCol>
                <a:gridCol w="1103421">
                  <a:extLst>
                    <a:ext uri="{9D8B030D-6E8A-4147-A177-3AD203B41FA5}">
                      <a16:colId xmlns:a16="http://schemas.microsoft.com/office/drawing/2014/main" val="1867128124"/>
                    </a:ext>
                  </a:extLst>
                </a:gridCol>
                <a:gridCol w="847579">
                  <a:extLst>
                    <a:ext uri="{9D8B030D-6E8A-4147-A177-3AD203B41FA5}">
                      <a16:colId xmlns:a16="http://schemas.microsoft.com/office/drawing/2014/main" val="4292996367"/>
                    </a:ext>
                  </a:extLst>
                </a:gridCol>
                <a:gridCol w="1131133">
                  <a:extLst>
                    <a:ext uri="{9D8B030D-6E8A-4147-A177-3AD203B41FA5}">
                      <a16:colId xmlns:a16="http://schemas.microsoft.com/office/drawing/2014/main" val="2239441361"/>
                    </a:ext>
                  </a:extLst>
                </a:gridCol>
                <a:gridCol w="697667">
                  <a:extLst>
                    <a:ext uri="{9D8B030D-6E8A-4147-A177-3AD203B41FA5}">
                      <a16:colId xmlns:a16="http://schemas.microsoft.com/office/drawing/2014/main" val="3002703473"/>
                    </a:ext>
                  </a:extLst>
                </a:gridCol>
                <a:gridCol w="1012874">
                  <a:extLst>
                    <a:ext uri="{9D8B030D-6E8A-4147-A177-3AD203B41FA5}">
                      <a16:colId xmlns:a16="http://schemas.microsoft.com/office/drawing/2014/main" val="3803814373"/>
                    </a:ext>
                  </a:extLst>
                </a:gridCol>
                <a:gridCol w="590843">
                  <a:extLst>
                    <a:ext uri="{9D8B030D-6E8A-4147-A177-3AD203B41FA5}">
                      <a16:colId xmlns:a16="http://schemas.microsoft.com/office/drawing/2014/main" val="889889075"/>
                    </a:ext>
                  </a:extLst>
                </a:gridCol>
                <a:gridCol w="647113">
                  <a:extLst>
                    <a:ext uri="{9D8B030D-6E8A-4147-A177-3AD203B41FA5}">
                      <a16:colId xmlns:a16="http://schemas.microsoft.com/office/drawing/2014/main" val="707951522"/>
                    </a:ext>
                  </a:extLst>
                </a:gridCol>
                <a:gridCol w="520506">
                  <a:extLst>
                    <a:ext uri="{9D8B030D-6E8A-4147-A177-3AD203B41FA5}">
                      <a16:colId xmlns:a16="http://schemas.microsoft.com/office/drawing/2014/main" val="457628762"/>
                    </a:ext>
                  </a:extLst>
                </a:gridCol>
              </a:tblGrid>
              <a:tr h="134469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 dirty="0" err="1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시설요양</a:t>
                      </a:r>
                      <a:endParaRPr lang="ko-KR" alt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부당</a:t>
                      </a:r>
                      <a:endParaRPr lang="ko-KR" alt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청구액</a:t>
                      </a:r>
                      <a:endParaRPr lang="ko-KR" alt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종사자 배치기준 위반</a:t>
                      </a:r>
                      <a:endParaRPr lang="ko-KR" alt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-30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종사자추가배치 가산기준 위반</a:t>
                      </a:r>
                      <a:endParaRPr lang="ko-KR" alt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-30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정원초과기준 위반</a:t>
                      </a:r>
                      <a:endParaRPr lang="ko-KR" alt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-30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기타</a:t>
                      </a:r>
                      <a:endParaRPr lang="ko-KR" alt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0" kern="0" spc="-30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0481184"/>
                  </a:ext>
                </a:extLst>
              </a:tr>
              <a:tr h="7555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16,329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12,388</a:t>
                      </a:r>
                      <a:endParaRPr 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75.9</a:t>
                      </a:r>
                      <a:endParaRPr 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2,177</a:t>
                      </a:r>
                      <a:endParaRPr 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13.3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1,122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6.9</a:t>
                      </a:r>
                      <a:endParaRPr 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642</a:t>
                      </a:r>
                      <a:endParaRPr 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3.9</a:t>
                      </a:r>
                      <a:endParaRPr lang="en-US" sz="20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3926989"/>
                  </a:ext>
                </a:extLst>
              </a:tr>
              <a:tr h="1535193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 dirty="0" err="1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재가기관</a:t>
                      </a:r>
                      <a:endParaRPr lang="ko-KR" alt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부당</a:t>
                      </a:r>
                      <a:endParaRPr lang="ko-KR" alt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청구액</a:t>
                      </a:r>
                      <a:endParaRPr lang="ko-KR" alt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허위청구 </a:t>
                      </a:r>
                      <a:r>
                        <a:rPr lang="en-US" altLang="ko-KR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(</a:t>
                      </a:r>
                      <a:r>
                        <a:rPr lang="ko-KR" alt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서비스 </a:t>
                      </a:r>
                      <a:r>
                        <a:rPr lang="ko-KR" altLang="en-US" sz="1800" kern="0" spc="-300" dirty="0" err="1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미제공</a:t>
                      </a:r>
                      <a:r>
                        <a:rPr lang="en-US" altLang="ko-KR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·</a:t>
                      </a:r>
                      <a:r>
                        <a:rPr lang="ko-KR" altLang="en-US" sz="1800" kern="0" spc="-300" dirty="0" err="1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증량청구</a:t>
                      </a:r>
                      <a:r>
                        <a:rPr lang="en-US" altLang="ko-KR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)</a:t>
                      </a:r>
                      <a:endParaRPr lang="ko-KR" alt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-30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종사자추가배치 </a:t>
                      </a:r>
                      <a:r>
                        <a:rPr lang="ko-KR" altLang="en-US" sz="1800" kern="0" spc="-300" dirty="0" err="1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가산기준</a:t>
                      </a:r>
                      <a:r>
                        <a:rPr lang="ko-KR" alt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 위반</a:t>
                      </a:r>
                      <a:endParaRPr lang="ko-KR" alt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-30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방문목욕 제공기준 위반</a:t>
                      </a:r>
                      <a:endParaRPr lang="ko-KR" alt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800" kern="0" spc="-30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800" kern="0" spc="-30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기타</a:t>
                      </a:r>
                      <a:endParaRPr lang="ko-KR" altLang="en-US" sz="1800" kern="0" spc="-5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0" kern="0" spc="-30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25146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12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48264482"/>
                  </a:ext>
                </a:extLst>
              </a:tr>
              <a:tr h="7555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7,172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3,529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49.2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1,477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20.6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432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6.0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1,734</a:t>
                      </a:r>
                      <a:endParaRPr lang="en-US" sz="18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4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0" spc="-300" dirty="0">
                          <a:solidFill>
                            <a:srgbClr val="000000"/>
                          </a:solidFill>
                          <a:effectLst/>
                          <a:latin typeface="한컴돋움"/>
                          <a:ea typeface="한컴돋움"/>
                        </a:rPr>
                        <a:t>24.2</a:t>
                      </a:r>
                      <a:endParaRPr lang="en-US" sz="2000" kern="0" spc="-50" dirty="0">
                        <a:solidFill>
                          <a:srgbClr val="000000"/>
                        </a:solidFill>
                        <a:effectLst/>
                        <a:latin typeface="한컴돋움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889801"/>
                  </a:ext>
                </a:extLst>
              </a:tr>
              <a:tr h="712988">
                <a:tc gridSpan="10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00040" algn="r"/>
                          <a:tab pos="5400040" algn="r"/>
                        </a:tabLst>
                      </a:pP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ffectLst/>
                          <a:latin typeface="HY중고딕"/>
                          <a:ea typeface="HY중고딕"/>
                        </a:rPr>
                        <a:t>자료</a:t>
                      </a:r>
                      <a:r>
                        <a:rPr lang="en-US" altLang="ko-KR" sz="1600" kern="0" spc="-50" dirty="0">
                          <a:solidFill>
                            <a:srgbClr val="000000"/>
                          </a:solidFill>
                          <a:effectLst/>
                          <a:latin typeface="HY중고딕"/>
                          <a:ea typeface="HY중고딕"/>
                        </a:rPr>
                        <a:t>: 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ffectLst/>
                          <a:latin typeface="HY중고딕"/>
                          <a:ea typeface="HY중고딕"/>
                        </a:rPr>
                        <a:t>보건복지부 보도자료</a:t>
                      </a:r>
                      <a:r>
                        <a:rPr lang="en-US" altLang="ko-KR" sz="1600" kern="0" spc="-50" dirty="0">
                          <a:solidFill>
                            <a:srgbClr val="000000"/>
                          </a:solidFill>
                          <a:effectLst/>
                          <a:latin typeface="HY중고딕"/>
                          <a:ea typeface="HY중고딕"/>
                        </a:rPr>
                        <a:t>(2016. 4.20), </a:t>
                      </a:r>
                      <a:r>
                        <a:rPr lang="ko-KR" altLang="en-US" sz="1600" kern="0" spc="-50" dirty="0" err="1">
                          <a:solidFill>
                            <a:srgbClr val="000000"/>
                          </a:solidFill>
                          <a:effectLst/>
                          <a:latin typeface="HY중고딕"/>
                          <a:ea typeface="HY중고딕"/>
                        </a:rPr>
                        <a:t>김연명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ffectLst/>
                          <a:latin typeface="HY중고딕"/>
                          <a:ea typeface="HY중고딕"/>
                        </a:rPr>
                        <a:t> 외</a:t>
                      </a:r>
                      <a:r>
                        <a:rPr lang="en-US" altLang="ko-KR" sz="1600" kern="0" spc="-50" dirty="0">
                          <a:solidFill>
                            <a:srgbClr val="000000"/>
                          </a:solidFill>
                          <a:effectLst/>
                          <a:latin typeface="HY중고딕"/>
                          <a:ea typeface="HY중고딕"/>
                        </a:rPr>
                        <a:t>(2016) </a:t>
                      </a:r>
                      <a:r>
                        <a:rPr lang="ko-KR" altLang="en-US" sz="1600" kern="0" spc="-50" dirty="0">
                          <a:solidFill>
                            <a:srgbClr val="000000"/>
                          </a:solidFill>
                          <a:effectLst/>
                          <a:latin typeface="HY중고딕"/>
                          <a:ea typeface="HY중고딕"/>
                        </a:rPr>
                        <a:t>재인용 </a:t>
                      </a:r>
                      <a:endParaRPr lang="ko-KR" altLang="en-US" sz="1600" kern="0" spc="-50" dirty="0">
                        <a:solidFill>
                          <a:srgbClr val="000000"/>
                        </a:solidFill>
                        <a:effectLst/>
                        <a:latin typeface="HY중고딕"/>
                      </a:endParaRPr>
                    </a:p>
                  </a:txBody>
                  <a:tcPr marL="64770" marR="64770" marT="17907" marB="17907" anchor="ctr">
                    <a:lnL>
                      <a:noFill/>
                    </a:lnL>
                    <a:lnR>
                      <a:noFill/>
                    </a:lnR>
                    <a:lnT w="2159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84667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294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사회서비스 공급 과잉 및 난립의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59126" y="812750"/>
            <a:ext cx="7780606" cy="4743987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사회적 </a:t>
            </a:r>
            <a:r>
              <a:rPr lang="ko-KR" altLang="en-US" dirty="0"/>
              <a:t>흐름에 맞춰 사회서비스 분야 시장의 공급이 증가됨</a:t>
            </a:r>
            <a:r>
              <a:rPr lang="en-US" altLang="ko-KR" dirty="0" smtClean="0"/>
              <a:t>.</a:t>
            </a:r>
            <a:r>
              <a:rPr lang="ko-KR" altLang="en-US" dirty="0"/>
              <a:t> 비스 필요 </a:t>
            </a:r>
            <a:r>
              <a:rPr lang="ko-KR" altLang="en-US" dirty="0" err="1"/>
              <a:t>수급자</a:t>
            </a:r>
            <a:r>
              <a:rPr lang="ko-KR" altLang="en-US" dirty="0"/>
              <a:t> 양에 비해 과다하게 설치되어있는 것으로 나타남</a:t>
            </a:r>
            <a:r>
              <a:rPr lang="en-US" altLang="ko-KR" dirty="0"/>
              <a:t>(</a:t>
            </a:r>
            <a:r>
              <a:rPr lang="ko-KR" altLang="en-US" dirty="0" err="1"/>
              <a:t>선우덕</a:t>
            </a:r>
            <a:r>
              <a:rPr lang="en-US" altLang="ko-KR" dirty="0"/>
              <a:t>, 2015). </a:t>
            </a:r>
            <a:endParaRPr lang="ko-KR" altLang="en-US" dirty="0"/>
          </a:p>
          <a:p>
            <a:r>
              <a:rPr lang="en-US" altLang="ko-KR" dirty="0" smtClean="0"/>
              <a:t>2015</a:t>
            </a:r>
            <a:r>
              <a:rPr lang="ko-KR" altLang="en-US" dirty="0"/>
              <a:t>년 장기요양 분야 부당청구 현황을 살펴보면</a:t>
            </a:r>
            <a:r>
              <a:rPr lang="en-US" altLang="ko-KR" dirty="0"/>
              <a:t>, </a:t>
            </a:r>
            <a:r>
              <a:rPr lang="ko-KR" altLang="en-US" dirty="0"/>
              <a:t>부당청구액이 </a:t>
            </a:r>
            <a:r>
              <a:rPr lang="en-US" altLang="ko-KR" dirty="0"/>
              <a:t>223</a:t>
            </a:r>
            <a:r>
              <a:rPr lang="ko-KR" altLang="en-US" dirty="0"/>
              <a:t>억원에 해당함</a:t>
            </a:r>
            <a:r>
              <a:rPr lang="en-US" altLang="ko-KR" dirty="0"/>
              <a:t>. </a:t>
            </a:r>
            <a:r>
              <a:rPr lang="ko-KR" altLang="en-US" dirty="0"/>
              <a:t>장기요양분야 뿐만 아니라 사회서비스 분야는 재정을 공공에서 부담하는데 지나친 </a:t>
            </a:r>
            <a:r>
              <a:rPr lang="ko-KR" altLang="en-US" dirty="0" err="1"/>
              <a:t>민간중심</a:t>
            </a:r>
            <a:r>
              <a:rPr lang="ko-KR" altLang="en-US" dirty="0"/>
              <a:t> 경영은 도덕적 해이의 문제를 낳음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 err="1"/>
              <a:t>공급주체의</a:t>
            </a:r>
            <a:r>
              <a:rPr lang="ko-KR" altLang="en-US" dirty="0"/>
              <a:t> 문제를 해결하기 위한 방안</a:t>
            </a:r>
          </a:p>
          <a:p>
            <a:r>
              <a:rPr lang="ko-KR" altLang="en-US" dirty="0"/>
              <a:t>공공의 규제 역할을 강화하는 방안이 있고 공공 </a:t>
            </a:r>
            <a:r>
              <a:rPr lang="ko-KR" altLang="en-US" dirty="0" err="1"/>
              <a:t>공급주체가</a:t>
            </a:r>
            <a:r>
              <a:rPr lang="ko-KR" altLang="en-US" dirty="0"/>
              <a:t> 직접 서비스 제공에 참여해 질 높은 서비스를 제공함으로서 전달체계 내 </a:t>
            </a:r>
            <a:r>
              <a:rPr lang="ko-KR" altLang="en-US" dirty="0" err="1"/>
              <a:t>공급주체</a:t>
            </a:r>
            <a:r>
              <a:rPr lang="ko-KR" altLang="en-US" dirty="0"/>
              <a:t> 사이의 긴장과 견인의 기능을 수행하는 기능이 요구됨</a:t>
            </a:r>
            <a:r>
              <a:rPr lang="en-US" altLang="ko-KR" dirty="0"/>
              <a:t>. </a:t>
            </a:r>
            <a:r>
              <a:rPr lang="ko-KR" altLang="en-US" dirty="0"/>
              <a:t>사회서비스 공단은 규제를 </a:t>
            </a:r>
            <a:r>
              <a:rPr lang="ko-KR" altLang="en-US" dirty="0" err="1"/>
              <a:t>주로하던</a:t>
            </a:r>
            <a:r>
              <a:rPr lang="ko-KR" altLang="en-US" dirty="0"/>
              <a:t> 정부의 서비스 전달체계 내에서의 역할을 직접 경영으로 </a:t>
            </a:r>
            <a:r>
              <a:rPr lang="ko-KR" altLang="en-US" dirty="0" smtClean="0"/>
              <a:t>변화시키는 것임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0790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사회서비스 공단의 핵심기능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29465" y="864108"/>
            <a:ext cx="8018584" cy="5120640"/>
          </a:xfrm>
        </p:spPr>
        <p:txBody>
          <a:bodyPr>
            <a:normAutofit/>
          </a:bodyPr>
          <a:lstStyle/>
          <a:p>
            <a:r>
              <a:rPr lang="ko-KR" altLang="en-US" dirty="0"/>
              <a:t>한국의 사회서비스 공급체계의 </a:t>
            </a:r>
            <a:r>
              <a:rPr lang="ko-KR" altLang="en-US" dirty="0" err="1"/>
              <a:t>민간의존성</a:t>
            </a:r>
            <a:r>
              <a:rPr lang="ko-KR" altLang="en-US" dirty="0"/>
              <a:t> 개선</a:t>
            </a:r>
          </a:p>
          <a:p>
            <a:pPr lvl="1" fontAlgn="base"/>
            <a:r>
              <a:rPr lang="ko-KR" altLang="en-US" sz="2000" dirty="0"/>
              <a:t>정부의 직접 고용과 서비스 운영주체로서의 기능 수행으로 민간 </a:t>
            </a:r>
            <a:r>
              <a:rPr lang="ko-KR" altLang="en-US" sz="2000" dirty="0" err="1"/>
              <a:t>중심성</a:t>
            </a:r>
            <a:r>
              <a:rPr lang="ko-KR" altLang="en-US" sz="2000" dirty="0"/>
              <a:t> 탈피를 위해 공단 설립하고 서비스 제공의 한 주체로 질 높은 서비스 제공</a:t>
            </a:r>
          </a:p>
          <a:p>
            <a:pPr lvl="1" fontAlgn="base"/>
            <a:r>
              <a:rPr lang="ko-KR" altLang="en-US" sz="2000" dirty="0" smtClean="0"/>
              <a:t>정부의 </a:t>
            </a:r>
            <a:r>
              <a:rPr lang="ko-KR" altLang="en-US" sz="2000" dirty="0"/>
              <a:t>기존 서비스 규제와 이용료 지원 등의 방식은 유지하고 사회서비스 공단을 통해 공공 서비스 제공과 민간기관 경영지원 컨설팅 </a:t>
            </a:r>
            <a:r>
              <a:rPr lang="ko-KR" altLang="en-US" sz="2000" dirty="0" smtClean="0"/>
              <a:t>수행</a:t>
            </a:r>
            <a:endParaRPr lang="en-US" altLang="ko-KR" sz="2000" dirty="0" smtClean="0"/>
          </a:p>
          <a:p>
            <a:pPr fontAlgn="base"/>
            <a:r>
              <a:rPr lang="ko-KR" altLang="en-US" dirty="0"/>
              <a:t>공급체계에서 공공이 차지하는 비율 목표를 설정하고 이에 대한 정부의 책임을 확고히 할 필요성</a:t>
            </a:r>
          </a:p>
          <a:p>
            <a:pPr lvl="1" fontAlgn="base"/>
            <a:r>
              <a:rPr lang="ko-KR" altLang="en-US" sz="2000" dirty="0" smtClean="0"/>
              <a:t>서울시는 </a:t>
            </a:r>
            <a:r>
              <a:rPr lang="ko-KR" altLang="en-US" sz="2000" dirty="0"/>
              <a:t>장기요양 서비스 전체 이용자의 증가에 따른 공공의 서비스 비율을 현재의 </a:t>
            </a:r>
            <a:r>
              <a:rPr lang="en-US" altLang="ko-KR" sz="2000" dirty="0"/>
              <a:t>0%</a:t>
            </a:r>
            <a:r>
              <a:rPr lang="ko-KR" altLang="en-US" sz="2000" dirty="0"/>
              <a:t>에서 단계별로 </a:t>
            </a:r>
            <a:r>
              <a:rPr lang="en-US" altLang="ko-KR" sz="2000" dirty="0"/>
              <a:t>15%</a:t>
            </a:r>
            <a:r>
              <a:rPr lang="ko-KR" altLang="en-US" sz="2000" dirty="0"/>
              <a:t>까지 높이는 방안을 마련하는 등의 접근이 요구됨</a:t>
            </a:r>
          </a:p>
          <a:p>
            <a:pPr lvl="1" fontAlgn="base"/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751116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사회서비스 공단의 핵심기능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59126" y="864108"/>
            <a:ext cx="7625342" cy="5120640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/>
              <a:t>사회서비스 이용자 선별 등의 문제 개선</a:t>
            </a:r>
          </a:p>
          <a:p>
            <a:pPr lvl="1" fontAlgn="base"/>
            <a:r>
              <a:rPr lang="ko-KR" altLang="en-US" sz="2000" dirty="0" smtClean="0"/>
              <a:t>민간중심성으로 </a:t>
            </a:r>
            <a:r>
              <a:rPr lang="ko-KR" altLang="en-US" sz="2000" dirty="0"/>
              <a:t>인해 문제시된 윤리경영 뿐만 아니라 이용자 </a:t>
            </a:r>
            <a:r>
              <a:rPr lang="ko-KR" altLang="en-US" sz="2000" dirty="0" err="1"/>
              <a:t>크리밍</a:t>
            </a:r>
            <a:r>
              <a:rPr lang="en-US" altLang="ko-KR" sz="2000" dirty="0"/>
              <a:t>, </a:t>
            </a:r>
            <a:r>
              <a:rPr lang="ko-KR" altLang="en-US" sz="2000" dirty="0"/>
              <a:t>파킹</a:t>
            </a:r>
            <a:r>
              <a:rPr lang="en-US" altLang="ko-KR" sz="2000" dirty="0"/>
              <a:t>(Creaming, Parking, </a:t>
            </a:r>
            <a:r>
              <a:rPr lang="ko-KR" altLang="en-US" sz="2000" dirty="0"/>
              <a:t>쉬운 대상만 서비스하거나 어려운 대상은 유예하는 행동</a:t>
            </a:r>
            <a:r>
              <a:rPr lang="en-US" altLang="ko-KR" sz="2000" dirty="0"/>
              <a:t>) </a:t>
            </a:r>
            <a:r>
              <a:rPr lang="ko-KR" altLang="en-US" sz="2000" dirty="0"/>
              <a:t>현상은 공공 재정으로 운영하는 서비스 제공의 실패라 할만한 중요한 </a:t>
            </a:r>
            <a:r>
              <a:rPr lang="ko-KR" altLang="en-US" sz="2000" dirty="0" smtClean="0"/>
              <a:t>문제임</a:t>
            </a:r>
            <a:endParaRPr lang="en-US" altLang="ko-KR" sz="2000" dirty="0" smtClean="0"/>
          </a:p>
          <a:p>
            <a:pPr lvl="1" fontAlgn="base"/>
            <a:r>
              <a:rPr lang="ko-KR" altLang="en-US" sz="2000" dirty="0"/>
              <a:t>이 문제를 해결하기 위한 공공의 직접 서비스 제공과 선별될 위험이 있는 이용자를 발굴 지원하는 등의 사각지대 해결을 위한 기능 </a:t>
            </a:r>
            <a:r>
              <a:rPr lang="ko-KR" altLang="en-US" sz="2000" dirty="0" smtClean="0"/>
              <a:t>수행</a:t>
            </a:r>
            <a:endParaRPr lang="ko-KR" altLang="en-US" sz="2000" dirty="0"/>
          </a:p>
          <a:p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175837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7356" y="1589649"/>
            <a:ext cx="3002281" cy="3024554"/>
          </a:xfrm>
        </p:spPr>
        <p:txBody>
          <a:bodyPr>
            <a:noAutofit/>
          </a:bodyPr>
          <a:lstStyle/>
          <a:p>
            <a:r>
              <a:rPr lang="ko-KR" altLang="en-US" spc="-300" dirty="0" smtClean="0"/>
              <a:t>사회서비스 </a:t>
            </a:r>
            <a:r>
              <a:rPr lang="en-US" altLang="ko-KR" spc="-300" dirty="0" smtClean="0"/>
              <a:t/>
            </a:r>
            <a:br>
              <a:rPr lang="en-US" altLang="ko-KR" spc="-300" dirty="0" smtClean="0"/>
            </a:br>
            <a:r>
              <a:rPr lang="ko-KR" altLang="en-US" spc="-300" dirty="0" smtClean="0"/>
              <a:t>공단을 통한 </a:t>
            </a:r>
            <a:r>
              <a:rPr lang="en-US" altLang="ko-KR" spc="-300" dirty="0" smtClean="0"/>
              <a:t/>
            </a:r>
            <a:br>
              <a:rPr lang="en-US" altLang="ko-KR" spc="-300" dirty="0" smtClean="0"/>
            </a:br>
            <a:r>
              <a:rPr lang="ko-KR" altLang="en-US" spc="-300" dirty="0" smtClean="0"/>
              <a:t>서비스</a:t>
            </a:r>
            <a:r>
              <a:rPr lang="en-US" altLang="ko-KR" spc="-300" dirty="0" smtClean="0"/>
              <a:t/>
            </a:r>
            <a:br>
              <a:rPr lang="en-US" altLang="ko-KR" spc="-300" dirty="0" smtClean="0"/>
            </a:br>
            <a:r>
              <a:rPr lang="ko-KR" altLang="en-US" spc="-300" dirty="0" smtClean="0"/>
              <a:t> 공급 주체 기능과 역할 개편</a:t>
            </a:r>
            <a:endParaRPr lang="ko-KR" altLang="en-US" spc="-300" dirty="0"/>
          </a:p>
        </p:txBody>
      </p:sp>
      <p:pic>
        <p:nvPicPr>
          <p:cNvPr id="6145" name="_x388780344" descr="EMB00001a88b02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4721" y="766370"/>
            <a:ext cx="8384344" cy="564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454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3601328" y="717452"/>
            <a:ext cx="7752471" cy="5486400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 smtClean="0"/>
              <a:t>서비스 일자리 질 개선 및 서비스 개선 효과</a:t>
            </a:r>
            <a:endParaRPr lang="en-US" altLang="ko-KR" dirty="0" smtClean="0"/>
          </a:p>
          <a:p>
            <a:pPr lvl="1" fontAlgn="base"/>
            <a:r>
              <a:rPr lang="ko-KR" altLang="en-US" dirty="0" smtClean="0"/>
              <a:t>좋은 </a:t>
            </a:r>
            <a:r>
              <a:rPr lang="ko-KR" altLang="en-US" dirty="0"/>
              <a:t>일자리 모델과 </a:t>
            </a:r>
            <a:r>
              <a:rPr lang="ko-KR" altLang="en-US" dirty="0" smtClean="0"/>
              <a:t>관리 모델 </a:t>
            </a:r>
            <a:r>
              <a:rPr lang="ko-KR" altLang="en-US" dirty="0"/>
              <a:t>창출로 서비스 이용자 관리와 서비스 개선을 위한 최적의 조직 운영 모델 구축을 구축함</a:t>
            </a:r>
          </a:p>
          <a:p>
            <a:pPr lvl="1" fontAlgn="base"/>
            <a:r>
              <a:rPr lang="ko-KR" altLang="en-US" dirty="0" smtClean="0"/>
              <a:t>장기요양 </a:t>
            </a:r>
            <a:r>
              <a:rPr lang="ko-KR" altLang="en-US" dirty="0"/>
              <a:t>및 서비스 급여를 최대한 활용한 사회서비스 제공 모형 도출로 서비스 제공자에게 적정 노동시간을 통한 시간제 일자리가 아닌 </a:t>
            </a:r>
            <a:r>
              <a:rPr lang="ko-KR" altLang="en-US" dirty="0" err="1"/>
              <a:t>상용형</a:t>
            </a:r>
            <a:r>
              <a:rPr lang="ko-KR" altLang="en-US" dirty="0"/>
              <a:t> 일자리를 </a:t>
            </a:r>
            <a:r>
              <a:rPr lang="ko-KR" altLang="en-US" dirty="0" smtClean="0"/>
              <a:t>제공</a:t>
            </a:r>
            <a:endParaRPr lang="en-US" altLang="ko-KR" dirty="0" smtClean="0"/>
          </a:p>
          <a:p>
            <a:pPr lvl="1" fontAlgn="base"/>
            <a:r>
              <a:rPr lang="ko-KR" altLang="en-US" dirty="0" err="1" smtClean="0"/>
              <a:t>김연명</a:t>
            </a:r>
            <a:r>
              <a:rPr lang="ko-KR" altLang="en-US" dirty="0" smtClean="0"/>
              <a:t> 외</a:t>
            </a:r>
            <a:r>
              <a:rPr lang="en-US" altLang="ko-KR" dirty="0" smtClean="0"/>
              <a:t>(2016)</a:t>
            </a:r>
            <a:r>
              <a:rPr lang="ko-KR" altLang="en-US" dirty="0" smtClean="0"/>
              <a:t>에 따르면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사회서비스 </a:t>
            </a:r>
            <a:r>
              <a:rPr lang="ko-KR" altLang="en-US" dirty="0"/>
              <a:t>방문서비스 제공자들의 급여는 시간당 </a:t>
            </a:r>
            <a:r>
              <a:rPr lang="en-US" altLang="ko-KR" dirty="0"/>
              <a:t>7000</a:t>
            </a:r>
            <a:r>
              <a:rPr lang="ko-KR" altLang="en-US" dirty="0" err="1"/>
              <a:t>원수준으로</a:t>
            </a:r>
            <a:r>
              <a:rPr lang="en-US" altLang="ko-KR" dirty="0"/>
              <a:t>(</a:t>
            </a:r>
            <a:r>
              <a:rPr lang="ko-KR" altLang="en-US" dirty="0" err="1"/>
              <a:t>아이돌보미</a:t>
            </a:r>
            <a:r>
              <a:rPr lang="ko-KR" altLang="en-US" dirty="0"/>
              <a:t> </a:t>
            </a:r>
            <a:r>
              <a:rPr lang="en-US" altLang="ko-KR" dirty="0"/>
              <a:t>6500</a:t>
            </a:r>
            <a:r>
              <a:rPr lang="ko-KR" altLang="en-US" dirty="0"/>
              <a:t>원</a:t>
            </a:r>
            <a:r>
              <a:rPr lang="en-US" altLang="ko-KR" dirty="0"/>
              <a:t>) </a:t>
            </a:r>
            <a:r>
              <a:rPr lang="ko-KR" altLang="en-US" dirty="0"/>
              <a:t>현재 수가체계에선 정부가 발표한 </a:t>
            </a:r>
            <a:r>
              <a:rPr lang="en-US" altLang="ko-KR" dirty="0"/>
              <a:t>2018</a:t>
            </a:r>
            <a:r>
              <a:rPr lang="ko-KR" altLang="en-US" dirty="0"/>
              <a:t>년 최저임금 </a:t>
            </a:r>
            <a:r>
              <a:rPr lang="en-US" altLang="ko-KR" dirty="0"/>
              <a:t>7,530</a:t>
            </a:r>
            <a:r>
              <a:rPr lang="ko-KR" altLang="en-US" dirty="0"/>
              <a:t>원 에도 모두 못 미치는 </a:t>
            </a:r>
            <a:r>
              <a:rPr lang="ko-KR" altLang="en-US" dirty="0" err="1"/>
              <a:t>금액임</a:t>
            </a:r>
            <a:endParaRPr lang="ko-KR" altLang="en-US" dirty="0"/>
          </a:p>
          <a:p>
            <a:pPr lvl="1" fontAlgn="base"/>
            <a:r>
              <a:rPr lang="ko-KR" altLang="en-US" dirty="0"/>
              <a:t>따라서 공단에서 시간제 서비스 </a:t>
            </a:r>
            <a:r>
              <a:rPr lang="ko-KR" altLang="en-US" dirty="0" err="1"/>
              <a:t>제공인력에</a:t>
            </a:r>
            <a:r>
              <a:rPr lang="ko-KR" altLang="en-US" dirty="0"/>
              <a:t> 대한 </a:t>
            </a:r>
            <a:r>
              <a:rPr lang="ko-KR" altLang="en-US" dirty="0" err="1"/>
              <a:t>금여</a:t>
            </a:r>
            <a:r>
              <a:rPr lang="ko-KR" altLang="en-US" dirty="0"/>
              <a:t> 체계를 마련할 때</a:t>
            </a:r>
            <a:r>
              <a:rPr lang="en-US" altLang="ko-KR" dirty="0"/>
              <a:t>, </a:t>
            </a:r>
            <a:r>
              <a:rPr lang="ko-KR" altLang="en-US" dirty="0"/>
              <a:t>전체 방문서비스 종사자에 대하여 시급 </a:t>
            </a:r>
            <a:r>
              <a:rPr lang="en-US" altLang="ko-KR" dirty="0"/>
              <a:t>9,500</a:t>
            </a:r>
            <a:r>
              <a:rPr lang="ko-KR" altLang="en-US" dirty="0"/>
              <a:t>원 이상이 되도록 설계하는 방안과 종사자 복리후생비 등에 대한 지원을 보충하는 안을 마련해야함</a:t>
            </a:r>
            <a:r>
              <a:rPr lang="en-US" altLang="ko-KR" dirty="0"/>
              <a:t>. </a:t>
            </a:r>
            <a:r>
              <a:rPr lang="ko-KR" altLang="en-US" dirty="0"/>
              <a:t>이 금액은 서울시 생활임금 </a:t>
            </a:r>
            <a:r>
              <a:rPr lang="en-US" altLang="ko-KR" dirty="0"/>
              <a:t>2018</a:t>
            </a:r>
            <a:r>
              <a:rPr lang="ko-KR" altLang="en-US" dirty="0"/>
              <a:t>년 기준 </a:t>
            </a:r>
            <a:r>
              <a:rPr lang="en-US" altLang="ko-KR" dirty="0"/>
              <a:t>9,211</a:t>
            </a:r>
            <a:r>
              <a:rPr lang="ko-KR" altLang="en-US" dirty="0"/>
              <a:t>원보다 많은 </a:t>
            </a:r>
            <a:r>
              <a:rPr lang="ko-KR" altLang="en-US" dirty="0" err="1" smtClean="0"/>
              <a:t>금액임</a:t>
            </a:r>
            <a:endParaRPr lang="en-US" altLang="ko-KR" dirty="0" smtClean="0"/>
          </a:p>
          <a:p>
            <a:pPr lvl="1" fontAlgn="base"/>
            <a:r>
              <a:rPr lang="ko-KR" altLang="en-US" dirty="0"/>
              <a:t>시급이 아닌 월급제를 추진하기 위해 필요한 기본급 체계와 월급제를 만족할 수 있도록 하는 노동시간 확보</a:t>
            </a:r>
            <a:r>
              <a:rPr lang="en-US" altLang="ko-KR" dirty="0"/>
              <a:t>, </a:t>
            </a:r>
            <a:r>
              <a:rPr lang="ko-KR" altLang="en-US" dirty="0"/>
              <a:t>서비스 시간외 근로시간에 대한 </a:t>
            </a:r>
            <a:r>
              <a:rPr lang="ko-KR" altLang="en-US" dirty="0" err="1"/>
              <a:t>직무설계</a:t>
            </a:r>
            <a:r>
              <a:rPr lang="en-US" altLang="ko-KR" dirty="0"/>
              <a:t>(</a:t>
            </a:r>
            <a:r>
              <a:rPr lang="ko-KR" altLang="en-US" dirty="0"/>
              <a:t>교육</a:t>
            </a:r>
            <a:r>
              <a:rPr lang="en-US" altLang="ko-KR" dirty="0"/>
              <a:t>, </a:t>
            </a:r>
            <a:r>
              <a:rPr lang="ko-KR" altLang="en-US" dirty="0"/>
              <a:t>상담</a:t>
            </a:r>
            <a:r>
              <a:rPr lang="en-US" altLang="ko-KR" dirty="0"/>
              <a:t>, </a:t>
            </a:r>
            <a:r>
              <a:rPr lang="ko-KR" altLang="en-US" dirty="0"/>
              <a:t>서비스 유지관리를 위한 직무 등</a:t>
            </a:r>
            <a:r>
              <a:rPr lang="en-US" altLang="ko-KR" dirty="0"/>
              <a:t>)</a:t>
            </a:r>
            <a:r>
              <a:rPr lang="ko-KR" altLang="en-US" dirty="0"/>
              <a:t>를 </a:t>
            </a:r>
            <a:r>
              <a:rPr lang="ko-KR" altLang="en-US" dirty="0" err="1"/>
              <a:t>실시해야함</a:t>
            </a:r>
            <a:endParaRPr lang="ko-KR" altLang="en-US" dirty="0"/>
          </a:p>
          <a:p>
            <a:pPr lvl="1" fontAlgn="base"/>
            <a:r>
              <a:rPr lang="ko-KR" altLang="en-US" dirty="0" smtClean="0"/>
              <a:t>서울시의 </a:t>
            </a:r>
            <a:r>
              <a:rPr lang="ko-KR" altLang="en-US" dirty="0"/>
              <a:t>서비스 사각지대 개선을 위한 추가 사업을 통해 회피 대상 사례에 대한 서비스 지원 등을 </a:t>
            </a:r>
            <a:r>
              <a:rPr lang="ko-KR" altLang="en-US" dirty="0" smtClean="0"/>
              <a:t>실시함</a:t>
            </a:r>
            <a:endParaRPr lang="ko-KR" altLang="en-US" dirty="0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337625" y="2461846"/>
            <a:ext cx="2869810" cy="1322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solidFill>
                  <a:schemeClr val="bg1"/>
                </a:solidFill>
              </a:rPr>
              <a:t>사회서비스공단의 핵심기능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756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3446584" y="703386"/>
            <a:ext cx="8328074" cy="5373858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/>
              <a:t>서비스 이용자의 욕구와 장기요양 서비스 개선을 위한 연구와 지원</a:t>
            </a:r>
          </a:p>
          <a:p>
            <a:pPr lvl="1" fontAlgn="base"/>
            <a:r>
              <a:rPr lang="ko-KR" altLang="en-US" sz="2000" dirty="0"/>
              <a:t>공단에서 제공되는 서비스 계획만이 아니라 서비스 관리자에 의한 사례관리와 서비스 계획 보완 등이 상시적으로 이루어져야 함</a:t>
            </a:r>
          </a:p>
          <a:p>
            <a:pPr lvl="1" fontAlgn="base"/>
            <a:r>
              <a:rPr lang="ko-KR" altLang="en-US" sz="2000" dirty="0" smtClean="0"/>
              <a:t>치매노인</a:t>
            </a:r>
            <a:r>
              <a:rPr lang="en-US" altLang="ko-KR" sz="2000" dirty="0"/>
              <a:t>, </a:t>
            </a:r>
            <a:r>
              <a:rPr lang="ko-KR" altLang="en-US" sz="2000" dirty="0"/>
              <a:t>중복 질환을 가진 노인 등 서비스 욕구가 다양한 노인들에 대한 종합적인 지원을 위한 다양한 지원체계 마련 실시</a:t>
            </a:r>
          </a:p>
          <a:p>
            <a:pPr lvl="1" fontAlgn="base"/>
            <a:r>
              <a:rPr lang="ko-KR" altLang="en-US" sz="2000" dirty="0" smtClean="0"/>
              <a:t>돌봄 </a:t>
            </a:r>
            <a:r>
              <a:rPr lang="ko-KR" altLang="en-US" sz="2000" dirty="0"/>
              <a:t>서비스의 통합성 문제를 해결하기 위한 서비스 실험과 운영 필요</a:t>
            </a:r>
          </a:p>
          <a:p>
            <a:pPr lvl="1" fontAlgn="base"/>
            <a:endParaRPr lang="ko-KR" altLang="en-US" dirty="0"/>
          </a:p>
          <a:p>
            <a:pPr lvl="1" fontAlgn="base"/>
            <a:endParaRPr lang="ko-KR" altLang="en-US" dirty="0"/>
          </a:p>
          <a:p>
            <a:endParaRPr lang="ko-KR" alt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37625" y="2461846"/>
            <a:ext cx="2869810" cy="1322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solidFill>
                  <a:schemeClr val="bg1"/>
                </a:solidFill>
              </a:rPr>
              <a:t>사회서비스공단의 핵심기능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1119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내용 개체 틀 2"/>
          <p:cNvSpPr>
            <a:spLocks noGrp="1"/>
          </p:cNvSpPr>
          <p:nvPr>
            <p:ph idx="1"/>
          </p:nvPr>
        </p:nvSpPr>
        <p:spPr>
          <a:xfrm>
            <a:off x="3545057" y="618980"/>
            <a:ext cx="8201465" cy="5950632"/>
          </a:xfrm>
        </p:spPr>
        <p:txBody>
          <a:bodyPr>
            <a:normAutofit/>
          </a:bodyPr>
          <a:lstStyle/>
          <a:p>
            <a:pPr fontAlgn="base"/>
            <a:r>
              <a:rPr lang="ko-KR" altLang="en-US" dirty="0"/>
              <a:t>서울시 생활임금 기준으로 종사자 처우 향상을 고려할 때 추가예산 문제</a:t>
            </a:r>
          </a:p>
          <a:p>
            <a:pPr lvl="1" fontAlgn="base"/>
            <a:r>
              <a:rPr lang="ko-KR" altLang="en-US" sz="2000" dirty="0"/>
              <a:t>사회서비스 영역별 정부 수가에 따라 서울시 생활임금수준까지 급여를 맞추기 위해서는 복리후생비 등의 </a:t>
            </a:r>
            <a:r>
              <a:rPr lang="ko-KR" altLang="en-US" sz="2000" dirty="0" err="1"/>
              <a:t>인건비관련</a:t>
            </a:r>
            <a:r>
              <a:rPr lang="ko-KR" altLang="en-US" sz="2000" dirty="0"/>
              <a:t> </a:t>
            </a:r>
            <a:r>
              <a:rPr lang="ko-KR" altLang="en-US" sz="2000" dirty="0" err="1"/>
              <a:t>간접경비를</a:t>
            </a:r>
            <a:r>
              <a:rPr lang="ko-KR" altLang="en-US" sz="2000" dirty="0"/>
              <a:t> 포함하여 모든 수가 수입을 인건비로 지급하는 것을 전제로 할 때 만족이 될 만 한 </a:t>
            </a:r>
            <a:r>
              <a:rPr lang="ko-KR" altLang="en-US" sz="2000" dirty="0" smtClean="0"/>
              <a:t>상황임</a:t>
            </a:r>
            <a:endParaRPr lang="en-US" altLang="ko-KR" sz="2000" dirty="0" smtClean="0"/>
          </a:p>
          <a:p>
            <a:pPr fontAlgn="base"/>
            <a:r>
              <a:rPr lang="ko-KR" altLang="en-US" dirty="0" smtClean="0"/>
              <a:t>이해관계자 </a:t>
            </a:r>
            <a:r>
              <a:rPr lang="ko-KR" altLang="en-US" dirty="0"/>
              <a:t>문제에 대한 해결방안 마련</a:t>
            </a:r>
          </a:p>
          <a:p>
            <a:pPr lvl="1" fontAlgn="base"/>
            <a:r>
              <a:rPr lang="ko-KR" altLang="en-US" sz="2000" dirty="0" smtClean="0"/>
              <a:t>반대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보육분야의</a:t>
            </a:r>
            <a:r>
              <a:rPr lang="ko-KR" altLang="en-US" sz="2000" dirty="0" smtClean="0"/>
              <a:t> 교육이지 서비스 아니다</a:t>
            </a:r>
            <a:r>
              <a:rPr lang="en-US" altLang="ko-KR" sz="2000" dirty="0" smtClean="0"/>
              <a:t>. </a:t>
            </a:r>
            <a:r>
              <a:rPr lang="ko-KR" altLang="en-US" sz="2000" dirty="0" err="1" smtClean="0"/>
              <a:t>유보통합의</a:t>
            </a:r>
            <a:r>
              <a:rPr lang="ko-KR" altLang="en-US" sz="2000" dirty="0" smtClean="0"/>
              <a:t> 걸림돌이된다</a:t>
            </a:r>
            <a:endParaRPr lang="ko-KR" altLang="en-US" sz="2000" dirty="0"/>
          </a:p>
          <a:p>
            <a:pPr lvl="1" fontAlgn="base"/>
            <a:r>
              <a:rPr lang="ko-KR" altLang="en-US" sz="2000" dirty="0" smtClean="0"/>
              <a:t>반대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방문요양시설 협회의 문제제기</a:t>
            </a:r>
            <a:endParaRPr lang="en-US" altLang="ko-KR" sz="2000" dirty="0" smtClean="0"/>
          </a:p>
          <a:p>
            <a:pPr lvl="1" fontAlgn="base"/>
            <a:r>
              <a:rPr lang="ko-KR" altLang="en-US" sz="2000" dirty="0" smtClean="0"/>
              <a:t>찬성 </a:t>
            </a:r>
            <a:r>
              <a:rPr lang="en-US" altLang="ko-KR" sz="2000" dirty="0" smtClean="0"/>
              <a:t>: </a:t>
            </a:r>
            <a:r>
              <a:rPr lang="ko-KR" altLang="en-US" sz="2000" dirty="0" err="1" smtClean="0"/>
              <a:t>양대노총과</a:t>
            </a:r>
            <a:r>
              <a:rPr lang="ko-KR" altLang="en-US" sz="2000" dirty="0" smtClean="0"/>
              <a:t> 시민사회의 찬성 메시지</a:t>
            </a:r>
            <a:endParaRPr lang="en-US" altLang="ko-KR" sz="2000" dirty="0" smtClean="0"/>
          </a:p>
          <a:p>
            <a:pPr lvl="1" fontAlgn="base"/>
            <a:r>
              <a:rPr lang="ko-KR" altLang="en-US" sz="2000" dirty="0"/>
              <a:t>다양한 방식의 설명회와 간담회 </a:t>
            </a:r>
            <a:r>
              <a:rPr lang="ko-KR" altLang="en-US" sz="2000" dirty="0" smtClean="0"/>
              <a:t>개최 필요</a:t>
            </a:r>
            <a:endParaRPr lang="en-US" altLang="ko-KR" sz="2000" dirty="0" smtClean="0"/>
          </a:p>
          <a:p>
            <a:pPr lvl="1" fontAlgn="base"/>
            <a:r>
              <a:rPr lang="ko-KR" altLang="en-US" sz="2000" dirty="0" smtClean="0"/>
              <a:t>민간 방문요양 기관 공공 위탁도 고려</a:t>
            </a:r>
            <a:endParaRPr lang="en-US" altLang="ko-KR" sz="2000" dirty="0" smtClean="0"/>
          </a:p>
          <a:p>
            <a:pPr lvl="1" fontAlgn="base"/>
            <a:r>
              <a:rPr lang="ko-KR" altLang="en-US" sz="2000" dirty="0" smtClean="0"/>
              <a:t>공공의 월급제 및 서비스 모델 민간에 지원</a:t>
            </a:r>
            <a:endParaRPr lang="en-US" altLang="ko-KR" sz="2000" dirty="0" smtClean="0"/>
          </a:p>
          <a:p>
            <a:pPr fontAlgn="base"/>
            <a:r>
              <a:rPr lang="ko-KR" altLang="en-US" dirty="0" smtClean="0"/>
              <a:t>기타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중앙정부의 수가 체계 개선 요구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기타 복지 전달체계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민간 법인에 미칠 영향 대응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공단의 관료제 문제 등 탈피 방안 등 구상 필요</a:t>
            </a:r>
            <a:endParaRPr lang="ko-KR" altLang="en-US" dirty="0"/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337625" y="2461846"/>
            <a:ext cx="2869810" cy="13225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solidFill>
                  <a:schemeClr val="bg1"/>
                </a:solidFill>
              </a:rPr>
              <a:t>사회서비스공단의 핵심기능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03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주요 검토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내용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fontAlgn="base">
              <a:buNone/>
            </a:pPr>
            <a:r>
              <a:rPr lang="ko-KR" altLang="en-US" dirty="0"/>
              <a:t>○ </a:t>
            </a:r>
            <a:r>
              <a:rPr lang="ko-KR" altLang="en-US" sz="2400" dirty="0"/>
              <a:t>사회서비스 개념과 사회서비스의 확대</a:t>
            </a:r>
          </a:p>
          <a:p>
            <a:pPr marL="0" indent="0" fontAlgn="base">
              <a:buNone/>
            </a:pPr>
            <a:r>
              <a:rPr lang="ko-KR" altLang="en-US" sz="2400" dirty="0"/>
              <a:t>○ 사회서비스 전달체계와 서비스 </a:t>
            </a:r>
            <a:r>
              <a:rPr lang="ko-KR" altLang="en-US" sz="2400" dirty="0" err="1"/>
              <a:t>공급주체의</a:t>
            </a:r>
            <a:r>
              <a:rPr lang="ko-KR" altLang="en-US" sz="2400" dirty="0"/>
              <a:t> 문제</a:t>
            </a:r>
          </a:p>
          <a:p>
            <a:pPr marL="0" indent="0" fontAlgn="base">
              <a:buNone/>
            </a:pPr>
            <a:r>
              <a:rPr lang="ko-KR" altLang="en-US" sz="2400" dirty="0"/>
              <a:t>○ 사회서비스 공단 핵심기능</a:t>
            </a:r>
          </a:p>
          <a:p>
            <a:pPr marL="0" indent="0" fontAlgn="base">
              <a:buNone/>
            </a:pPr>
            <a:r>
              <a:rPr lang="ko-KR" altLang="en-US" sz="2400" dirty="0"/>
              <a:t>○ 사회서비스 공단 도입과 서울시 현안</a:t>
            </a:r>
          </a:p>
          <a:p>
            <a:pPr marL="0" indent="0">
              <a:buNone/>
            </a:pP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31246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사회서비스 개념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사회서비스는 </a:t>
            </a:r>
            <a:r>
              <a:rPr lang="ko-KR" altLang="en-US" dirty="0"/>
              <a:t>개인의 사회적 권리에 대한 제도적 </a:t>
            </a:r>
            <a:r>
              <a:rPr lang="ko-KR" altLang="en-US" dirty="0" err="1"/>
              <a:t>접근임</a:t>
            </a:r>
            <a:endParaRPr lang="ko-KR" altLang="en-US" dirty="0"/>
          </a:p>
          <a:p>
            <a:r>
              <a:rPr lang="ko-KR" altLang="en-US" dirty="0"/>
              <a:t>‘사회적 권리에 대한 제도적 </a:t>
            </a:r>
            <a:r>
              <a:rPr lang="ko-KR" altLang="en-US" dirty="0" err="1"/>
              <a:t>접근’으로서의</a:t>
            </a:r>
            <a:r>
              <a:rPr lang="ko-KR" altLang="en-US" dirty="0"/>
              <a:t> </a:t>
            </a:r>
            <a:r>
              <a:rPr lang="ko-KR" altLang="en-US" dirty="0" smtClean="0"/>
              <a:t>사회서비스는 </a:t>
            </a:r>
            <a:r>
              <a:rPr lang="ko-KR" altLang="en-US" dirty="0"/>
              <a:t>자유경쟁 시장처럼 서비스의 내용과 수가 제한없이 발달하기 어려운 특성을 가진 </a:t>
            </a:r>
            <a:r>
              <a:rPr lang="ko-KR" altLang="en-US" dirty="0" err="1"/>
              <a:t>유사시장</a:t>
            </a:r>
            <a:r>
              <a:rPr lang="en-US" altLang="ko-KR" dirty="0"/>
              <a:t>(Quasi-Market)</a:t>
            </a:r>
            <a:r>
              <a:rPr lang="ko-KR" altLang="en-US" dirty="0"/>
              <a:t>임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사회서비스의 정의에는 정부의 재정지원 서비스사업 전반을 포괄함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754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신 사회 위험과 사회서비스의 확대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15396" y="1825625"/>
            <a:ext cx="7738403" cy="470178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전통적 </a:t>
            </a:r>
            <a:r>
              <a:rPr lang="ko-KR" altLang="en-US" dirty="0"/>
              <a:t>사회위험</a:t>
            </a:r>
            <a:r>
              <a:rPr lang="en-US" altLang="ko-KR" dirty="0"/>
              <a:t>(</a:t>
            </a:r>
            <a:r>
              <a:rPr lang="ko-KR" altLang="en-US" dirty="0"/>
              <a:t>질병</a:t>
            </a:r>
            <a:r>
              <a:rPr lang="en-US" altLang="ko-KR" dirty="0"/>
              <a:t>, </a:t>
            </a:r>
            <a:r>
              <a:rPr lang="ko-KR" altLang="en-US" dirty="0"/>
              <a:t>실업</a:t>
            </a:r>
            <a:r>
              <a:rPr lang="en-US" altLang="ko-KR" dirty="0"/>
              <a:t>, </a:t>
            </a:r>
            <a:r>
              <a:rPr lang="ko-KR" altLang="en-US" dirty="0"/>
              <a:t>빈곤 등</a:t>
            </a:r>
            <a:r>
              <a:rPr lang="en-US" altLang="ko-KR" dirty="0"/>
              <a:t>)</a:t>
            </a:r>
            <a:r>
              <a:rPr lang="ko-KR" altLang="en-US" dirty="0"/>
              <a:t>을 해결하기 위해 복지국가 정책이 도입되었던 시대를 뒤로하고</a:t>
            </a:r>
            <a:r>
              <a:rPr lang="en-US" altLang="ko-KR" dirty="0"/>
              <a:t>, </a:t>
            </a:r>
            <a:r>
              <a:rPr lang="ko-KR" altLang="en-US" dirty="0"/>
              <a:t>산업구조 변화로 기술집약적 산업과 </a:t>
            </a:r>
            <a:r>
              <a:rPr lang="en-US" altLang="ko-KR" dirty="0"/>
              <a:t>IT </a:t>
            </a:r>
            <a:r>
              <a:rPr lang="ko-KR" altLang="en-US" dirty="0"/>
              <a:t>기술력 확대</a:t>
            </a:r>
            <a:r>
              <a:rPr lang="en-US" altLang="ko-KR" dirty="0"/>
              <a:t>, </a:t>
            </a:r>
            <a:r>
              <a:rPr lang="ko-KR" altLang="en-US" dirty="0"/>
              <a:t>세계화로 인한 노동유연화</a:t>
            </a:r>
            <a:r>
              <a:rPr lang="en-US" altLang="ko-KR" dirty="0"/>
              <a:t>, </a:t>
            </a:r>
            <a:r>
              <a:rPr lang="ko-KR" altLang="en-US" dirty="0"/>
              <a:t>소득불평등 심화</a:t>
            </a:r>
            <a:r>
              <a:rPr lang="en-US" altLang="ko-KR" dirty="0"/>
              <a:t>, </a:t>
            </a:r>
            <a:r>
              <a:rPr lang="ko-KR" altLang="en-US" dirty="0" err="1"/>
              <a:t>저출산</a:t>
            </a:r>
            <a:r>
              <a:rPr lang="ko-KR" altLang="en-US" dirty="0"/>
              <a:t> 고령화 문제로 인한 </a:t>
            </a:r>
            <a:r>
              <a:rPr lang="ko-KR" altLang="en-US" dirty="0" err="1"/>
              <a:t>생산인구의</a:t>
            </a:r>
            <a:r>
              <a:rPr lang="ko-KR" altLang="en-US" dirty="0"/>
              <a:t> 부족 등으로 새로운 사회 위험이 등장함</a:t>
            </a:r>
          </a:p>
          <a:p>
            <a:r>
              <a:rPr lang="ko-KR" altLang="en-US" dirty="0" smtClean="0"/>
              <a:t>산업구조의 </a:t>
            </a:r>
            <a:r>
              <a:rPr lang="ko-KR" altLang="en-US" dirty="0"/>
              <a:t>개편으로 남성 </a:t>
            </a:r>
            <a:r>
              <a:rPr lang="en-US" altLang="ko-KR" dirty="0"/>
              <a:t>1</a:t>
            </a:r>
            <a:r>
              <a:rPr lang="ko-KR" altLang="en-US" dirty="0"/>
              <a:t>인 부양자 모델을 수정해야하는 상황</a:t>
            </a:r>
            <a:r>
              <a:rPr lang="en-US" altLang="ko-KR" dirty="0"/>
              <a:t>, </a:t>
            </a:r>
            <a:r>
              <a:rPr lang="ko-KR" altLang="en-US" dirty="0"/>
              <a:t>여성의 경제활동이 강조됨에 따라 여성의 역할이던 가족 돌봄 영역이 사회적 책임으로 전환돼야 할 필요성 제기됨</a:t>
            </a:r>
            <a:r>
              <a:rPr lang="en-US" altLang="ko-KR" dirty="0"/>
              <a:t>(</a:t>
            </a:r>
            <a:r>
              <a:rPr lang="ko-KR" altLang="en-US" dirty="0" err="1"/>
              <a:t>주은선</a:t>
            </a:r>
            <a:r>
              <a:rPr lang="ko-KR" altLang="en-US" dirty="0"/>
              <a:t> 역</a:t>
            </a:r>
            <a:r>
              <a:rPr lang="en-US" altLang="ko-KR" dirty="0"/>
              <a:t>, 2015). </a:t>
            </a:r>
            <a:r>
              <a:rPr lang="ko-KR" altLang="en-US" dirty="0"/>
              <a:t>주로 육아</a:t>
            </a:r>
            <a:r>
              <a:rPr lang="en-US" altLang="ko-KR" dirty="0"/>
              <a:t>, </a:t>
            </a:r>
            <a:r>
              <a:rPr lang="ko-KR" altLang="en-US" dirty="0"/>
              <a:t>가사</a:t>
            </a:r>
            <a:r>
              <a:rPr lang="en-US" altLang="ko-KR" dirty="0"/>
              <a:t>, </a:t>
            </a:r>
            <a:r>
              <a:rPr lang="ko-KR" altLang="en-US" dirty="0"/>
              <a:t>간병 등이 </a:t>
            </a:r>
            <a:r>
              <a:rPr lang="ko-KR" altLang="en-US" dirty="0" err="1"/>
              <a:t>그것임</a:t>
            </a:r>
            <a:r>
              <a:rPr lang="en-US" altLang="ko-KR" dirty="0"/>
              <a:t>. </a:t>
            </a:r>
            <a:r>
              <a:rPr lang="ko-KR" altLang="en-US" dirty="0"/>
              <a:t>돌봄의 사회화 현상은 소득지원중심의 공공부조에서 현물</a:t>
            </a:r>
            <a:r>
              <a:rPr lang="en-US" altLang="ko-KR" dirty="0"/>
              <a:t>, </a:t>
            </a:r>
            <a:r>
              <a:rPr lang="ko-KR" altLang="en-US" dirty="0"/>
              <a:t>서비스 급여를 중심으로 한 다양한 사회서비스로 확대시킴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3615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38" y="1083212"/>
            <a:ext cx="2626554" cy="1865263"/>
          </a:xfrm>
        </p:spPr>
        <p:txBody>
          <a:bodyPr>
            <a:noAutofit/>
          </a:bodyPr>
          <a:lstStyle/>
          <a:p>
            <a:r>
              <a:rPr lang="en-US" altLang="ko-KR" dirty="0" smtClean="0">
                <a:latin typeface="+mj-ea"/>
              </a:rPr>
              <a:t>OECD </a:t>
            </a:r>
            <a:r>
              <a:rPr lang="ko-KR" altLang="en-US" dirty="0" smtClean="0">
                <a:latin typeface="+mj-ea"/>
              </a:rPr>
              <a:t>국가 통계</a:t>
            </a:r>
            <a:r>
              <a:rPr lang="en-US" altLang="ko-KR" dirty="0" smtClean="0">
                <a:latin typeface="+mj-ea"/>
              </a:rPr>
              <a:t>, </a:t>
            </a:r>
            <a:r>
              <a:rPr lang="ko-KR" altLang="en-US" dirty="0" smtClean="0">
                <a:latin typeface="+mj-ea"/>
              </a:rPr>
              <a:t>한국 공공서비스지출</a:t>
            </a:r>
            <a:endParaRPr lang="ko-KR" altLang="en-US" dirty="0">
              <a:latin typeface="+mj-ea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23558" y="3812345"/>
            <a:ext cx="2363372" cy="2166424"/>
          </a:xfrm>
        </p:spPr>
        <p:txBody>
          <a:bodyPr/>
          <a:lstStyle/>
          <a:p>
            <a:pPr fontAlgn="base"/>
            <a:r>
              <a:rPr lang="en-US" altLang="ko-KR" dirty="0" smtClean="0"/>
              <a:t>1990</a:t>
            </a:r>
            <a:r>
              <a:rPr lang="ko-KR" altLang="en-US" dirty="0"/>
              <a:t>년에 </a:t>
            </a:r>
            <a:r>
              <a:rPr lang="en-US" altLang="ko-KR" dirty="0"/>
              <a:t>6</a:t>
            </a:r>
            <a:r>
              <a:rPr lang="ko-KR" altLang="en-US" dirty="0"/>
              <a:t>조원이던 공공지출 규모가 </a:t>
            </a:r>
            <a:r>
              <a:rPr lang="en-US" altLang="ko-KR" dirty="0"/>
              <a:t>2014</a:t>
            </a:r>
            <a:r>
              <a:rPr lang="ko-KR" altLang="en-US" dirty="0"/>
              <a:t>년에 </a:t>
            </a:r>
            <a:r>
              <a:rPr lang="en-US" altLang="ko-KR" dirty="0"/>
              <a:t>166</a:t>
            </a:r>
            <a:r>
              <a:rPr lang="ko-KR" altLang="en-US" dirty="0"/>
              <a:t>조원으로 큰 폭 상승함</a:t>
            </a:r>
          </a:p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203852" y="249127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5" name="_x388783440" descr="EMB00001a88b0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194" y="393896"/>
            <a:ext cx="8145194" cy="6006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676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44306" y="850723"/>
            <a:ext cx="2903805" cy="2128374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OECD </a:t>
            </a:r>
            <a:r>
              <a:rPr lang="ko-KR" altLang="en-US" dirty="0" smtClean="0"/>
              <a:t>고용통계</a:t>
            </a:r>
            <a:r>
              <a:rPr lang="en-US" altLang="ko-KR" dirty="0" smtClean="0"/>
              <a:t>, </a:t>
            </a:r>
            <a:r>
              <a:rPr lang="ko-KR" altLang="en-US" dirty="0" smtClean="0"/>
              <a:t>한국 사회서비스 고용인원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33291" y="2979098"/>
            <a:ext cx="3114819" cy="3510988"/>
          </a:xfrm>
        </p:spPr>
        <p:txBody>
          <a:bodyPr>
            <a:normAutofit/>
          </a:bodyPr>
          <a:lstStyle/>
          <a:p>
            <a:r>
              <a:rPr lang="en-US" altLang="ko-KR" dirty="0"/>
              <a:t>2004</a:t>
            </a:r>
            <a:r>
              <a:rPr lang="ko-KR" altLang="en-US" dirty="0"/>
              <a:t>년 </a:t>
            </a:r>
            <a:r>
              <a:rPr lang="ko-KR" altLang="en-US" dirty="0" err="1"/>
              <a:t>고용인구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r>
              <a:rPr lang="ko-KR" altLang="en-US" dirty="0"/>
              <a:t>천 </a:t>
            </a:r>
            <a:r>
              <a:rPr lang="en-US" altLang="ko-KR" dirty="0"/>
              <a:t>2</a:t>
            </a:r>
            <a:r>
              <a:rPr lang="ko-KR" altLang="en-US" dirty="0"/>
              <a:t>백 </a:t>
            </a:r>
            <a:r>
              <a:rPr lang="en-US" altLang="ko-KR" dirty="0"/>
              <a:t>55</a:t>
            </a:r>
            <a:r>
              <a:rPr lang="ko-KR" altLang="en-US" dirty="0"/>
              <a:t>만명 중 교육보건사회서비스 고용인원은 </a:t>
            </a:r>
            <a:r>
              <a:rPr lang="en-US" altLang="ko-KR" dirty="0"/>
              <a:t>14.99%</a:t>
            </a:r>
            <a:r>
              <a:rPr lang="ko-KR" altLang="en-US" dirty="0"/>
              <a:t>인 </a:t>
            </a:r>
            <a:r>
              <a:rPr lang="en-US" altLang="ko-KR" dirty="0"/>
              <a:t>381</a:t>
            </a:r>
            <a:r>
              <a:rPr lang="ko-KR" altLang="en-US" dirty="0" err="1"/>
              <a:t>만명임</a:t>
            </a:r>
            <a:r>
              <a:rPr lang="en-US" altLang="ko-KR" dirty="0"/>
              <a:t>. </a:t>
            </a:r>
            <a:r>
              <a:rPr lang="ko-KR" altLang="en-US" dirty="0"/>
              <a:t>약 </a:t>
            </a:r>
            <a:r>
              <a:rPr lang="en-US" altLang="ko-KR" dirty="0"/>
              <a:t>12</a:t>
            </a:r>
            <a:r>
              <a:rPr lang="ko-KR" altLang="en-US" dirty="0"/>
              <a:t>년이 지난 </a:t>
            </a:r>
            <a:r>
              <a:rPr lang="en-US" altLang="ko-KR" dirty="0"/>
              <a:t>2016</a:t>
            </a:r>
            <a:r>
              <a:rPr lang="ko-KR" altLang="en-US" dirty="0"/>
              <a:t>년 현재</a:t>
            </a:r>
            <a:r>
              <a:rPr lang="en-US" altLang="ko-KR" dirty="0"/>
              <a:t>, </a:t>
            </a:r>
            <a:r>
              <a:rPr lang="ko-KR" altLang="en-US" dirty="0" err="1"/>
              <a:t>고용인구</a:t>
            </a:r>
            <a:r>
              <a:rPr lang="ko-KR" altLang="en-US" dirty="0"/>
              <a:t> </a:t>
            </a:r>
            <a:r>
              <a:rPr lang="en-US" altLang="ko-KR" dirty="0"/>
              <a:t>2</a:t>
            </a:r>
            <a:r>
              <a:rPr lang="ko-KR" altLang="en-US" dirty="0"/>
              <a:t>천 </a:t>
            </a:r>
            <a:r>
              <a:rPr lang="en-US" altLang="ko-KR" dirty="0"/>
              <a:t>6</a:t>
            </a:r>
            <a:r>
              <a:rPr lang="ko-KR" altLang="en-US" dirty="0"/>
              <a:t>백 </a:t>
            </a:r>
            <a:r>
              <a:rPr lang="en-US" altLang="ko-KR" dirty="0"/>
              <a:t>23</a:t>
            </a:r>
            <a:r>
              <a:rPr lang="ko-KR" altLang="en-US" dirty="0"/>
              <a:t>만명 중 교육보건사회서비스 고용인원은 </a:t>
            </a:r>
            <a:r>
              <a:rPr lang="en-US" altLang="ko-KR" dirty="0"/>
              <a:t>19.2%</a:t>
            </a:r>
            <a:r>
              <a:rPr lang="ko-KR" altLang="en-US" dirty="0"/>
              <a:t>인 </a:t>
            </a:r>
            <a:r>
              <a:rPr lang="en-US" altLang="ko-KR" dirty="0"/>
              <a:t>509</a:t>
            </a:r>
            <a:r>
              <a:rPr lang="ko-KR" altLang="en-US" dirty="0"/>
              <a:t>만명으로 </a:t>
            </a:r>
            <a:r>
              <a:rPr lang="en-US" altLang="ko-KR" dirty="0"/>
              <a:t>4.2%p </a:t>
            </a:r>
            <a:r>
              <a:rPr lang="ko-KR" altLang="en-US" dirty="0"/>
              <a:t>상승하였음</a:t>
            </a:r>
          </a:p>
          <a:p>
            <a:endParaRPr lang="ko-KR" alt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473526" y="1233488"/>
            <a:ext cx="18812736" cy="68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388781064" descr="EMB00001a88b0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9126" y="393895"/>
            <a:ext cx="8159261" cy="6096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997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pc="-300" dirty="0" smtClean="0"/>
              <a:t>사회서비스 </a:t>
            </a:r>
            <a:r>
              <a:rPr lang="en-US" altLang="ko-KR" spc="-300" dirty="0" smtClean="0"/>
              <a:t/>
            </a:r>
            <a:br>
              <a:rPr lang="en-US" altLang="ko-KR" spc="-300" dirty="0" smtClean="0"/>
            </a:br>
            <a:r>
              <a:rPr lang="ko-KR" altLang="en-US" spc="-300" dirty="0" smtClean="0"/>
              <a:t>전달체계 문제</a:t>
            </a:r>
            <a:endParaRPr lang="ko-KR" altLang="en-US" spc="-3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사회서비스 전달체계의 </a:t>
            </a:r>
            <a:r>
              <a:rPr lang="ko-KR" altLang="en-US" dirty="0" err="1"/>
              <a:t>공급주체는</a:t>
            </a:r>
            <a:r>
              <a:rPr lang="ko-KR" altLang="en-US" dirty="0"/>
              <a:t> </a:t>
            </a:r>
            <a:r>
              <a:rPr lang="en-US" altLang="ko-KR" dirty="0"/>
              <a:t>4</a:t>
            </a:r>
            <a:r>
              <a:rPr lang="ko-KR" altLang="en-US" dirty="0" err="1"/>
              <a:t>주체별로</a:t>
            </a:r>
            <a:r>
              <a:rPr lang="ko-KR" altLang="en-US" dirty="0"/>
              <a:t> 정리할 수 있음</a:t>
            </a:r>
          </a:p>
          <a:p>
            <a:r>
              <a:rPr lang="ko-KR" altLang="en-US" dirty="0" err="1"/>
              <a:t>공급주체는</a:t>
            </a:r>
            <a:r>
              <a:rPr lang="ko-KR" altLang="en-US" dirty="0"/>
              <a:t> 가족</a:t>
            </a:r>
            <a:r>
              <a:rPr lang="en-US" altLang="ko-KR" dirty="0"/>
              <a:t>, </a:t>
            </a:r>
            <a:r>
              <a:rPr lang="ko-KR" altLang="en-US" dirty="0"/>
              <a:t>정부</a:t>
            </a:r>
            <a:r>
              <a:rPr lang="en-US" altLang="ko-KR" dirty="0"/>
              <a:t>, </a:t>
            </a:r>
            <a:r>
              <a:rPr lang="ko-KR" altLang="en-US" dirty="0" err="1"/>
              <a:t>민간비영리</a:t>
            </a:r>
            <a:r>
              <a:rPr lang="en-US" altLang="ko-KR" dirty="0"/>
              <a:t>, </a:t>
            </a:r>
            <a:r>
              <a:rPr lang="ko-KR" altLang="en-US" dirty="0"/>
              <a:t>시장으로 구분해 볼 수 있으며 가족은 비공식</a:t>
            </a:r>
            <a:r>
              <a:rPr lang="en-US" altLang="ko-KR" dirty="0"/>
              <a:t>, </a:t>
            </a:r>
            <a:r>
              <a:rPr lang="ko-KR" altLang="en-US" dirty="0"/>
              <a:t>정부는 공식으로 설정함</a:t>
            </a:r>
            <a:r>
              <a:rPr lang="en-US" altLang="ko-KR" dirty="0"/>
              <a:t>.</a:t>
            </a:r>
            <a:endParaRPr lang="ko-KR" altLang="en-US" dirty="0"/>
          </a:p>
          <a:p>
            <a:r>
              <a:rPr lang="ko-KR" altLang="en-US" dirty="0"/>
              <a:t>현재 한국의 사회서비스 전달체계에서 정부는 실질적으로 서비스를 제공하는 기능보다는 규제</a:t>
            </a:r>
            <a:r>
              <a:rPr lang="en-US" altLang="ko-KR" dirty="0"/>
              <a:t>, </a:t>
            </a:r>
            <a:r>
              <a:rPr lang="ko-KR" altLang="en-US" dirty="0"/>
              <a:t>평가와 이용료 지원의 기능을 주로 수행함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15534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4745" y="1209822"/>
            <a:ext cx="3080824" cy="2278965"/>
          </a:xfrm>
        </p:spPr>
        <p:txBody>
          <a:bodyPr>
            <a:noAutofit/>
          </a:bodyPr>
          <a:lstStyle/>
          <a:p>
            <a:r>
              <a:rPr lang="ko-KR" altLang="en-US" dirty="0" smtClean="0">
                <a:latin typeface="+mj-ea"/>
              </a:rPr>
              <a:t>사회서비스 </a:t>
            </a:r>
            <a:r>
              <a:rPr lang="en-US" altLang="ko-KR" dirty="0" smtClean="0">
                <a:latin typeface="+mj-ea"/>
              </a:rPr>
              <a:t/>
            </a:r>
            <a:br>
              <a:rPr lang="en-US" altLang="ko-KR" dirty="0" smtClean="0">
                <a:latin typeface="+mj-ea"/>
              </a:rPr>
            </a:br>
            <a:r>
              <a:rPr lang="ko-KR" altLang="en-US" dirty="0" smtClean="0">
                <a:latin typeface="+mj-ea"/>
              </a:rPr>
              <a:t>공급의 차원과 </a:t>
            </a:r>
            <a:r>
              <a:rPr lang="en-US" altLang="ko-KR" dirty="0" smtClean="0">
                <a:latin typeface="+mj-ea"/>
              </a:rPr>
              <a:t/>
            </a:r>
            <a:br>
              <a:rPr lang="en-US" altLang="ko-KR" dirty="0" smtClean="0">
                <a:latin typeface="+mj-ea"/>
              </a:rPr>
            </a:br>
            <a:r>
              <a:rPr lang="ko-KR" altLang="en-US" dirty="0" err="1" smtClean="0">
                <a:latin typeface="+mj-ea"/>
              </a:rPr>
              <a:t>주체별</a:t>
            </a:r>
            <a:r>
              <a:rPr lang="ko-KR" altLang="en-US" dirty="0" smtClean="0">
                <a:latin typeface="+mj-ea"/>
              </a:rPr>
              <a:t> 역할</a:t>
            </a:r>
            <a:endParaRPr lang="ko-KR" altLang="en-US" dirty="0">
              <a:latin typeface="+mj-ea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306039" y="752621"/>
            <a:ext cx="18095521" cy="85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388787184" descr="EMB00001a88b0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305" y="752620"/>
            <a:ext cx="7920473" cy="5479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365061" y="4016278"/>
            <a:ext cx="2687628" cy="117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lnSpc>
                <a:spcPct val="130000"/>
              </a:lnSpc>
            </a:pPr>
            <a:r>
              <a:rPr lang="ko-KR" altLang="en-US" kern="0" spc="-5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자료 </a:t>
            </a:r>
            <a:r>
              <a:rPr lang="en-US" altLang="ko-KR" kern="0" spc="-5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: </a:t>
            </a:r>
            <a:r>
              <a:rPr lang="en-US" altLang="ko-KR" kern="0" spc="-50" dirty="0" err="1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Pijl</a:t>
            </a:r>
            <a:r>
              <a:rPr lang="en-US" altLang="ko-KR" kern="0" spc="-5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(1994); </a:t>
            </a:r>
            <a:r>
              <a:rPr lang="ko-KR" altLang="en-US" kern="0" spc="-50" dirty="0" err="1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조흥식외</a:t>
            </a:r>
            <a:r>
              <a:rPr lang="ko-KR" altLang="en-US" kern="0" spc="-5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 </a:t>
            </a:r>
            <a:r>
              <a:rPr lang="en-US" altLang="ko-KR" kern="0" spc="-5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(2013</a:t>
            </a:r>
            <a:r>
              <a:rPr lang="en-US" altLang="ko-KR" kern="0" spc="-50" dirty="0" smtClean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);</a:t>
            </a:r>
            <a:r>
              <a:rPr lang="ko-KR" altLang="en-US" kern="0" spc="-50" dirty="0" smtClean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김철 </a:t>
            </a:r>
            <a:r>
              <a:rPr lang="ko-KR" altLang="en-US" kern="0" spc="-5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외</a:t>
            </a:r>
            <a:r>
              <a:rPr lang="en-US" altLang="ko-KR" kern="0" spc="-5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(2015) </a:t>
            </a:r>
            <a:r>
              <a:rPr lang="ko-KR" altLang="en-US" kern="0" spc="-50" dirty="0">
                <a:solidFill>
                  <a:srgbClr val="000000"/>
                </a:solidFill>
                <a:latin typeface="돋움" panose="020B0600000101010101" pitchFamily="50" charset="-127"/>
                <a:ea typeface="돋움" panose="020B0600000101010101" pitchFamily="50" charset="-127"/>
              </a:rPr>
              <a:t>재구성</a:t>
            </a:r>
          </a:p>
        </p:txBody>
      </p:sp>
    </p:spTree>
    <p:extLst>
      <p:ext uri="{BB962C8B-B14F-4D97-AF65-F5344CB8AC3E}">
        <p14:creationId xmlns:p14="http://schemas.microsoft.com/office/powerpoint/2010/main" val="348945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사회서비스 공급 기관의 민간중심성과 시설 난립 등의 문제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657600" y="864108"/>
            <a:ext cx="7526868" cy="5120640"/>
          </a:xfrm>
        </p:spPr>
        <p:txBody>
          <a:bodyPr>
            <a:normAutofit/>
          </a:bodyPr>
          <a:lstStyle/>
          <a:p>
            <a:r>
              <a:rPr lang="en-US" altLang="ko-KR" dirty="0" err="1">
                <a:latin typeface="+mn-ea"/>
              </a:rPr>
              <a:t>사회서비스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 smtClean="0">
                <a:latin typeface="+mn-ea"/>
              </a:rPr>
              <a:t>공급</a:t>
            </a: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 err="1" smtClean="0">
                <a:latin typeface="+mn-ea"/>
              </a:rPr>
              <a:t>기관은</a:t>
            </a: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 err="1" smtClean="0">
                <a:latin typeface="+mn-ea"/>
              </a:rPr>
              <a:t>민간</a:t>
            </a: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 err="1" smtClean="0">
                <a:latin typeface="+mn-ea"/>
              </a:rPr>
              <a:t>중심임</a:t>
            </a:r>
            <a:r>
              <a:rPr lang="en-US" altLang="ko-KR" dirty="0">
                <a:latin typeface="+mn-ea"/>
              </a:rPr>
              <a:t>. </a:t>
            </a:r>
            <a:endParaRPr lang="en-US" altLang="ko-KR" dirty="0" smtClean="0">
              <a:latin typeface="+mn-ea"/>
            </a:endParaRPr>
          </a:p>
          <a:p>
            <a:r>
              <a:rPr lang="en-US" altLang="ko-KR" dirty="0" err="1" smtClean="0">
                <a:latin typeface="+mn-ea"/>
              </a:rPr>
              <a:t>대표적인</a:t>
            </a:r>
            <a:r>
              <a:rPr lang="en-US" altLang="ko-KR" dirty="0" smtClean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사회서비스인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장기요양보험서비스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외에도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장애인활동지원서비스</a:t>
            </a:r>
            <a:r>
              <a:rPr lang="en-US" altLang="ko-KR" dirty="0">
                <a:latin typeface="+mn-ea"/>
              </a:rPr>
              <a:t>, </a:t>
            </a:r>
            <a:r>
              <a:rPr lang="en-US" altLang="ko-KR" dirty="0" err="1">
                <a:latin typeface="+mn-ea"/>
              </a:rPr>
              <a:t>가사간병서비스는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모두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공공의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자금이</a:t>
            </a:r>
            <a:r>
              <a:rPr lang="en-US" altLang="ko-KR" dirty="0">
                <a:latin typeface="+mn-ea"/>
              </a:rPr>
              <a:t> 85%이상 </a:t>
            </a:r>
            <a:r>
              <a:rPr lang="en-US" altLang="ko-KR" dirty="0" err="1">
                <a:latin typeface="+mn-ea"/>
              </a:rPr>
              <a:t>지원되는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구조이며</a:t>
            </a:r>
            <a:r>
              <a:rPr lang="en-US" altLang="ko-KR" dirty="0">
                <a:latin typeface="+mn-ea"/>
              </a:rPr>
              <a:t>, </a:t>
            </a:r>
            <a:r>
              <a:rPr lang="en-US" altLang="ko-KR" dirty="0" err="1">
                <a:latin typeface="+mn-ea"/>
              </a:rPr>
              <a:t>기초수급자는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전액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공공지원으로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이루어지는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구조임에도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불구하고</a:t>
            </a:r>
            <a:r>
              <a:rPr lang="en-US" altLang="ko-KR" dirty="0">
                <a:latin typeface="+mn-ea"/>
              </a:rPr>
              <a:t> </a:t>
            </a:r>
            <a:r>
              <a:rPr lang="en-US" altLang="ko-KR" dirty="0" err="1">
                <a:latin typeface="+mn-ea"/>
              </a:rPr>
              <a:t>운영주체는</a:t>
            </a:r>
            <a:r>
              <a:rPr lang="en-US" altLang="ko-KR" dirty="0">
                <a:latin typeface="+mn-ea"/>
              </a:rPr>
              <a:t> 100% </a:t>
            </a:r>
            <a:r>
              <a:rPr lang="en-US" altLang="ko-KR" dirty="0" err="1">
                <a:latin typeface="+mn-ea"/>
              </a:rPr>
              <a:t>민간업체임</a:t>
            </a:r>
            <a:r>
              <a:rPr lang="en-US" altLang="ko-KR" dirty="0">
                <a:latin typeface="+mn-ea"/>
              </a:rPr>
              <a:t>.</a:t>
            </a:r>
          </a:p>
          <a:p>
            <a:r>
              <a:rPr lang="ko-KR" altLang="en-US" dirty="0" err="1">
                <a:latin typeface="+mn-ea"/>
              </a:rPr>
              <a:t>아이돌보미</a:t>
            </a:r>
            <a:r>
              <a:rPr lang="ko-KR" altLang="en-US" dirty="0">
                <a:latin typeface="+mn-ea"/>
              </a:rPr>
              <a:t> 서비스의 경우도 육아종합지원센터에서 인력관리를 수행하도록 하고 있는데 육아종합지원센터는 법인에 위탁하여 운영함</a:t>
            </a:r>
            <a:r>
              <a:rPr lang="en-US" altLang="ko-KR" dirty="0">
                <a:latin typeface="+mn-ea"/>
              </a:rPr>
              <a:t>. </a:t>
            </a:r>
            <a:r>
              <a:rPr lang="ko-KR" altLang="en-US" dirty="0">
                <a:latin typeface="+mn-ea"/>
              </a:rPr>
              <a:t>육아종합지원센터는 인력을 확보하고 신청한 가정에 소개하는 기능을 하며 부모와 </a:t>
            </a:r>
            <a:r>
              <a:rPr lang="ko-KR" altLang="en-US" dirty="0" err="1">
                <a:latin typeface="+mn-ea"/>
              </a:rPr>
              <a:t>돌보미간의</a:t>
            </a:r>
            <a:r>
              <a:rPr lang="ko-KR" altLang="en-US" dirty="0">
                <a:latin typeface="+mn-ea"/>
              </a:rPr>
              <a:t> 계약관계로 운영되는 구조라 </a:t>
            </a:r>
            <a:r>
              <a:rPr lang="ko-KR" altLang="en-US" dirty="0" err="1">
                <a:latin typeface="+mn-ea"/>
              </a:rPr>
              <a:t>책임성있는</a:t>
            </a:r>
            <a:r>
              <a:rPr lang="ko-KR" altLang="en-US" dirty="0">
                <a:latin typeface="+mn-ea"/>
              </a:rPr>
              <a:t> </a:t>
            </a:r>
            <a:r>
              <a:rPr lang="ko-KR" altLang="en-US" dirty="0" smtClean="0">
                <a:latin typeface="+mn-ea"/>
              </a:rPr>
              <a:t>관리 구조가 </a:t>
            </a:r>
            <a:r>
              <a:rPr lang="ko-KR" altLang="en-US" dirty="0">
                <a:latin typeface="+mn-ea"/>
              </a:rPr>
              <a:t>부족함</a:t>
            </a:r>
            <a:r>
              <a:rPr lang="en-US" altLang="ko-KR" dirty="0">
                <a:latin typeface="+mn-ea"/>
              </a:rPr>
              <a:t>.</a:t>
            </a:r>
            <a:endParaRPr lang="ko-KR" altLang="en-US" dirty="0">
              <a:latin typeface="+mn-ea"/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3185617"/>
      </p:ext>
    </p:extLst>
  </p:cSld>
  <p:clrMapOvr>
    <a:masterClrMapping/>
  </p:clrMapOvr>
</p:sld>
</file>

<file path=ppt/theme/theme1.xml><?xml version="1.0" encoding="utf-8"?>
<a:theme xmlns:a="http://schemas.openxmlformats.org/drawingml/2006/main" name="틀">
  <a:themeElements>
    <a:clrScheme name="틀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틀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틀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TM03457475[[fn=틀]]</Template>
  <TotalTime>46</TotalTime>
  <Words>1042</Words>
  <Application>Microsoft Office PowerPoint</Application>
  <PresentationFormat>와이드스크린</PresentationFormat>
  <Paragraphs>104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4" baseType="lpstr">
      <vt:lpstr>HY중고딕</vt:lpstr>
      <vt:lpstr>돋움</vt:lpstr>
      <vt:lpstr>한컴돋움</vt:lpstr>
      <vt:lpstr>Corbel</vt:lpstr>
      <vt:lpstr>Wingdings 2</vt:lpstr>
      <vt:lpstr>틀</vt:lpstr>
      <vt:lpstr>사회서비스공단의  도입배경과 서울시 현안</vt:lpstr>
      <vt:lpstr>주요 검토  내용</vt:lpstr>
      <vt:lpstr>사회서비스 개념</vt:lpstr>
      <vt:lpstr>신 사회 위험과 사회서비스의 확대</vt:lpstr>
      <vt:lpstr>OECD 국가 통계, 한국 공공서비스지출</vt:lpstr>
      <vt:lpstr>OECD 고용통계, 한국 사회서비스 고용인원</vt:lpstr>
      <vt:lpstr>사회서비스  전달체계 문제</vt:lpstr>
      <vt:lpstr>사회서비스  공급의 차원과  주체별 역할</vt:lpstr>
      <vt:lpstr>사회서비스 공급 기관의 민간중심성과 시설 난립 등의 문제</vt:lpstr>
      <vt:lpstr>2016년 장기요양시설 운영체별 현황</vt:lpstr>
      <vt:lpstr>사회서비스 공급 과잉 및 난립의 문제</vt:lpstr>
      <vt:lpstr>사회서비스 공급 과잉 및 난립의 문제</vt:lpstr>
      <vt:lpstr>사회서비스 공단의 핵심기능</vt:lpstr>
      <vt:lpstr>사회서비스 공단의 핵심기능</vt:lpstr>
      <vt:lpstr>사회서비스  공단을 통한  서비스  공급 주체 기능과 역할 개편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사회서비스공단의 도입배경과 서울시 현안</dc:title>
  <dc:creator>SWF</dc:creator>
  <cp:lastModifiedBy>SWF</cp:lastModifiedBy>
  <cp:revision>7</cp:revision>
  <dcterms:created xsi:type="dcterms:W3CDTF">2018-09-06T22:12:06Z</dcterms:created>
  <dcterms:modified xsi:type="dcterms:W3CDTF">2018-09-06T22:58:43Z</dcterms:modified>
</cp:coreProperties>
</file>