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64" r:id="rId1"/>
    <p:sldMasterId id="2147483876" r:id="rId2"/>
    <p:sldMasterId id="2147483888" r:id="rId3"/>
  </p:sldMasterIdLst>
  <p:notesMasterIdLst>
    <p:notesMasterId r:id="rId34"/>
  </p:notesMasterIdLst>
  <p:sldIdLst>
    <p:sldId id="256" r:id="rId4"/>
    <p:sldId id="305" r:id="rId5"/>
    <p:sldId id="292" r:id="rId6"/>
    <p:sldId id="321" r:id="rId7"/>
    <p:sldId id="322" r:id="rId8"/>
    <p:sldId id="294" r:id="rId9"/>
    <p:sldId id="306" r:id="rId10"/>
    <p:sldId id="295" r:id="rId11"/>
    <p:sldId id="296" r:id="rId12"/>
    <p:sldId id="297" r:id="rId13"/>
    <p:sldId id="319" r:id="rId14"/>
    <p:sldId id="320" r:id="rId15"/>
    <p:sldId id="298" r:id="rId16"/>
    <p:sldId id="299" r:id="rId17"/>
    <p:sldId id="307" r:id="rId18"/>
    <p:sldId id="300" r:id="rId19"/>
    <p:sldId id="301" r:id="rId20"/>
    <p:sldId id="309" r:id="rId21"/>
    <p:sldId id="311" r:id="rId22"/>
    <p:sldId id="310" r:id="rId23"/>
    <p:sldId id="312" r:id="rId24"/>
    <p:sldId id="313" r:id="rId25"/>
    <p:sldId id="315" r:id="rId26"/>
    <p:sldId id="308" r:id="rId27"/>
    <p:sldId id="314" r:id="rId28"/>
    <p:sldId id="302" r:id="rId29"/>
    <p:sldId id="323" r:id="rId30"/>
    <p:sldId id="316" r:id="rId31"/>
    <p:sldId id="317" r:id="rId32"/>
    <p:sldId id="31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C3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10" autoAdjust="0"/>
    <p:restoredTop sz="78418" autoAdjust="0"/>
  </p:normalViewPr>
  <p:slideViewPr>
    <p:cSldViewPr snapToGrid="0">
      <p:cViewPr>
        <p:scale>
          <a:sx n="75" d="100"/>
          <a:sy n="75" d="100"/>
        </p:scale>
        <p:origin x="-532" y="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0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62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391AD-5A42-4483-A00A-B7A154367F71}" type="datetimeFigureOut">
              <a:rPr lang="ko-KR" altLang="en-US" smtClean="0"/>
              <a:t>2019-07-11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06ABE-3EFF-4CE8-B9FE-CA3845BED7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02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551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438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>
                <a:solidFill>
                  <a:prstClr val="black"/>
                </a:solidFill>
              </a:rPr>
              <a:pPr/>
              <a:t>25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988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□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인구고령화의 진전에 따라서 노인의 절대적인 규모가 급증하고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7,076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전체인구의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13.8%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되면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배가 넘는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15,176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것으로 전망되고 있음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○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18,813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달하여 전체 인구의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38.1%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규모에 이를 것임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－ 특히 기능상태 저하가 명확해지는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정경희 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인구는 </a:t>
            </a: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현재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1,532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천명이지만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2030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약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2,992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천명에 달할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2050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년에는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7,463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천명으로 현재의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이상 인구와 비슷한 규모 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될 것으로 전망됨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06ABE-3EFF-4CE8-B9FE-CA3845BED73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78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제도와사람연구소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제도와사람연구소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8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제도와사람연구소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>
                <a:solidFill>
                  <a:srgbClr val="94C600"/>
                </a:solidFill>
              </a:rPr>
              <a:t>제도와사람연구소 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8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94C600"/>
                </a:solidFill>
              </a:rPr>
              <a:t>제도와사람연구소 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01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94C600"/>
                </a:solidFill>
              </a:rPr>
              <a:t>제도와사람연구소 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7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94C600"/>
                </a:solidFill>
              </a:rPr>
              <a:t>제도와사람연구소 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5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94C600"/>
                </a:solidFill>
              </a:rPr>
              <a:t>제도와사람연구소 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94C600"/>
                </a:solidFill>
              </a:rPr>
              <a:t>제도와사람연구소 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9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94C600"/>
                </a:solidFill>
              </a:rPr>
              <a:t>제도와사람연구소 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0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ko-KR" altLang="en-US" smtClean="0">
                <a:solidFill>
                  <a:srgbClr val="94C600"/>
                </a:solidFill>
              </a:rPr>
              <a:t>제도와사람연구소 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6211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제도와사람연구소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94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35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94C600"/>
                </a:solidFill>
              </a:rPr>
              <a:t>제도와사람연구소 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64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94C600"/>
                </a:solidFill>
              </a:rPr>
              <a:t>제도와사람연구소 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1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696464"/>
                </a:solidFill>
              </a:rPr>
              <a:t>제도와사람연구소 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56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696464"/>
                </a:solidFill>
              </a:rPr>
              <a:t>제도와사람연구소 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5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ko-KR" altLang="en-US" smtClean="0">
                <a:solidFill>
                  <a:srgbClr val="696464"/>
                </a:solidFill>
              </a:rPr>
              <a:t>제도와사람연구소 </a:t>
            </a:r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13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696464"/>
                </a:solidFill>
              </a:rPr>
              <a:t>제도와사람연구소 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71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696464"/>
                </a:solidFill>
              </a:rPr>
              <a:t>제도와사람연구소 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80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696464"/>
                </a:solidFill>
              </a:rPr>
              <a:t>제도와사람연구소 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9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696464"/>
                </a:solidFill>
              </a:rPr>
              <a:t>제도와사람연구소 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9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ko-KR" altLang="en-US" smtClean="0"/>
              <a:t>제도와사람연구소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06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696464"/>
                </a:solidFill>
              </a:rPr>
              <a:t>제도와사람연구소 </a:t>
            </a:r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55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89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696464"/>
                </a:solidFill>
              </a:rPr>
              <a:t>제도와사람연구소 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05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696464"/>
                </a:solidFill>
              </a:rPr>
              <a:t>제도와사람연구소 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제도와사람연구소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39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제도와사람연구소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5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제도와사람연구소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0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제도와사람연구소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3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제도와사람연구소 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0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12/4/2018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2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제도와사람연구소 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7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altLang="ko-KR" smtClean="0"/>
              <a:t>12/4/2018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>
                <a:solidFill>
                  <a:srgbClr val="94C600"/>
                </a:solidFill>
              </a:rPr>
              <a:t>제도와사람연구소 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6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1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altLang="ko-KR" smtClean="0">
                <a:solidFill>
                  <a:srgbClr val="696464"/>
                </a:solidFill>
              </a:rPr>
              <a:t>12/4/2018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>
                <a:solidFill>
                  <a:srgbClr val="696464"/>
                </a:solidFill>
              </a:rPr>
              <a:t>제도와사람연구소 </a:t>
            </a:r>
            <a:endParaRPr lang="en-US" dirty="0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8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8000" dirty="0" smtClean="0">
                <a:solidFill>
                  <a:srgbClr val="00206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내가 살던 </a:t>
            </a:r>
            <a:r>
              <a:rPr lang="en-US" altLang="ko-KR" sz="8000" dirty="0" smtClean="0">
                <a:solidFill>
                  <a:srgbClr val="00206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/>
            </a:r>
            <a:br>
              <a:rPr lang="en-US" altLang="ko-KR" sz="8000" dirty="0" smtClean="0">
                <a:solidFill>
                  <a:srgbClr val="00206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</a:br>
            <a:r>
              <a:rPr lang="ko-KR" altLang="en-US" sz="8000" dirty="0" smtClean="0">
                <a:solidFill>
                  <a:srgbClr val="00206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동네에서 </a:t>
            </a:r>
            <a:r>
              <a:rPr lang="ko-KR" altLang="en-US" sz="8000" dirty="0" err="1" smtClean="0">
                <a:solidFill>
                  <a:srgbClr val="00206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나이들기</a:t>
            </a:r>
            <a:r>
              <a:rPr lang="ko-KR" altLang="en-US" sz="8000" dirty="0" smtClean="0">
                <a:solidFill>
                  <a:srgbClr val="00206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 </a:t>
            </a:r>
            <a:endParaRPr lang="ko-KR" altLang="en-US" sz="8000" dirty="0">
              <a:solidFill>
                <a:srgbClr val="00206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33634" y="4678831"/>
            <a:ext cx="7891272" cy="545019"/>
          </a:xfrm>
        </p:spPr>
        <p:txBody>
          <a:bodyPr>
            <a:normAutofit/>
          </a:bodyPr>
          <a:lstStyle/>
          <a:p>
            <a:r>
              <a:rPr lang="ko-KR" altLang="en-US" b="1" dirty="0" err="1" smtClean="0"/>
              <a:t>제도와사람</a:t>
            </a:r>
            <a:r>
              <a:rPr lang="ko-KR" altLang="en-US" b="1" dirty="0" smtClean="0"/>
              <a:t> 연구소 임정현  연구위원</a:t>
            </a:r>
            <a:endParaRPr lang="en-US" altLang="ko-KR" b="1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20" y="5477347"/>
            <a:ext cx="3530478" cy="10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962" y="185559"/>
            <a:ext cx="781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주거생활환경 실태</a:t>
            </a:r>
            <a:endParaRPr lang="ko-KR" altLang="en-US" sz="24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4" y="0"/>
            <a:ext cx="2956777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노인들의 생활실태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72" y="795131"/>
            <a:ext cx="8497956" cy="570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5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962" y="185559"/>
            <a:ext cx="781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노인의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경제적 부양에 대한 견해</a:t>
            </a:r>
            <a:endParaRPr lang="ko-KR" altLang="en-US" sz="24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4" y="0"/>
            <a:ext cx="3220278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노인들의 </a:t>
            </a: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가치관변화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45" y="744374"/>
            <a:ext cx="9466480" cy="556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5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Clr>
                <a:srgbClr val="D34817">
                  <a:lumMod val="75000"/>
                </a:srgbClr>
              </a:buClr>
            </a:pPr>
            <a:endParaRPr lang="ko-KR" altLang="en-US" dirty="0">
              <a:solidFill>
                <a:prstClr val="black"/>
              </a:solidFill>
            </a:endParaRPr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962" y="185559"/>
            <a:ext cx="781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경제적 부양에 대한 견해</a:t>
            </a:r>
            <a:endParaRPr lang="ko-KR" altLang="en-US" sz="24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4" y="0"/>
            <a:ext cx="3220278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노인들의 </a:t>
            </a: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가치관변화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343" y="779646"/>
            <a:ext cx="9490703" cy="60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6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>
          <a:xfrm>
            <a:off x="7923328" y="6257994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962" y="185559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생활 실태와 욕구</a:t>
            </a:r>
            <a:r>
              <a:rPr lang="en-US" altLang="ko-KR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백선혜</a:t>
            </a:r>
            <a:r>
              <a:rPr lang="en-US" altLang="ko-KR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.2017. </a:t>
            </a:r>
            <a:r>
              <a:rPr lang="ko-KR" altLang="en-US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서울노인의 </a:t>
            </a:r>
            <a:r>
              <a:rPr lang="ko-KR" altLang="en-US" b="1" dirty="0" err="1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동네생활들여다보기</a:t>
            </a:r>
            <a:r>
              <a:rPr lang="en-US" altLang="ko-KR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9" y="1243013"/>
            <a:ext cx="5734878" cy="51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233684" y="0"/>
            <a:ext cx="2956777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노인들의 생활실태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9" y="606722"/>
            <a:ext cx="5814390" cy="583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0" y="1243013"/>
            <a:ext cx="5814390" cy="51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687" y="1160980"/>
            <a:ext cx="5804899" cy="549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1069848" y="1397285"/>
            <a:ext cx="4754880" cy="477491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>
          <a:xfrm>
            <a:off x="7923328" y="6257994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962" y="185559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생활 실태와 욕구</a:t>
            </a:r>
            <a:r>
              <a:rPr lang="en-US" altLang="ko-KR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백선혜</a:t>
            </a:r>
            <a:r>
              <a:rPr lang="en-US" altLang="ko-KR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.2017. </a:t>
            </a:r>
            <a:r>
              <a:rPr lang="ko-KR" altLang="en-US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서울노인의 </a:t>
            </a:r>
            <a:r>
              <a:rPr lang="ko-KR" altLang="en-US" b="1" dirty="0" err="1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동네생활들여다보기</a:t>
            </a:r>
            <a:r>
              <a:rPr lang="en-US" altLang="ko-KR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4" y="0"/>
            <a:ext cx="2956777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노인들의 생활실태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3" y="1202076"/>
            <a:ext cx="6038850" cy="532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55" y="1241145"/>
            <a:ext cx="5568593" cy="475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72949" y="5104424"/>
            <a:ext cx="5093190" cy="7962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o-KR" altLang="en-US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en-US" altLang="ko-KR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4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4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4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4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ko-KR" altLang="en-US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내가 살던  동네에서 </a:t>
            </a: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ko-KR" altLang="en-US" sz="4000" spc="-3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나이들기</a:t>
            </a: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4900" b="1" spc="-300" dirty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3</a:t>
            </a: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.</a:t>
            </a:r>
            <a:r>
              <a:rPr lang="ko-KR" altLang="en-US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노인들이 </a:t>
            </a:r>
            <a:r>
              <a:rPr lang="ko-KR" altLang="en-US" sz="4900" b="1" spc="-300" dirty="0" err="1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살기좋은</a:t>
            </a: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/>
            </a:r>
            <a:b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</a:b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   </a:t>
            </a:r>
            <a:r>
              <a:rPr lang="ko-KR" altLang="en-US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지역사회 사례</a:t>
            </a: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/>
            </a:r>
            <a:b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</a:b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/>
            </a:r>
            <a:b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</a:br>
            <a:endParaRPr lang="ko-KR" altLang="en-US" sz="4900" b="1" spc="-30" dirty="0">
              <a:solidFill>
                <a:srgbClr val="9C3492"/>
              </a:solidFill>
              <a:latin typeface="a드림고딕5" panose="02020600000000000000" pitchFamily="18" charset="-127"/>
              <a:ea typeface="a드림고딕5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47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>
          <a:xfrm>
            <a:off x="7923328" y="6257994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3391" y="185558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물리적 환경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백선혜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.2017.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서울노인의 </a:t>
            </a:r>
            <a:r>
              <a:rPr lang="ko-KR" altLang="en-US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동네생활들여다보기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3" y="0"/>
            <a:ext cx="4959205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노인들이 </a:t>
            </a:r>
            <a:r>
              <a:rPr lang="ko-KR" altLang="en-US" sz="28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살기좋은</a:t>
            </a: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지역사회 사례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6" y="1343378"/>
            <a:ext cx="10543821" cy="531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7702" y="701779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/>
                <a:ea typeface="바탕"/>
              </a:rPr>
              <a:t>▌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노인놀이터 및 </a:t>
            </a:r>
            <a:r>
              <a:rPr lang="ko-KR" altLang="en-US" sz="2400" b="1" dirty="0" err="1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노인친화형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공원 </a:t>
            </a:r>
            <a:endParaRPr lang="ko-KR" altLang="en-US" b="1" dirty="0">
              <a:solidFill>
                <a:srgbClr val="008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29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>
          <a:xfrm>
            <a:off x="7923328" y="6257994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3391" y="185558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물리적 환경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백선혜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.2017.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서울노인의 </a:t>
            </a:r>
            <a:r>
              <a:rPr lang="ko-KR" altLang="en-US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동네생활들여다보기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3" y="0"/>
            <a:ext cx="4959205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노인들이 </a:t>
            </a:r>
            <a:r>
              <a:rPr lang="ko-KR" altLang="en-US" sz="28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살기좋은</a:t>
            </a: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지역사회 사례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702" y="701779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/>
                <a:ea typeface="바탕"/>
              </a:rPr>
              <a:t>▌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고령친화적 교통시설 및 정보제공 사례 </a:t>
            </a:r>
            <a:endParaRPr lang="ko-KR" altLang="en-US" b="1" dirty="0">
              <a:solidFill>
                <a:srgbClr val="008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3" y="1163444"/>
            <a:ext cx="10593891" cy="569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3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>
          <a:xfrm>
            <a:off x="7923328" y="6257994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3391" y="185558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서로돌봄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공동체 만들기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3" y="0"/>
            <a:ext cx="4959205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노인들이 </a:t>
            </a:r>
            <a:r>
              <a:rPr lang="ko-KR" altLang="en-US" sz="28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살기좋은</a:t>
            </a: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지역사회 사례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702" y="759654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/>
                <a:ea typeface="바탕"/>
              </a:rPr>
              <a:t>▌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영국 </a:t>
            </a:r>
            <a:r>
              <a:rPr lang="ko-KR" altLang="en-US" sz="2400" b="1" dirty="0" err="1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써클모델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b="1" dirty="0">
              <a:solidFill>
                <a:srgbClr val="008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613457" y="1469991"/>
            <a:ext cx="10845479" cy="4910559"/>
          </a:xfrm>
        </p:spPr>
        <p:txBody>
          <a:bodyPr>
            <a:normAutofit lnSpcReduction="10000"/>
          </a:bodyPr>
          <a:lstStyle/>
          <a:p>
            <a:pPr marL="68580" lvl="0" indent="0" fontAlgn="base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en-US" altLang="ko-KR" sz="3600" b="1" spc="-15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</a:t>
            </a:r>
            <a:r>
              <a:rPr lang="ko-KR" altLang="en-US" sz="3200" b="1" spc="-150" dirty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흡연보다  높은 사망률의 </a:t>
            </a:r>
            <a:r>
              <a:rPr lang="ko-KR" altLang="en-US" sz="3200" b="1" spc="-15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원인</a:t>
            </a:r>
            <a:r>
              <a:rPr lang="en-US" altLang="ko-KR" sz="3200" b="1" spc="-150" dirty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en-US" altLang="ko-KR" sz="3200" b="1" spc="-15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“</a:t>
            </a:r>
            <a:r>
              <a:rPr lang="ko-KR" altLang="en-US" sz="3200" b="1" spc="-15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외로움</a:t>
            </a:r>
            <a:r>
              <a:rPr lang="en-US" altLang="ko-KR" sz="3200" b="1" spc="-15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</a:p>
          <a:p>
            <a:pPr marL="68580" lvl="0" indent="0" fontAlgn="base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en-US" altLang="ko-KR" sz="2400" b="1" spc="-150" dirty="0" smtClean="0">
              <a:solidFill>
                <a:srgbClr val="3E3D2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lvl="0" indent="-274320" fontAlgn="base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60</a:t>
            </a:r>
            <a:r>
              <a:rPr lang="ko-KR" altLang="en-US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이상을 대상으로 한 조사결과</a:t>
            </a:r>
            <a:r>
              <a:rPr lang="en-US" altLang="ko-KR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 </a:t>
            </a:r>
            <a:r>
              <a:rPr lang="ko-KR" altLang="en-US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 </a:t>
            </a:r>
            <a:r>
              <a:rPr lang="en-US" altLang="ko-KR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 가운데 </a:t>
            </a:r>
            <a:r>
              <a:rPr lang="en-US" altLang="ko-KR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명은 </a:t>
            </a:r>
            <a:r>
              <a:rPr lang="en-US" altLang="ko-KR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일주일 동안 단 한 번도 다른 누군가를 만나 말을 하지 않는다</a:t>
            </a:r>
            <a:r>
              <a:rPr lang="en-US" altLang="ko-KR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</a:p>
          <a:p>
            <a:pPr marL="342900" lvl="0" indent="-274320" fontAlgn="base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영국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정부는 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2018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‘외로움 </a:t>
            </a:r>
            <a:r>
              <a:rPr lang="ko-KR" altLang="en-US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담당 장관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(Minister for Loneliness)’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임명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같은 해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10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자살      담당장관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임명함</a:t>
            </a:r>
            <a:endParaRPr lang="en-US" altLang="ko-KR" dirty="0">
              <a:solidFill>
                <a:srgbClr val="3E3D2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68580" lvl="0" indent="0" fontAlgn="base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en-US" altLang="ko-KR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75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 이상 노인의 절반이 혼자서 생활하고 있음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900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 명이 고독으로 고통을 호소함</a:t>
            </a:r>
            <a:endParaRPr lang="en-US" altLang="ko-KR" dirty="0">
              <a:solidFill>
                <a:srgbClr val="3E3D2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68580" lvl="0" indent="0" fontAlgn="base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‘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외로움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= ‘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매일 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15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개비 흡연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만큼의 정신적 해로움</a:t>
            </a:r>
            <a:endParaRPr lang="en-US" altLang="ko-KR" dirty="0">
              <a:solidFill>
                <a:srgbClr val="3E3D2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lvl="0" indent="-274320" fontAlgn="base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혼자 사는 노인들이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원하는 도움  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사다리를 놓고 전구를 갈아 줄 사람이 필요함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병원에 </a:t>
            </a:r>
            <a:r>
              <a:rPr lang="ko-KR" altLang="en-US" dirty="0" err="1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갔다와서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이야기할 사람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현실적이고 실용적인 지지를 원함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외출 하거나 마음 맞는 사람과 즐거운 일을 하는 것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08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>
          <a:xfrm>
            <a:off x="7923328" y="6257994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3391" y="185558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서로돌봄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공동체 만들기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3" y="0"/>
            <a:ext cx="4959205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노인들이 </a:t>
            </a:r>
            <a:r>
              <a:rPr lang="ko-KR" altLang="en-US" sz="28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살기좋은</a:t>
            </a: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지역사회 사례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702" y="759654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/>
                <a:ea typeface="바탕"/>
              </a:rPr>
              <a:t>▌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영국 </a:t>
            </a:r>
            <a:r>
              <a:rPr lang="ko-KR" altLang="en-US" sz="2400" b="1" dirty="0" err="1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써클모델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b="1" dirty="0">
              <a:solidFill>
                <a:srgbClr val="008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613457" y="1307941"/>
            <a:ext cx="11215870" cy="4910559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3600" b="1" spc="-150" dirty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3600" b="1" spc="-15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3200" b="1" spc="-30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현대노인들이 원하는 삶</a:t>
            </a:r>
            <a:r>
              <a:rPr lang="en-US" altLang="ko-KR" sz="2400" b="1" spc="-30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b="1" spc="-30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영국</a:t>
            </a:r>
            <a:r>
              <a:rPr lang="en-US" altLang="ko-KR" sz="2400" b="1" spc="-30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400" b="1" spc="-30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노인과 가족 </a:t>
            </a:r>
            <a:r>
              <a:rPr lang="en-US" altLang="ko-KR" sz="2400" b="1" spc="-30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250</a:t>
            </a:r>
            <a:r>
              <a:rPr lang="ko-KR" altLang="en-US" sz="2400" b="1" spc="-30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 그룹대상으로 조사</a:t>
            </a:r>
            <a:r>
              <a:rPr lang="en-US" altLang="ko-KR" sz="2400" b="1" spc="-30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altLang="ko-KR" sz="2400" b="1" spc="-300" dirty="0">
              <a:solidFill>
                <a:srgbClr val="9C349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z="3600" b="1" spc="-15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b="1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첫째</a:t>
            </a:r>
            <a:r>
              <a:rPr lang="en-US" altLang="ko-KR" b="1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살던 곳에 머물며 독립적으로 삶을 이어갈 수 있도록 누군가가 ‘일상에서 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부딪히는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일들을 도와주길 바람</a:t>
            </a:r>
            <a:endParaRPr lang="en-US" altLang="ko-KR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전구를 갈아주거나 은행에 같이 가주는 일들처럼 대개는 별다른 기술이나 힘이 들지 않는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것들임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ko-KR" altLang="en-US" b="1" spc="-15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둘째</a:t>
            </a:r>
            <a:r>
              <a:rPr lang="en-US" altLang="ko-KR" b="1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‘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마음이 맞는 좋은 친구’를 원함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ko-KR" altLang="en-US" spc="-15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</a:t>
            </a:r>
            <a:r>
              <a:rPr lang="ko-KR" altLang="en-US" spc="-15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홀로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남겨지게 되면 다시 마음을 열기가 쉽지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않음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하지만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외로움은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견디기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힘듦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ko-KR" altLang="en-US" b="1" spc="-15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셋째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‘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목적이 있는 삶’을 살고 싶어함</a:t>
            </a:r>
            <a:endParaRPr lang="en-US" altLang="ko-KR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spc="-15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</a:t>
            </a:r>
            <a:r>
              <a:rPr lang="en-US" altLang="ko-KR" spc="-15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오랜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경험과 기술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지식으로 공동체에 기여하면서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죽는 순간까지도 꾸준히 성장할 수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있기를 바람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b="1" spc="-15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=&gt;   ‘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고령화’나 ‘노인’ 같은 말들이 서비스에 따라붙는 것을 꺼려함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en-US" altLang="ko-KR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무엇을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제공하느냐 만큼이나 어떻게 </a:t>
            </a:r>
            <a:r>
              <a:rPr lang="ko-KR" altLang="en-US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제공하느냐도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중요함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!!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68580" lvl="0" indent="0" fontAlgn="base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52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72949" y="5104424"/>
            <a:ext cx="5093190" cy="7962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o-KR" altLang="en-US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ko-KR" altLang="en-US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내가 살던  동네에서 </a:t>
            </a: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ko-KR" altLang="en-US" sz="4000" spc="-3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나이들기</a:t>
            </a: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1.</a:t>
            </a:r>
            <a:r>
              <a:rPr lang="ko-KR" altLang="en-US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한국사회 인구변화</a:t>
            </a: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/>
            </a:r>
            <a:b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</a:br>
            <a:r>
              <a:rPr lang="en-US" altLang="ko-KR" sz="4900" b="1" spc="-300" dirty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/>
            </a:r>
            <a:br>
              <a:rPr lang="en-US" altLang="ko-KR" sz="4900" b="1" spc="-300" dirty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</a:b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/>
            </a:r>
            <a:b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</a:br>
            <a:endParaRPr lang="ko-KR" altLang="en-US" sz="4900" b="1" spc="-30" dirty="0">
              <a:solidFill>
                <a:srgbClr val="9C3492"/>
              </a:solidFill>
              <a:latin typeface="a드림고딕5" panose="02020600000000000000" pitchFamily="18" charset="-127"/>
              <a:ea typeface="a드림고딕5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84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>
          <a:xfrm>
            <a:off x="7923328" y="6257994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77659" y="1887036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서로돌봄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공동체 만들기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3" y="0"/>
            <a:ext cx="4959205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노인들이 </a:t>
            </a:r>
            <a:r>
              <a:rPr lang="ko-KR" altLang="en-US" sz="28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살기좋은</a:t>
            </a: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지역사회 사례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702" y="759654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/>
                <a:ea typeface="바탕"/>
              </a:rPr>
              <a:t>▌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영국 </a:t>
            </a:r>
            <a:r>
              <a:rPr lang="ko-KR" altLang="en-US" sz="2400" b="1" dirty="0" err="1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써클모델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b="1" dirty="0">
              <a:solidFill>
                <a:srgbClr val="008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7407797" y="1469991"/>
            <a:ext cx="4051139" cy="4910559"/>
          </a:xfrm>
        </p:spPr>
        <p:txBody>
          <a:bodyPr>
            <a:normAutofit fontScale="92500"/>
          </a:bodyPr>
          <a:lstStyle/>
          <a:p>
            <a:pPr marL="68580" lvl="0" indent="0" fontAlgn="base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ko-KR" altLang="en-US" sz="2600" b="1" spc="-150" dirty="0" smtClean="0">
                <a:solidFill>
                  <a:srgbClr val="00B050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관계를 통한 상호 돌봄 </a:t>
            </a:r>
            <a:endParaRPr lang="ko-KR" altLang="en-US" sz="2600" spc="-150" dirty="0">
              <a:solidFill>
                <a:srgbClr val="00B050"/>
              </a:solidFill>
              <a:latin typeface="a드림고딕5" panose="02020600000000000000" pitchFamily="18" charset="-127"/>
              <a:ea typeface="a드림고딕5" panose="02020600000000000000" pitchFamily="18" charset="-127"/>
            </a:endParaRPr>
          </a:p>
          <a:p>
            <a:pPr marL="68580" lvl="0" indent="0" fontAlgn="base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en-US" altLang="ko-KR" dirty="0" smtClean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풍부하고 다양한 </a:t>
            </a:r>
            <a:r>
              <a:rPr lang="ko-KR" altLang="en-US" dirty="0" err="1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연결망을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통해 도움을 필요로 하는 사람들을 연결해줌</a:t>
            </a:r>
          </a:p>
          <a:p>
            <a:pPr marL="68580" lvl="0" indent="0" fontAlgn="base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인적 네트워크에서 소외된 사람들이 모일 수 있는 시스템을 만듦</a:t>
            </a:r>
          </a:p>
          <a:p>
            <a:pPr marL="68580" lvl="0" indent="0" fontAlgn="base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‘</a:t>
            </a:r>
            <a:r>
              <a:rPr lang="ko-KR" altLang="en-US" dirty="0" err="1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써클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 1000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명의 회원</a:t>
            </a:r>
            <a:endParaRPr lang="en-US" altLang="ko-KR" dirty="0">
              <a:solidFill>
                <a:srgbClr val="3E3D2D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68580" lvl="0" indent="0" fontAlgn="base">
              <a:lnSpc>
                <a:spcPct val="15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- 3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가지 구성요소가 혼합된 서비스 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기술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인터넷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휴대폰 등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사용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면대면 만남을 통해 연결됨</a:t>
            </a:r>
            <a:r>
              <a:rPr lang="en-US" altLang="ko-KR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서비스를 </a:t>
            </a:r>
            <a:r>
              <a:rPr lang="ko-KR" altLang="en-US" dirty="0" err="1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주는자와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받는자가</a:t>
            </a:r>
            <a:r>
              <a:rPr lang="ko-KR" altLang="en-US" dirty="0">
                <a:solidFill>
                  <a:srgbClr val="3E3D2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실제적인 관계를 형성함</a:t>
            </a:r>
          </a:p>
          <a:p>
            <a:pPr marL="68580" lvl="0" indent="0" fontAlgn="base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3" y="1510685"/>
            <a:ext cx="6960665" cy="45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5791" y="158925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서로돌봄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공동체 만들기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683" y="6181244"/>
            <a:ext cx="341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사진출처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</a:t>
            </a:r>
            <a:r>
              <a:rPr lang="ko-KR" altLang="en-US" sz="16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오마이뉴스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2018.05.07 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11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>
          <a:xfrm>
            <a:off x="7923328" y="6257994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3391" y="185558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서로돌봄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공동체 만들기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3" y="0"/>
            <a:ext cx="4959205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노인들이 </a:t>
            </a:r>
            <a:r>
              <a:rPr lang="ko-KR" altLang="en-US" sz="28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살기좋은</a:t>
            </a: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지역사회 사례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702" y="759654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/>
                <a:ea typeface="바탕"/>
              </a:rPr>
              <a:t>▌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영국 </a:t>
            </a:r>
            <a:r>
              <a:rPr lang="ko-KR" altLang="en-US" sz="2400" b="1" dirty="0" err="1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써클모델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b="1" dirty="0">
              <a:solidFill>
                <a:srgbClr val="008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613457" y="1469991"/>
            <a:ext cx="10845479" cy="4910559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10000"/>
              </a:lnSpc>
              <a:buNone/>
            </a:pPr>
            <a:r>
              <a:rPr lang="en-US" altLang="ko-KR" sz="3600" b="1" spc="-15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</a:t>
            </a:r>
            <a:r>
              <a:rPr lang="ko-KR" altLang="en-US" sz="3200" b="1" spc="-300" dirty="0" err="1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써클모델</a:t>
            </a:r>
            <a:r>
              <a:rPr lang="en-US" altLang="ko-KR" sz="3200" b="1" spc="-30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3200" b="1" spc="-300" dirty="0" smtClean="0">
                <a:solidFill>
                  <a:srgbClr val="9C349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새로운 복지체계로서의 특징</a:t>
            </a:r>
            <a:endParaRPr lang="en-US" altLang="ko-KR" b="1" spc="-15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ko-KR" altLang="en-US" b="1" spc="-15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협력체계 </a:t>
            </a:r>
            <a:r>
              <a:rPr lang="ko-KR" altLang="en-US" b="1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구축</a:t>
            </a:r>
            <a:endParaRPr lang="en-US" altLang="ko-KR" b="1" spc="-1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68580" indent="0" fontAlgn="base">
              <a:lnSpc>
                <a:spcPct val="110000"/>
              </a:lnSpc>
              <a:buNone/>
            </a:pPr>
            <a:r>
              <a:rPr lang="ko-KR" altLang="en-US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사용자와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일선의 스텝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다른 이해관계자들 그리고 민간과 공공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영역의 기관들과의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파트너쉽을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구축함</a:t>
            </a:r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ko-KR" altLang="en-US" b="1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사용자 </a:t>
            </a:r>
            <a:r>
              <a:rPr lang="ko-KR" altLang="en-US" b="1" spc="-15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주도성</a:t>
            </a:r>
            <a:endParaRPr lang="en-US" altLang="ko-KR" b="1" spc="-1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68580" indent="0" fontAlgn="base">
              <a:lnSpc>
                <a:spcPct val="110000"/>
              </a:lnSpc>
              <a:buNone/>
            </a:pP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디자인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과정에서 미래의 사용자와 현장 활동가들이 다른 전문가들보다 더 주도적 힘을 가질 수 있도록 함</a:t>
            </a:r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ko-KR" altLang="en-US" b="1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끝없는 반복</a:t>
            </a:r>
            <a:endParaRPr lang="en-US" altLang="ko-KR" b="1" spc="-1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68580" indent="0" fontAlgn="base">
              <a:lnSpc>
                <a:spcPct val="110000"/>
              </a:lnSpc>
              <a:buNone/>
            </a:pPr>
            <a:r>
              <a:rPr lang="ko-KR" altLang="en-US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아이디어는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프로토콜타입으로 빠르게 실험에 옮겨짐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빠른 순환으로 아이디어들이 계속 실험으로 옮겨지고    더 나은 모델로 발전해나감</a:t>
            </a:r>
          </a:p>
          <a:p>
            <a:pPr fontAlgn="base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ko-KR" altLang="en-US" b="1" spc="-15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결과에의 집중 </a:t>
            </a:r>
            <a:endParaRPr lang="en-US" altLang="ko-KR" spc="-1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68580" indent="0" fontAlgn="base">
              <a:lnSpc>
                <a:spcPct val="110000"/>
              </a:lnSpc>
              <a:buNone/>
            </a:pP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사용자 주도 디자인 기술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(user-</a:t>
            </a:r>
            <a:r>
              <a:rPr lang="en-US" altLang="ko-KR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centred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design techniques)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 사용자가 원하고 사용하게 될 서비스를 디자인할 수 있었음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아이디어가 테스트를 거치면 실행과 서비스 출시에 초점을 두게 됨</a:t>
            </a:r>
          </a:p>
          <a:p>
            <a:pPr marL="68580" lvl="0" indent="0" fontAlgn="base">
              <a:lnSpc>
                <a:spcPct val="11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4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>
          <a:xfrm>
            <a:off x="7923328" y="6257994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3391" y="185558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지역사회에서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노인돌봄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3" y="0"/>
            <a:ext cx="4959205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노인들이 </a:t>
            </a:r>
            <a:r>
              <a:rPr lang="ko-KR" altLang="en-US" sz="28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살기좋은</a:t>
            </a: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지역사회 사례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702" y="759654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/>
                <a:ea typeface="바탕"/>
              </a:rPr>
              <a:t>▌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유럽의 </a:t>
            </a:r>
            <a:r>
              <a:rPr lang="en-US" altLang="ko-KR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 주민과 함께 하는 식사</a:t>
            </a:r>
            <a:r>
              <a:rPr lang="en-US" altLang="ko-KR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b="1" dirty="0">
              <a:solidFill>
                <a:srgbClr val="008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613457" y="1400541"/>
            <a:ext cx="10845479" cy="49105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스위스  제네바에서 진행되고 있는 </a:t>
            </a:r>
            <a:r>
              <a:rPr lang="en-US" altLang="ko-KR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2400" b="1" dirty="0" err="1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어라운드</a:t>
            </a:r>
            <a:r>
              <a:rPr lang="ko-KR" altLang="en-US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테이블</a:t>
            </a:r>
            <a:r>
              <a:rPr lang="en-US" altLang="ko-KR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r>
              <a:rPr lang="ko-KR" altLang="en-US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프로그램 </a:t>
            </a:r>
            <a:endParaRPr lang="en-US" altLang="ko-KR" sz="24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지역의 노인에게 질 좋은 식사를 제공하는 것과 동시에 지역 주민과의 교류 기회를 부여하기 위한 것임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 자원봉사자와 노인들이 소규모의 그룹별로 동네 식당에서 함께 식사를 함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영국 </a:t>
            </a:r>
            <a:r>
              <a:rPr lang="ko-KR" altLang="en-US" sz="2400" b="1" dirty="0" err="1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런던시</a:t>
            </a:r>
            <a:r>
              <a:rPr lang="ko-KR" altLang="en-US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거리파티</a:t>
            </a:r>
            <a:r>
              <a:rPr lang="en-US" altLang="ko-KR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 </a:t>
            </a:r>
            <a:endParaRPr lang="en-US" altLang="ko-KR" sz="2400" b="1" dirty="0" smtClean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뿐 아니라 이웃 간 융화와 교류를 목적으로 하여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빅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런치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(Big Lunch)”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프로그램을 함께 진행함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노인세대에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대한 접근 활성화 및 지역사회 문제 해결에 대한 관심을 유도해 낼 수 있는 매개체가 됨</a:t>
            </a:r>
            <a:endParaRPr lang="en-US" altLang="ko-KR" sz="2400" spc="-15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400" b="1" spc="-150" dirty="0" smtClean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경기도 </a:t>
            </a:r>
            <a:r>
              <a:rPr lang="ko-KR" altLang="en-US" sz="2400" b="1" spc="-150" dirty="0" err="1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목감복지관</a:t>
            </a:r>
            <a:r>
              <a:rPr lang="ko-KR" altLang="en-US" sz="2400" b="1" spc="-150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400" b="1" spc="-150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“</a:t>
            </a:r>
            <a:r>
              <a:rPr lang="ko-KR" altLang="en-US" sz="2400" b="1" spc="-150" dirty="0" err="1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혼밥의</a:t>
            </a:r>
            <a:r>
              <a:rPr lang="ko-KR" altLang="en-US" sz="2400" b="1" spc="-150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품격</a:t>
            </a:r>
            <a:r>
              <a:rPr lang="en-US" altLang="ko-KR" sz="2400" b="1" spc="-150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”</a:t>
            </a:r>
            <a:r>
              <a:rPr lang="ko-KR" altLang="en-US" sz="2400" b="1" spc="-150" dirty="0">
                <a:solidFill>
                  <a:srgbClr val="0070C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사업</a:t>
            </a:r>
            <a:endParaRPr lang="en-US" altLang="ko-KR" sz="2400" b="1" spc="-150" dirty="0">
              <a:solidFill>
                <a:srgbClr val="0070C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저소득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 가구를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대상으로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영양있는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식생활을 위해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음식만들기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저녁 만찬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영양교육 등을 실시함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푸드주치의가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집으로 찾아가  장보기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밥상차리기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집밥지기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활동을 함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68580" lvl="0" indent="0" fontAlgn="base">
              <a:lnSpc>
                <a:spcPct val="11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6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>
          <a:xfrm>
            <a:off x="7923328" y="6257994"/>
            <a:ext cx="32735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3391" y="139258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지역사회에서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노인돌봄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33683" y="0"/>
            <a:ext cx="4959205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노인들이 </a:t>
            </a:r>
            <a:r>
              <a:rPr lang="ko-KR" altLang="en-US" sz="28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살기좋은</a:t>
            </a: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지역사회 사례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702" y="759654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/>
                <a:ea typeface="바탕"/>
              </a:rPr>
              <a:t>▌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r>
              <a:rPr lang="ko-KR" altLang="en-US" sz="2400" b="1" dirty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지역사회 </a:t>
            </a:r>
            <a:r>
              <a:rPr lang="ko-KR" altLang="en-US" sz="2400" b="1" dirty="0" err="1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노인돌봄</a:t>
            </a:r>
            <a:r>
              <a:rPr lang="en-US" altLang="ko-KR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2400" b="1" dirty="0" err="1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아오이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err="1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케어</a:t>
            </a:r>
            <a:r>
              <a:rPr lang="ko-KR" altLang="en-US" sz="2400" b="1" dirty="0" smtClean="0">
                <a:solidFill>
                  <a:srgbClr val="008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b="1" dirty="0">
              <a:solidFill>
                <a:srgbClr val="008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half" idx="1"/>
          </p:nvPr>
        </p:nvSpPr>
        <p:spPr>
          <a:xfrm>
            <a:off x="7534932" y="1307943"/>
            <a:ext cx="4282820" cy="49105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누구로 </a:t>
            </a:r>
            <a:r>
              <a:rPr lang="ko-KR" altLang="en-US" sz="2400" dirty="0" err="1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부터</a:t>
            </a:r>
            <a:r>
              <a:rPr lang="ko-KR" altLang="en-US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시작되었나</a:t>
            </a:r>
            <a:r>
              <a:rPr lang="en-US" altLang="ko-KR" sz="240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altLang="ko-KR" sz="2400" spc="-150" dirty="0" smtClean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spc="-15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마을이 함께 노인을 돌보는 것이 왜 필요한가</a:t>
            </a:r>
            <a:r>
              <a:rPr lang="en-US" altLang="ko-KR" sz="2400" spc="-15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spc="-15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마을에는 어떤 영향을 미치는가</a:t>
            </a:r>
            <a:r>
              <a:rPr lang="en-US" altLang="ko-KR" sz="2400" spc="-15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400" spc="-15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노인에게 어떤 영향을 줄 수 있는가</a:t>
            </a:r>
            <a:r>
              <a:rPr lang="en-US" altLang="ko-KR" sz="2400" spc="-150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4800" spc="-150" dirty="0" smtClean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동영상자료보기</a:t>
            </a:r>
            <a:endParaRPr lang="en-US" altLang="ko-KR" sz="4800" spc="-150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68580" lvl="0" indent="0" fontAlgn="base">
              <a:lnSpc>
                <a:spcPct val="11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en-US" altLang="ko-KR" dirty="0" smtClean="0"/>
          </a:p>
          <a:p>
            <a:pPr marL="68580" lvl="0" indent="0" fontAlgn="base">
              <a:lnSpc>
                <a:spcPct val="11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en-US" altLang="ko-KR" dirty="0"/>
          </a:p>
          <a:p>
            <a:pPr marL="68580" lvl="0" indent="0" fontAlgn="base">
              <a:lnSpc>
                <a:spcPct val="11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en-US" altLang="ko-KR" dirty="0" smtClean="0"/>
          </a:p>
          <a:p>
            <a:pPr marL="68580" lvl="0" indent="0" fontAlgn="base">
              <a:lnSpc>
                <a:spcPct val="110000"/>
              </a:lnSpc>
              <a:spcBef>
                <a:spcPct val="20000"/>
              </a:spcBef>
              <a:buClr>
                <a:srgbClr val="94C600"/>
              </a:buClr>
              <a:buSzPct val="76000"/>
              <a:buNone/>
            </a:pP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9" y="1412111"/>
            <a:ext cx="6965770" cy="47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3682" y="6296994"/>
            <a:ext cx="735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사진출처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중앙일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2018.04.12. ‘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시니어 마음을 뒤흔드는 선진국의  혁신 요양원 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34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72949" y="5104424"/>
            <a:ext cx="5093190" cy="7962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o-KR" altLang="en-US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en-US" altLang="ko-KR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4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4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4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4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ko-KR" altLang="en-US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내가 살던  동네에서 </a:t>
            </a: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ko-KR" altLang="en-US" sz="4000" spc="-3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나이들기</a:t>
            </a: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4.</a:t>
            </a:r>
            <a:r>
              <a:rPr lang="ko-KR" altLang="en-US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우리나라 지역사회 </a:t>
            </a:r>
            <a:r>
              <a:rPr lang="ko-KR" altLang="en-US" sz="4900" b="1" spc="-300" dirty="0" err="1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돌봄정책과</a:t>
            </a:r>
            <a:r>
              <a:rPr lang="ko-KR" altLang="en-US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 시사점</a:t>
            </a: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/>
            </a:r>
            <a:b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</a:b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/>
            </a:r>
            <a:b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</a:br>
            <a:endParaRPr lang="ko-KR" altLang="en-US" sz="4900" b="1" spc="-30" dirty="0">
              <a:solidFill>
                <a:srgbClr val="9C3492"/>
              </a:solidFill>
              <a:latin typeface="a드림고딕5" panose="02020600000000000000" pitchFamily="18" charset="-127"/>
              <a:ea typeface="a드림고딕5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88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9848" y="130621"/>
            <a:ext cx="10058400" cy="881736"/>
          </a:xfrm>
        </p:spPr>
        <p:txBody>
          <a:bodyPr>
            <a:normAutofit fontScale="90000"/>
          </a:bodyPr>
          <a:lstStyle/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돌봄의 정책의 방향</a:t>
            </a:r>
            <a:r>
              <a:rPr lang="en-US" altLang="ko-KR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커뮤니티 </a:t>
            </a:r>
            <a:r>
              <a:rPr lang="ko-KR" altLang="en-US" sz="44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케어</a:t>
            </a:r>
            <a:endParaRPr lang="ko-KR" altLang="en-US" sz="4400" b="1" kern="0" spc="-10" dirty="0">
              <a:solidFill>
                <a:srgbClr val="000000"/>
              </a:solidFill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54899" y="1865519"/>
            <a:ext cx="3920857" cy="42939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의료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요양 서비스 정책을 대규모 시설 중심에서 지역 사회 중심으로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재편</a:t>
            </a: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연령이나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장애 여부에 관계 없이 모든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국민이 자신이 원하는 곳에서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원하는 사람들과 어울려 살 수 있도록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지역사회 내에서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사회복지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 체계를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구축하고자 함</a:t>
            </a: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2013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'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병원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시설로부터 지역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재택으로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'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목표로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지역포괄케어시스템을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도입</a:t>
            </a: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696464"/>
                </a:solidFill>
              </a:rPr>
              <a:t> </a:t>
            </a: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819" y="1251281"/>
            <a:ext cx="782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장애인</a:t>
            </a:r>
            <a:r>
              <a:rPr lang="en-US" altLang="ko-KR" sz="2400" spc="-15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sz="2400" spc="-15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노년 </a:t>
            </a:r>
            <a:r>
              <a:rPr lang="en-US" altLang="ko-KR" sz="2400" spc="-15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‘</a:t>
            </a:r>
            <a:r>
              <a:rPr lang="ko-KR" altLang="en-US" sz="2400" spc="-15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돌봄</a:t>
            </a:r>
            <a:r>
              <a:rPr lang="en-US" altLang="ko-KR" sz="2400" spc="-15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’</a:t>
            </a:r>
            <a:r>
              <a:rPr lang="ko-KR" altLang="en-US" sz="2400" spc="-150" dirty="0" smtClean="0">
                <a:solidFill>
                  <a:prstClr val="black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서비스 거주지역에 살면서 받는다 </a:t>
            </a:r>
            <a:endParaRPr lang="ko-KR" altLang="en-US" sz="2400" spc="-150" dirty="0">
              <a:solidFill>
                <a:prstClr val="black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2000" dirty="0">
              <a:solidFill>
                <a:srgbClr val="696464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193" name="_x136538624" descr="EMB00000bcc7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9" y="1828934"/>
            <a:ext cx="6474383" cy="44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732" y="6296994"/>
            <a:ext cx="735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출처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</a:t>
            </a:r>
            <a:r>
              <a:rPr lang="ko-KR" altLang="en-US" sz="16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파이낸셜뉴스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2018.03.12 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기사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50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21308" y="1027488"/>
            <a:ext cx="8428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smtClean="0">
                <a:latin typeface="a고딕16" panose="02020600000000000000" pitchFamily="18" charset="-127"/>
                <a:ea typeface="a고딕16" panose="02020600000000000000" pitchFamily="18" charset="-127"/>
              </a:rPr>
              <a:t>● </a:t>
            </a:r>
            <a:r>
              <a:rPr lang="ko-KR" altLang="en-US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사람중심의 보건의료</a:t>
            </a:r>
            <a:r>
              <a:rPr lang="en-US" altLang="ko-KR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-</a:t>
            </a:r>
            <a:r>
              <a:rPr lang="ko-KR" altLang="en-US" sz="2400" dirty="0" err="1">
                <a:latin typeface="a고딕16" panose="02020600000000000000" pitchFamily="18" charset="-127"/>
                <a:ea typeface="a고딕16" panose="02020600000000000000" pitchFamily="18" charset="-127"/>
              </a:rPr>
              <a:t>요양돌봄</a:t>
            </a:r>
            <a:r>
              <a:rPr lang="en-US" altLang="ko-KR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-</a:t>
            </a:r>
            <a:r>
              <a:rPr lang="ko-KR" altLang="en-US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주거</a:t>
            </a:r>
            <a:r>
              <a:rPr lang="en-US" altLang="ko-KR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-</a:t>
            </a:r>
            <a:r>
              <a:rPr lang="ko-KR" altLang="en-US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복지 통합적 </a:t>
            </a:r>
            <a:r>
              <a:rPr lang="ko-KR" altLang="en-US" sz="2400" dirty="0" err="1">
                <a:latin typeface="a고딕16" panose="02020600000000000000" pitchFamily="18" charset="-127"/>
                <a:ea typeface="a고딕16" panose="02020600000000000000" pitchFamily="18" charset="-127"/>
              </a:rPr>
              <a:t>케어로의</a:t>
            </a:r>
            <a:r>
              <a:rPr lang="ko-KR" altLang="en-US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 전환</a:t>
            </a: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010870" y="1617955"/>
            <a:ext cx="10058400" cy="45745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첫째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보건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의료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요양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주거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복지와 같이 서비스 제도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재원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관리책임이 분절적으로 있더라도 이용자입장에서는 제도 경계를 넘나드는 통합적인 전문적 사례관리가 중요함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 “ </a:t>
            </a:r>
            <a:r>
              <a:rPr lang="en-US" altLang="ko-KR" sz="2400" b="1" dirty="0"/>
              <a:t>Care in the community </a:t>
            </a:r>
            <a:r>
              <a:rPr lang="en-US" altLang="ko-KR" sz="2400" b="1" dirty="0" smtClean="0"/>
              <a:t>“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전문적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사례관리자의 </a:t>
            </a:r>
            <a:r>
              <a:rPr lang="ko-KR" altLang="en-US" sz="2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코디네이팅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역할과 전문적 지역복지실천이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요구됨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둘째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서비스가 결합된 주거 등 다양한 서비스 종류의 개발과 지원이 필요함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혼자 사는 노인들처럼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돌봄 </a:t>
            </a:r>
            <a:r>
              <a:rPr lang="ko-KR" altLang="en-US" sz="2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니즈가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높은 경우에도 독립성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자율성을 유지하며 지역사회에서 생활할 수 있으려면 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 수회 서비스 지원 등 </a:t>
            </a:r>
            <a:r>
              <a:rPr lang="ko-KR" altLang="en-US" sz="2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준시설서비스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수준의 충분한 양의 서비스 확보가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요구됨</a:t>
            </a: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69848" y="130621"/>
            <a:ext cx="10058400" cy="881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커뮤니티 </a:t>
            </a:r>
            <a:r>
              <a:rPr lang="ko-KR" altLang="en-US" sz="44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케어의</a:t>
            </a: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지향</a:t>
            </a:r>
            <a:endParaRPr lang="ko-KR" altLang="en-US" sz="29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287" y="6296994"/>
            <a:ext cx="735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참고문헌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석재은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.2008. 08 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월간 복지동향 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21308" y="1027488"/>
            <a:ext cx="8428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ko-KR" altLang="en-US" sz="2400" dirty="0" smtClean="0">
                <a:latin typeface="a고딕16" panose="02020600000000000000" pitchFamily="18" charset="-127"/>
                <a:ea typeface="a고딕16" panose="02020600000000000000" pitchFamily="18" charset="-127"/>
              </a:rPr>
              <a:t>● </a:t>
            </a:r>
            <a:r>
              <a:rPr lang="ko-KR" altLang="en-US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사람중심의 보건의료</a:t>
            </a:r>
            <a:r>
              <a:rPr lang="en-US" altLang="ko-KR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-</a:t>
            </a:r>
            <a:r>
              <a:rPr lang="ko-KR" altLang="en-US" sz="2400" dirty="0" err="1">
                <a:latin typeface="a고딕16" panose="02020600000000000000" pitchFamily="18" charset="-127"/>
                <a:ea typeface="a고딕16" panose="02020600000000000000" pitchFamily="18" charset="-127"/>
              </a:rPr>
              <a:t>요양돌봄</a:t>
            </a:r>
            <a:r>
              <a:rPr lang="en-US" altLang="ko-KR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-</a:t>
            </a:r>
            <a:r>
              <a:rPr lang="ko-KR" altLang="en-US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주거</a:t>
            </a:r>
            <a:r>
              <a:rPr lang="en-US" altLang="ko-KR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-</a:t>
            </a:r>
            <a:r>
              <a:rPr lang="ko-KR" altLang="en-US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복지 통합적 </a:t>
            </a:r>
            <a:r>
              <a:rPr lang="ko-KR" altLang="en-US" sz="2400" dirty="0" err="1">
                <a:latin typeface="a고딕16" panose="02020600000000000000" pitchFamily="18" charset="-127"/>
                <a:ea typeface="a고딕16" panose="02020600000000000000" pitchFamily="18" charset="-127"/>
              </a:rPr>
              <a:t>케어로의</a:t>
            </a:r>
            <a:r>
              <a:rPr lang="ko-KR" altLang="en-US" sz="2400" dirty="0">
                <a:latin typeface="a고딕16" panose="02020600000000000000" pitchFamily="18" charset="-127"/>
                <a:ea typeface="a고딕16" panose="02020600000000000000" pitchFamily="18" charset="-127"/>
              </a:rPr>
              <a:t> 전환</a:t>
            </a: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010870" y="1617955"/>
            <a:ext cx="10058400" cy="45745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셋째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의료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장기요양에서 민간공급 체계가 지배적인 상황에서 “서비스 수요자 </a:t>
            </a:r>
            <a:r>
              <a:rPr lang="ko-KR" altLang="en-US" sz="2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니즈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중심으로 서비스공급을 조정하는 것”을 의미함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 기관의 경쟁을 넘어 공공적 목적을 위한 개입 조정이 필요함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민관협치의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거버넌스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작동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필요 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넷째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개인의 독립성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자율성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존엄성을 존중하는 </a:t>
            </a:r>
            <a:r>
              <a:rPr lang="ko-KR" altLang="en-US" sz="2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건강돌봄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체계 및 문화와 지역사회공동체 연대에 기반한 호혜적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건강 돌봄이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필요함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69848" y="130621"/>
            <a:ext cx="10058400" cy="881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커뮤니티 </a:t>
            </a:r>
            <a:r>
              <a:rPr lang="ko-KR" altLang="en-US" sz="44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케어의</a:t>
            </a: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지향</a:t>
            </a:r>
            <a:endParaRPr lang="ko-KR" altLang="en-US" sz="29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287" y="6296994"/>
            <a:ext cx="735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참고문헌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석재은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.2008. 08 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월간 복지동향 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63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0178980" y="6323026"/>
            <a:ext cx="1065109" cy="365125"/>
          </a:xfrm>
        </p:spPr>
        <p:txBody>
          <a:bodyPr/>
          <a:lstStyle/>
          <a:p>
            <a:pPr algn="r"/>
            <a:endParaRPr lang="en-US" sz="2000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010870" y="1221381"/>
            <a:ext cx="10058400" cy="44008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첫째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커뮤니티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케어는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‘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자신이 살던 곳에서 나이 들어가기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Aging In 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Plase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지원함으로써 친숙한 자신의 삶의 터전에서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그동안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관계 맺고 살았던 사람들과 환경 안에서 계속 관계를 유지하여 살아갈 수 있도록 </a:t>
            </a:r>
            <a:r>
              <a:rPr lang="ko-KR" altLang="en-US" sz="2400" dirty="0" smtClean="0">
                <a:solidFill>
                  <a:srgbClr val="00B0F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삶의 연속성을 보장함</a:t>
            </a:r>
            <a:endParaRPr lang="en-US" altLang="ko-KR" sz="2400" dirty="0" smtClean="0">
              <a:solidFill>
                <a:srgbClr val="00B0F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둘째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죽음의 순간까지 삶의 주인으로서 독립성과 자율성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최대한 유지하며 자기 관리를 지속할 수 있도록 재활과 잔존능력의 활용을 지원하고자 함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인간의 자율성을 존중하는 </a:t>
            </a:r>
            <a:r>
              <a:rPr lang="ko-KR" altLang="en-US" sz="2400" b="1" dirty="0" smtClean="0">
                <a:solidFill>
                  <a:srgbClr val="00B0F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‘존엄한 돌봄</a:t>
            </a:r>
            <a:r>
              <a:rPr lang="ko-KR" altLang="en-US" sz="2400" dirty="0" smtClean="0">
                <a:solidFill>
                  <a:srgbClr val="00B0F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이라 할 수 있음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삶의 질을 고려한 돌봄</a:t>
            </a:r>
          </a:p>
          <a:p>
            <a:pPr marL="0" indent="0">
              <a:lnSpc>
                <a:spcPct val="100000"/>
              </a:lnSpc>
              <a:buNone/>
            </a:pPr>
            <a:endParaRPr lang="ko-KR" altLang="en-US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셋째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사람중심’으로 맞춤 돌봄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통합적으로 제공하는 것을 목표로 함</a:t>
            </a: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사람마다 상이한 맥락적 상황과 상이한 욕구를 세심하게 고려하는 개별화된 사례관리를 통해 맞춤서비스를 통합적으로 제공함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69848" y="130621"/>
            <a:ext cx="10058400" cy="881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커뮤니티 </a:t>
            </a:r>
            <a:r>
              <a:rPr lang="ko-KR" altLang="en-US" sz="44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케어의</a:t>
            </a: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의</a:t>
            </a:r>
            <a:r>
              <a:rPr lang="ko-KR" altLang="en-US" sz="4400" b="1" kern="0" spc="-3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</a:t>
            </a: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44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287" y="6296994"/>
            <a:ext cx="735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참고문헌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석재은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.2008. 08 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월간 복지동향 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83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0178980" y="6323026"/>
            <a:ext cx="1065109" cy="365125"/>
          </a:xfrm>
        </p:spPr>
        <p:txBody>
          <a:bodyPr/>
          <a:lstStyle/>
          <a:p>
            <a:pPr algn="r"/>
            <a:endParaRPr lang="en-US" sz="2000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010870" y="1131805"/>
            <a:ext cx="10058400" cy="54426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넷째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의료적 처치 필요도가 낮은 환자집단임에도 불구하고 병원에 입원하고 있는 소위 ‘사회적 입원’등 비효율적인 </a:t>
            </a:r>
            <a:r>
              <a:rPr lang="ko-KR" altLang="en-US" sz="2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케어를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지양함 </a:t>
            </a:r>
            <a:endParaRPr lang="en-US" altLang="ko-KR" sz="24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-&gt; </a:t>
            </a:r>
            <a:r>
              <a:rPr lang="ko-KR" altLang="en-US" sz="2400" b="1" dirty="0">
                <a:solidFill>
                  <a:srgbClr val="00B0F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지역사회에 밀착하여 비용효과적인 </a:t>
            </a:r>
            <a:r>
              <a:rPr lang="ko-KR" altLang="en-US" sz="2400" b="1" dirty="0" err="1">
                <a:solidFill>
                  <a:srgbClr val="00B0F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케어를</a:t>
            </a:r>
            <a:r>
              <a:rPr lang="ko-KR" altLang="en-US" sz="2400" b="1" dirty="0">
                <a:solidFill>
                  <a:srgbClr val="00B0F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지향</a:t>
            </a:r>
          </a:p>
          <a:p>
            <a:pPr marL="0" indent="0">
              <a:lnSpc>
                <a:spcPct val="100000"/>
              </a:lnSpc>
              <a:buNone/>
            </a:pPr>
            <a:endParaRPr lang="ko-KR" altLang="en-US" sz="24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다섯째</a:t>
            </a:r>
            <a:r>
              <a:rPr lang="en-US" altLang="ko-KR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공식적인 제도적 돌봄만이 아니라 </a:t>
            </a:r>
            <a:r>
              <a:rPr lang="ko-KR" altLang="en-US" sz="24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지역사회공동체의 참여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기반함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민주적 공공성에 기반하여 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지역사회 </a:t>
            </a:r>
            <a:r>
              <a:rPr lang="ko-KR" altLang="en-US" sz="24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돌봄정책</a:t>
            </a:r>
            <a:r>
              <a:rPr lang="ko-KR" altLang="en-US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거버넌스에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참여하고 활동하는 </a:t>
            </a:r>
            <a:r>
              <a:rPr lang="ko-KR" altLang="en-US" sz="24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돌봄민주주의를</a:t>
            </a:r>
            <a:r>
              <a:rPr lang="ko-KR" altLang="en-US" sz="24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지향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69848" y="130621"/>
            <a:ext cx="10058400" cy="881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커뮤니티 </a:t>
            </a:r>
            <a:r>
              <a:rPr lang="ko-KR" altLang="en-US" sz="4400" b="1" kern="0" spc="-300" dirty="0" err="1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케어의</a:t>
            </a: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의</a:t>
            </a:r>
            <a:r>
              <a:rPr lang="ko-KR" altLang="en-US" sz="4400" b="1" kern="0" spc="-3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</a:t>
            </a: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44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287" y="6296994"/>
            <a:ext cx="735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참고문헌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석재은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.2008. 08 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월간 복지동향 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46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3684" y="0"/>
            <a:ext cx="2956777" cy="606723"/>
          </a:xfrm>
        </p:spPr>
        <p:txBody>
          <a:bodyPr>
            <a:noAutofit/>
          </a:bodyPr>
          <a:lstStyle/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한국사회 인구변화</a:t>
            </a:r>
            <a:endParaRPr lang="ko-KR" altLang="en-US" sz="2800" b="1" kern="0" spc="-10" dirty="0">
              <a:solidFill>
                <a:srgbClr val="000000"/>
              </a:solidFill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64838" y="1229414"/>
            <a:ext cx="4442240" cy="53502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&lt;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월스트리트저널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&gt;(WSJ)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은 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Who’s Aging More Rapidly Than U.S.(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미국보다 더 빨리 늙어가는 나라는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어디일까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한국은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2018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고령사회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노인인구 비율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14%)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2026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년이면 </a:t>
            </a:r>
            <a:r>
              <a:rPr lang="ko-KR" altLang="en-US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초고령사회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노인인구 비율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20%)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 접어든다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&lt;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통계청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2018&gt;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962" y="125925"/>
            <a:ext cx="633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세계에서 가장 빨리 늙어가는 나라</a:t>
            </a:r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통계청자</a:t>
            </a:r>
            <a:r>
              <a:rPr lang="ko-KR" altLang="en-US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료</a:t>
            </a:r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4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4" y="785191"/>
            <a:ext cx="6962247" cy="588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8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0178980" y="6323026"/>
            <a:ext cx="1065109" cy="365125"/>
          </a:xfrm>
        </p:spPr>
        <p:txBody>
          <a:bodyPr/>
          <a:lstStyle/>
          <a:p>
            <a:pPr algn="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010870" y="1131805"/>
            <a:ext cx="10058400" cy="54426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lv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800" b="1" dirty="0" smtClean="0">
                <a:solidFill>
                  <a:srgbClr val="00B0F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일상생활의 맥락에서 노인에게 적절한 지역사회 환경조성</a:t>
            </a:r>
            <a:endParaRPr lang="en-US" altLang="ko-KR" sz="2800" b="1" dirty="0">
              <a:solidFill>
                <a:srgbClr val="00B0F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800" b="1" dirty="0" smtClean="0">
                <a:solidFill>
                  <a:srgbClr val="00B0F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돌봄의 당사자인 노인이 주체가 되는 지역사회  돌봄 문화 조성</a:t>
            </a:r>
            <a:endParaRPr lang="en-US" altLang="ko-KR" sz="2800" b="1" dirty="0" smtClean="0">
              <a:solidFill>
                <a:srgbClr val="00B0F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sz="28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800" b="1" dirty="0" smtClean="0">
                <a:solidFill>
                  <a:srgbClr val="00B0F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민관 협력적인 지역사회  돌봄 인프라 구축</a:t>
            </a:r>
            <a:endParaRPr lang="en-US" altLang="ko-KR" sz="2800" b="1" dirty="0" smtClean="0">
              <a:solidFill>
                <a:srgbClr val="00B0F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sz="28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sz="2800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069848" y="130621"/>
            <a:ext cx="10058400" cy="881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44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지역사회 돌봄에 대한 시사점 </a:t>
            </a:r>
            <a:endParaRPr lang="ko-KR" altLang="en-US" sz="44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27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3684" y="0"/>
            <a:ext cx="2956777" cy="606723"/>
          </a:xfrm>
        </p:spPr>
        <p:txBody>
          <a:bodyPr>
            <a:noAutofit/>
          </a:bodyPr>
          <a:lstStyle/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한국사회 인구변화</a:t>
            </a:r>
            <a:endParaRPr lang="ko-KR" altLang="en-US" sz="2800" b="1" kern="0" spc="-10" dirty="0">
              <a:solidFill>
                <a:srgbClr val="000000"/>
              </a:solidFill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962" y="125925"/>
            <a:ext cx="633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세계에서 가장 빨리 늙어가는 나라</a:t>
            </a:r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통계청자</a:t>
            </a:r>
            <a:r>
              <a:rPr lang="ko-KR" altLang="en-US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료</a:t>
            </a:r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4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81" y="753792"/>
            <a:ext cx="9783600" cy="554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8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3684" y="0"/>
            <a:ext cx="2956777" cy="606723"/>
          </a:xfrm>
        </p:spPr>
        <p:txBody>
          <a:bodyPr>
            <a:noAutofit/>
          </a:bodyPr>
          <a:lstStyle/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한국사회 인구변화</a:t>
            </a:r>
            <a:endParaRPr lang="ko-KR" altLang="en-US" sz="2800" b="1" kern="0" spc="-10" dirty="0">
              <a:solidFill>
                <a:srgbClr val="000000"/>
              </a:solidFill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962" y="125925"/>
            <a:ext cx="633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세계에서 가장 빨리 늙어가는 나라</a:t>
            </a:r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통계청자</a:t>
            </a:r>
            <a:r>
              <a:rPr lang="ko-KR" altLang="en-US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료</a:t>
            </a:r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24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19" y="802239"/>
            <a:ext cx="9525181" cy="58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0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3684" y="0"/>
            <a:ext cx="2956777" cy="606723"/>
          </a:xfrm>
        </p:spPr>
        <p:txBody>
          <a:bodyPr>
            <a:noAutofit/>
          </a:bodyPr>
          <a:lstStyle/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한국사회 인구변화</a:t>
            </a:r>
            <a:endParaRPr lang="ko-KR" altLang="en-US" sz="2800" b="1" kern="0" spc="-10" dirty="0">
              <a:solidFill>
                <a:srgbClr val="000000"/>
              </a:solidFill>
              <a:effectLst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962" y="125925"/>
            <a:ext cx="7817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세계에서 가장 빨리 늙어가는 나라</a:t>
            </a:r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안팎뉴스</a:t>
            </a:r>
            <a:r>
              <a:rPr lang="en-US" altLang="ko-KR" sz="2400" b="1" dirty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2018.7.27)</a:t>
            </a:r>
            <a:endParaRPr lang="ko-KR" altLang="en-US" sz="24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39" y="675861"/>
            <a:ext cx="9307884" cy="618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72949" y="5104424"/>
            <a:ext cx="5093190" cy="7962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o-KR" altLang="en-US" sz="44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ko-KR" altLang="en-US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내가 살던  동네에서 </a:t>
            </a: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 </a:t>
            </a:r>
            <a:r>
              <a:rPr lang="ko-KR" altLang="en-US" sz="4000" spc="-3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나이들기</a:t>
            </a: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/>
            </a:r>
            <a:br>
              <a:rPr lang="en-US" altLang="ko-KR" sz="4000" spc="-3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</a:br>
            <a:r>
              <a:rPr lang="en-US" altLang="ko-KR" sz="4000" spc="-3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4900" b="1" spc="-300" dirty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2</a:t>
            </a: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.</a:t>
            </a:r>
            <a:r>
              <a:rPr lang="ko-KR" altLang="en-US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>노인들의 생활실태</a:t>
            </a: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/>
            </a:r>
            <a:b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</a:br>
            <a:r>
              <a:rPr lang="en-US" altLang="ko-KR" sz="4900" b="1" spc="-300" dirty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/>
            </a:r>
            <a:br>
              <a:rPr lang="en-US" altLang="ko-KR" sz="4900" b="1" spc="-300" dirty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</a:br>
            <a: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  <a:t/>
            </a:r>
            <a:br>
              <a:rPr lang="en-US" altLang="ko-KR" sz="4900" b="1" spc="-300" dirty="0" smtClean="0">
                <a:solidFill>
                  <a:srgbClr val="9C3492"/>
                </a:solidFill>
                <a:latin typeface="a드림고딕5" panose="02020600000000000000" pitchFamily="18" charset="-127"/>
                <a:ea typeface="a드림고딕5" panose="02020600000000000000" pitchFamily="18" charset="-127"/>
              </a:rPr>
            </a:br>
            <a:endParaRPr lang="ko-KR" altLang="en-US" sz="4900" b="1" spc="-30" dirty="0">
              <a:solidFill>
                <a:srgbClr val="9C3492"/>
              </a:solidFill>
              <a:latin typeface="a드림고딕5" panose="02020600000000000000" pitchFamily="18" charset="-127"/>
              <a:ea typeface="a드림고딕5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47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962" y="185559"/>
            <a:ext cx="857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주거생활환경 실태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(2017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노인실태조사  결과로 본 노인주거생활환경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한국보건사회연구</a:t>
            </a:r>
            <a:r>
              <a:rPr lang="ko-KR" altLang="en-US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</a:t>
            </a: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9" y="1243013"/>
            <a:ext cx="5734878" cy="51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26" y="1243013"/>
            <a:ext cx="6162261" cy="51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233684" y="0"/>
            <a:ext cx="2956777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노인들의 생활실태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65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962" y="185559"/>
            <a:ext cx="87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400" b="1" dirty="0" smtClean="0">
                <a:solidFill>
                  <a:srgbClr val="0070C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주거생활환경 실태</a:t>
            </a:r>
            <a:endParaRPr lang="ko-KR" altLang="en-US" sz="2400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9" y="1243013"/>
            <a:ext cx="5734878" cy="51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26" y="1243013"/>
            <a:ext cx="6162261" cy="51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233684" y="0"/>
            <a:ext cx="2956777" cy="606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60000"/>
              </a:lnSpc>
              <a:spcBef>
                <a:spcPts val="0"/>
              </a:spcBef>
            </a:pPr>
            <a:r>
              <a:rPr lang="ko-KR" altLang="en-US" sz="2800" b="1" kern="0" spc="-3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노인들의 생활실태</a:t>
            </a:r>
            <a:endParaRPr lang="ko-KR" altLang="en-US" sz="2800" b="1" kern="0" spc="-10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9" y="606722"/>
            <a:ext cx="5814390" cy="583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539" y="0"/>
            <a:ext cx="6292711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2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오스틴">
  <a:themeElements>
    <a:clrScheme name="오스틴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오스틴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오스틴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목판">
  <a:themeElements>
    <a:clrScheme name="목판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목판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목판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TM03090434[[fn=목판]]</Template>
  <TotalTime>1778</TotalTime>
  <Words>3877</Words>
  <Application>Microsoft Office PowerPoint</Application>
  <PresentationFormat>사용자 지정</PresentationFormat>
  <Paragraphs>404</Paragraphs>
  <Slides>30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30</vt:i4>
      </vt:variant>
    </vt:vector>
  </HeadingPairs>
  <TitlesOfParts>
    <vt:vector size="33" baseType="lpstr">
      <vt:lpstr>목판</vt:lpstr>
      <vt:lpstr>오스틴</vt:lpstr>
      <vt:lpstr>1_목판</vt:lpstr>
      <vt:lpstr>내가 살던  동네에서 나이들기 </vt:lpstr>
      <vt:lpstr>  내가 살던  동네에서     나이들기     1.한국사회 인구변화   </vt:lpstr>
      <vt:lpstr>한국사회 인구변화</vt:lpstr>
      <vt:lpstr>한국사회 인구변화</vt:lpstr>
      <vt:lpstr>한국사회 인구변화</vt:lpstr>
      <vt:lpstr>한국사회 인구변화</vt:lpstr>
      <vt:lpstr>  내가 살던  동네에서     나이들기     2.노인들의 생활실태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      내가 살던  동네에서     나이들기     3.노인들이 살기좋은    지역사회 사례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       내가 살던  동네에서     나이들기     4.우리나라 지역사회 돌봄정책과 시사점  </vt:lpstr>
      <vt:lpstr>돌봄의 정책의 방향: 커뮤니티 케어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질적평가의 요소들</dc:title>
  <dc:creator>하지선</dc:creator>
  <cp:lastModifiedBy>user</cp:lastModifiedBy>
  <cp:revision>115</cp:revision>
  <dcterms:created xsi:type="dcterms:W3CDTF">2018-12-04T09:03:30Z</dcterms:created>
  <dcterms:modified xsi:type="dcterms:W3CDTF">2019-07-10T22:16:41Z</dcterms:modified>
</cp:coreProperties>
</file>