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9"/>
  </p:notesMasterIdLst>
  <p:handoutMasterIdLst>
    <p:handoutMasterId r:id="rId20"/>
  </p:handoutMasterIdLst>
  <p:sldIdLst>
    <p:sldId id="1234" r:id="rId2"/>
    <p:sldId id="1041" r:id="rId3"/>
    <p:sldId id="1110" r:id="rId4"/>
    <p:sldId id="1266" r:id="rId5"/>
    <p:sldId id="1044" r:id="rId6"/>
    <p:sldId id="1267" r:id="rId7"/>
    <p:sldId id="1255" r:id="rId8"/>
    <p:sldId id="1270" r:id="rId9"/>
    <p:sldId id="1268" r:id="rId10"/>
    <p:sldId id="1095" r:id="rId11"/>
    <p:sldId id="1235" r:id="rId12"/>
    <p:sldId id="1244" r:id="rId13"/>
    <p:sldId id="1245" r:id="rId14"/>
    <p:sldId id="1246" r:id="rId15"/>
    <p:sldId id="1269" r:id="rId16"/>
    <p:sldId id="1265" r:id="rId17"/>
    <p:sldId id="1161" r:id="rId1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</p:showPr>
  <p:clrMru>
    <a:srgbClr val="CC0099"/>
  </p:clrMru>
  <p:extLs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2" autoAdjust="0"/>
    <p:restoredTop sz="95018"/>
  </p:normalViewPr>
  <p:slideViewPr>
    <p:cSldViewPr>
      <p:cViewPr varScale="1">
        <p:scale>
          <a:sx n="106" d="100"/>
          <a:sy n="106" d="100"/>
        </p:scale>
        <p:origin x="-1086" y="-84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01FA86-8D90-44CB-859B-1916FF84CB11}" type="datetimeFigureOut">
              <a:rPr lang="ko-KR" altLang="en-US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450E784-2449-4FFD-AA69-3F5CFAA75BC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FigureOut">
              <a:rPr lang="ko-KR" altLang="en-US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7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176DD86-38DA-41E6-AC05-2B3A906CD5A6}" type="datetimeFigureOut">
              <a:rPr lang="ko-KR" altLang="en-US" smtClean="0"/>
              <a:pPr lvl="0">
                <a:defRPr lang="ko-KR" altLang="en-US"/>
              </a:pPr>
              <a:t>2016-10-31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F4295941-AF1A-43D0-B9A0-AA6ADBD0955E}" type="slidenum">
              <a:rPr lang="ko-KR" altLang="en-US" smtClean="0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992888" cy="18642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아래로부터</a:t>
            </a:r>
            <a:r>
              <a:rPr lang="en-US" altLang="ko-K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복지국가 만들기</a:t>
            </a:r>
            <a:r>
              <a:rPr lang="en-US" altLang="ko-K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ko-KR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ko-KR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성남 복지의 미래를 묻다</a:t>
            </a:r>
            <a:endParaRPr lang="ko-KR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2092222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2016. 10. 26</a:t>
            </a:r>
          </a:p>
          <a:p>
            <a:endParaRPr lang="en-US" altLang="ko-KR" sz="2400" dirty="0" smtClean="0"/>
          </a:p>
          <a:p>
            <a:r>
              <a:rPr lang="ko-KR" altLang="en-US" sz="1200" b="1" dirty="0" smtClean="0"/>
              <a:t>오 건 호</a:t>
            </a:r>
            <a:endParaRPr lang="en-US" altLang="ko-KR" sz="1200" b="1" dirty="0" smtClean="0"/>
          </a:p>
          <a:p>
            <a:r>
              <a:rPr lang="ko-KR" altLang="en-US" sz="1200" b="1" dirty="0" err="1" smtClean="0"/>
              <a:t>내가만드는복지국가</a:t>
            </a:r>
            <a:r>
              <a:rPr lang="ko-KR" altLang="en-US" sz="1200" b="1" dirty="0" smtClean="0"/>
              <a:t> 공동운영위원장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mrokh@naver.com</a:t>
            </a:r>
          </a:p>
          <a:p>
            <a:endParaRPr lang="ko-KR" alt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mrokh\문서_재정20140401\내가만드는복지국가\상징물\로고_8개사업단\내만복_로고_투명바탕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938770"/>
            <a:ext cx="1243394" cy="12537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07288" cy="92868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복지현장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주체와 의제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5097178"/>
          </a:xfrm>
        </p:spPr>
        <p:txBody>
          <a:bodyPr rtlCol="0">
            <a:no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000" dirty="0" smtClean="0">
              <a:solidFill>
                <a:srgbClr val="FFFF00"/>
              </a:solidFill>
            </a:endParaRP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>
                <a:solidFill>
                  <a:srgbClr val="FFFF00"/>
                </a:solidFill>
              </a:rPr>
              <a:t>주체 활성화</a:t>
            </a:r>
            <a:endParaRPr lang="en-US" altLang="ko-KR" sz="2000" dirty="0" smtClean="0">
              <a:solidFill>
                <a:srgbClr val="FFFF00"/>
              </a:solidFill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   ☞ </a:t>
            </a:r>
            <a:r>
              <a:rPr lang="ko-KR" altLang="en-US" sz="2000" dirty="0" smtClean="0"/>
              <a:t>행정과 마을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민관 협력의 복지생태계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동마을복지</a:t>
            </a:r>
            <a:r>
              <a:rPr lang="en-US" altLang="ko-KR" sz="2000" dirty="0" smtClean="0"/>
              <a:t>)   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   ☞ </a:t>
            </a:r>
            <a:r>
              <a:rPr lang="ko-KR" altLang="en-US" sz="2000" dirty="0" err="1" smtClean="0"/>
              <a:t>협회직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복지현장을 넘은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복지정치 활동 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사회복지사협회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   ☞ </a:t>
            </a:r>
            <a:r>
              <a:rPr lang="ko-KR" altLang="en-US" sz="2000" dirty="0" smtClean="0"/>
              <a:t>자발 조직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새로운 역할 모델 실험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소모임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세밧사</a:t>
            </a:r>
            <a:r>
              <a:rPr lang="ko-KR" altLang="en-US" sz="2000" dirty="0" smtClean="0"/>
              <a:t> 등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endParaRPr lang="en-US" altLang="ko-KR" sz="2000" dirty="0" smtClean="0"/>
          </a:p>
          <a:p>
            <a:pPr>
              <a:lnSpc>
                <a:spcPct val="160000"/>
              </a:lnSpc>
              <a:buFont typeface="Arial" charset="0"/>
              <a:buChar char="•"/>
              <a:defRPr/>
            </a:pPr>
            <a:r>
              <a:rPr lang="ko-KR" altLang="en-US" sz="2000" dirty="0" smtClean="0">
                <a:solidFill>
                  <a:srgbClr val="FFFF00"/>
                </a:solidFill>
              </a:rPr>
              <a:t>의제 확장</a:t>
            </a:r>
            <a:r>
              <a:rPr lang="en-US" altLang="ko-KR" sz="2000" dirty="0" smtClean="0">
                <a:solidFill>
                  <a:srgbClr val="FFFF00"/>
                </a:solidFill>
              </a:rPr>
              <a:t>: </a:t>
            </a:r>
            <a:r>
              <a:rPr lang="ko-KR" altLang="en-US" sz="2000" dirty="0" smtClean="0">
                <a:solidFill>
                  <a:srgbClr val="FFFF00"/>
                </a:solidFill>
              </a:rPr>
              <a:t>복지생태계</a:t>
            </a:r>
            <a:r>
              <a:rPr lang="en-US" altLang="ko-KR" sz="2000" dirty="0" smtClean="0">
                <a:solidFill>
                  <a:srgbClr val="FFFF00"/>
                </a:solidFill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</a:rPr>
              <a:t>기초연금</a:t>
            </a:r>
            <a:r>
              <a:rPr lang="en-US" altLang="ko-KR" sz="2000" dirty="0" smtClean="0">
                <a:solidFill>
                  <a:srgbClr val="FFFF00"/>
                </a:solidFill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</a:rPr>
              <a:t>어린이병원비</a:t>
            </a:r>
            <a:r>
              <a:rPr lang="en-US" altLang="ko-KR" sz="2000" dirty="0" smtClean="0">
                <a:solidFill>
                  <a:srgbClr val="FFFF00"/>
                </a:solidFill>
              </a:rPr>
              <a:t>, </a:t>
            </a:r>
            <a:r>
              <a:rPr lang="ko-KR" altLang="en-US" sz="2000" dirty="0" err="1" smtClean="0">
                <a:solidFill>
                  <a:srgbClr val="FFFF00"/>
                </a:solidFill>
              </a:rPr>
              <a:t>사회복지세</a:t>
            </a:r>
            <a:r>
              <a:rPr lang="ko-KR" altLang="en-US" sz="2000" dirty="0" smtClean="0">
                <a:solidFill>
                  <a:srgbClr val="FFFF00"/>
                </a:solidFill>
              </a:rPr>
              <a:t> 등</a:t>
            </a:r>
            <a:endParaRPr lang="en-US" altLang="ko-KR" sz="2000" dirty="0" smtClean="0">
              <a:solidFill>
                <a:srgbClr val="FFFF00"/>
              </a:solidFill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   ☞ </a:t>
            </a:r>
            <a:r>
              <a:rPr lang="ko-KR" altLang="en-US" sz="2000" dirty="0" smtClean="0"/>
              <a:t>복지국가 만들기 </a:t>
            </a:r>
            <a:r>
              <a:rPr lang="ko-KR" altLang="en-US" sz="2000" dirty="0" err="1" smtClean="0"/>
              <a:t>의제별</a:t>
            </a:r>
            <a:r>
              <a:rPr lang="ko-KR" altLang="en-US" sz="2000" dirty="0" smtClean="0"/>
              <a:t> 네트워크 </a:t>
            </a:r>
            <a:endParaRPr lang="en-US" altLang="ko-K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 algn="ctr"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복지현장의 실천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줬다뺏는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기초연금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Picture 1" descr="C:\Users\오건호\Desktop\(20141016)한국헬프에이지-줬다뺐는기초연금반대퍼포먼스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315812" cy="4536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 algn="ctr"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복지현장의 실천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줬다뺏는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기초연금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62" name="Picture 2" descr="http://imgnews.naver.net/image/002/2014/07/01/art_1404185911_99_20140701140004.jpg?type=w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176464" cy="3116286"/>
          </a:xfrm>
          <a:prstGeom prst="rect">
            <a:avLst/>
          </a:prstGeom>
          <a:noFill/>
        </p:spPr>
      </p:pic>
      <p:pic>
        <p:nvPicPr>
          <p:cNvPr id="40964" name="Picture 4" descr="http://postfiles9.naver.net/20140709_88/newsbeminor_1404906805229deaXl_JPEG/14048903268673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4346848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 fontScale="90000"/>
          </a:bodyPr>
          <a:lstStyle/>
          <a:p>
            <a:pPr algn="ctr"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복지현장의 실천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어린이 병원비 국가 보장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http://www.pressian.com/data/photos/20161040/art_1475647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382681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 fontScale="90000"/>
          </a:bodyPr>
          <a:lstStyle/>
          <a:p>
            <a:pPr algn="ctr"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9.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복지현장의 실천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어린이 병원비 국가 보장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9938" name="Picture 2" descr="http://www.pressian.com/data/photos/20161040/art_1475648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691515" cy="4464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en-US" altLang="ko-KR" dirty="0"/>
          </a:p>
          <a:p>
            <a:pPr algn="ctr">
              <a:buNone/>
              <a:defRPr lang="ko-KR" altLang="en-US"/>
            </a:pPr>
            <a:endParaRPr lang="en-US" altLang="ko-KR" sz="4000" dirty="0" smtClean="0">
              <a:solidFill>
                <a:srgbClr val="FFC000"/>
              </a:solidFill>
            </a:endParaRPr>
          </a:p>
          <a:p>
            <a:pPr algn="ctr">
              <a:buNone/>
              <a:defRPr lang="ko-KR" altLang="en-US"/>
            </a:pPr>
            <a:r>
              <a:rPr lang="en-US" altLang="ko-KR" sz="4000" dirty="0" smtClean="0">
                <a:solidFill>
                  <a:srgbClr val="FFC000"/>
                </a:solidFill>
              </a:rPr>
              <a:t>‘</a:t>
            </a:r>
            <a:r>
              <a:rPr lang="ko-KR" altLang="en-US" sz="4000" dirty="0" smtClean="0">
                <a:solidFill>
                  <a:srgbClr val="FFC000"/>
                </a:solidFill>
              </a:rPr>
              <a:t>아래로부터</a:t>
            </a:r>
            <a:r>
              <a:rPr lang="en-US" altLang="ko-KR" sz="4000" dirty="0" smtClean="0">
                <a:solidFill>
                  <a:srgbClr val="FFC000"/>
                </a:solidFill>
              </a:rPr>
              <a:t>’</a:t>
            </a:r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복지국가 만들기</a:t>
            </a:r>
            <a:endParaRPr lang="en-US" altLang="ko-K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992888" cy="92868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아래로부터 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의제별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진지전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solidFill>
                  <a:srgbClr val="FFFF00"/>
                </a:solidFill>
              </a:rPr>
              <a:t>&lt;</a:t>
            </a:r>
            <a:r>
              <a:rPr lang="ko-KR" altLang="en-US" sz="2000" dirty="0" smtClean="0">
                <a:solidFill>
                  <a:srgbClr val="FFFF00"/>
                </a:solidFill>
              </a:rPr>
              <a:t>시즌 </a:t>
            </a:r>
            <a:r>
              <a:rPr lang="en-US" altLang="ko-KR" sz="2000" dirty="0" smtClean="0">
                <a:solidFill>
                  <a:srgbClr val="FFFF00"/>
                </a:solidFill>
              </a:rPr>
              <a:t>1&gt; </a:t>
            </a:r>
            <a:r>
              <a:rPr lang="ko-KR" altLang="en-US" sz="2000" dirty="0" smtClean="0">
                <a:solidFill>
                  <a:srgbClr val="FFFF00"/>
                </a:solidFill>
              </a:rPr>
              <a:t>위로부터 </a:t>
            </a:r>
            <a:r>
              <a:rPr lang="en-US" altLang="ko-KR" sz="2000" dirty="0" smtClean="0">
                <a:solidFill>
                  <a:srgbClr val="FFFF00"/>
                </a:solidFill>
              </a:rPr>
              <a:t>‘</a:t>
            </a:r>
            <a:r>
              <a:rPr lang="ko-KR" altLang="en-US" sz="2000" dirty="0" smtClean="0">
                <a:solidFill>
                  <a:srgbClr val="FFFF00"/>
                </a:solidFill>
              </a:rPr>
              <a:t>복지담론</a:t>
            </a:r>
            <a:r>
              <a:rPr lang="en-US" altLang="ko-KR" sz="2000" dirty="0" smtClean="0">
                <a:solidFill>
                  <a:srgbClr val="FFFF00"/>
                </a:solidFill>
              </a:rPr>
              <a:t>’ </a:t>
            </a:r>
            <a:r>
              <a:rPr lang="ko-KR" altLang="en-US" sz="2000" dirty="0" smtClean="0">
                <a:solidFill>
                  <a:srgbClr val="FFFF00"/>
                </a:solidFill>
              </a:rPr>
              <a:t>기동전</a:t>
            </a:r>
            <a:endParaRPr lang="en-US" altLang="ko-KR" sz="20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/>
              <a:t>핵심어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보편 복지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/>
              <a:t>전략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보편복지 바람을 토대로 복지 도약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/>
              <a:t>주체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정치권 중심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solidFill>
                  <a:srgbClr val="FFFF00"/>
                </a:solidFill>
              </a:rPr>
              <a:t>&lt;</a:t>
            </a:r>
            <a:r>
              <a:rPr lang="ko-KR" altLang="en-US" sz="2000" dirty="0" smtClean="0">
                <a:solidFill>
                  <a:srgbClr val="FFFF00"/>
                </a:solidFill>
              </a:rPr>
              <a:t>시즌 </a:t>
            </a:r>
            <a:r>
              <a:rPr lang="en-US" altLang="ko-KR" sz="2000" dirty="0" smtClean="0">
                <a:solidFill>
                  <a:srgbClr val="FFFF00"/>
                </a:solidFill>
              </a:rPr>
              <a:t>2&gt; </a:t>
            </a:r>
            <a:r>
              <a:rPr lang="ko-KR" altLang="en-US" sz="2000" dirty="0" smtClean="0">
                <a:solidFill>
                  <a:srgbClr val="FFFF00"/>
                </a:solidFill>
              </a:rPr>
              <a:t>아래로부터 </a:t>
            </a:r>
            <a:r>
              <a:rPr lang="en-US" altLang="ko-KR" sz="2000" dirty="0" smtClean="0">
                <a:solidFill>
                  <a:srgbClr val="FFFF00"/>
                </a:solidFill>
              </a:rPr>
              <a:t>‘</a:t>
            </a:r>
            <a:r>
              <a:rPr lang="ko-KR" altLang="en-US" sz="2000" dirty="0" err="1" smtClean="0">
                <a:solidFill>
                  <a:srgbClr val="FFFF00"/>
                </a:solidFill>
              </a:rPr>
              <a:t>의제별</a:t>
            </a:r>
            <a:r>
              <a:rPr lang="en-US" altLang="ko-KR" sz="2000" dirty="0" smtClean="0">
                <a:solidFill>
                  <a:srgbClr val="FFFF00"/>
                </a:solidFill>
              </a:rPr>
              <a:t>’ </a:t>
            </a:r>
            <a:r>
              <a:rPr lang="ko-KR" altLang="en-US" sz="2000" dirty="0" err="1" smtClean="0">
                <a:solidFill>
                  <a:srgbClr val="FFFF00"/>
                </a:solidFill>
              </a:rPr>
              <a:t>진지전</a:t>
            </a:r>
            <a:endParaRPr lang="en-US" altLang="ko-KR" sz="20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/>
              <a:t>핵심어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복지 의제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/>
              <a:t>전략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의제별</a:t>
            </a:r>
            <a:r>
              <a:rPr lang="ko-KR" altLang="en-US" sz="2000" dirty="0" smtClean="0"/>
              <a:t> 네트워크를 통한 복지국가 진지 마련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/>
              <a:t>주체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지역공동체 중심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 lang="ko-KR" altLang="en-US"/>
            </a:pPr>
            <a:endParaRPr lang="en-US" altLang="ko-KR" sz="3600" b="1" dirty="0">
              <a:solidFill>
                <a:srgbClr val="FFFF00"/>
              </a:solidFill>
            </a:endParaRPr>
          </a:p>
          <a:p>
            <a:pPr algn="ctr">
              <a:buNone/>
              <a:defRPr lang="ko-KR" altLang="en-US"/>
            </a:pPr>
            <a:endParaRPr lang="en-US" altLang="ko-KR" sz="3600" b="1" dirty="0">
              <a:solidFill>
                <a:srgbClr val="FFFF00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>
                <a:solidFill>
                  <a:srgbClr val="FFC000"/>
                </a:solidFill>
              </a:rPr>
              <a:t>감사합니다</a:t>
            </a:r>
            <a:r>
              <a:rPr lang="en-US" altLang="ko-KR" sz="4000" dirty="0">
                <a:solidFill>
                  <a:srgbClr val="FFC000"/>
                </a:solidFill>
              </a:rPr>
              <a:t>….</a:t>
            </a:r>
            <a:endParaRPr lang="ko-KR" altLang="en-US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mrokh\문서_재정20140401\내가만드는복지국가\사회복지세\복순이_투명바탕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708920"/>
            <a:ext cx="1944216" cy="35790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75240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FFC000"/>
                </a:solidFill>
              </a:rPr>
              <a:t/>
            </a:r>
            <a:br>
              <a:rPr lang="en-US" altLang="ko-KR" dirty="0" smtClean="0">
                <a:solidFill>
                  <a:srgbClr val="FFC000"/>
                </a:solidFill>
              </a:rPr>
            </a:br>
            <a:r>
              <a:rPr lang="ko-KR" altLang="en-US" dirty="0" smtClean="0">
                <a:solidFill>
                  <a:srgbClr val="FFC000"/>
                </a:solidFill>
              </a:rPr>
              <a:t>목 차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95736" y="1772816"/>
            <a:ext cx="6408712" cy="40053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endParaRPr lang="en-US" altLang="ko-KR" sz="2800" dirty="0" smtClean="0">
              <a:solidFill>
                <a:srgbClr val="FFC000"/>
              </a:soli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ko-KR" altLang="en-US" sz="2800" dirty="0" smtClean="0">
                <a:solidFill>
                  <a:srgbClr val="FFC000"/>
                </a:solidFill>
              </a:rPr>
              <a:t>복지국가의 두 기둥</a:t>
            </a:r>
            <a:endParaRPr lang="en-US" altLang="ko-KR" sz="2800" dirty="0" smtClean="0">
              <a:solidFill>
                <a:srgbClr val="FFC000"/>
              </a:soli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ko-KR" altLang="en-US" sz="2800" dirty="0" smtClean="0">
                <a:solidFill>
                  <a:srgbClr val="FFC000"/>
                </a:solidFill>
              </a:rPr>
              <a:t>복지정치의 지역화</a:t>
            </a:r>
            <a:endParaRPr lang="en-US" altLang="ko-KR" sz="2800" dirty="0" smtClean="0">
              <a:solidFill>
                <a:srgbClr val="FFC000"/>
              </a:soli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ko-KR" altLang="en-US" sz="2800" dirty="0" smtClean="0">
                <a:solidFill>
                  <a:srgbClr val="FFC000"/>
                </a:solidFill>
              </a:rPr>
              <a:t>복지현장의 새로운 실천</a:t>
            </a:r>
            <a:endParaRPr lang="en-US" altLang="ko-KR" sz="2800" dirty="0" smtClean="0">
              <a:solidFill>
                <a:srgbClr val="FFC000"/>
              </a:solidFill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ko-KR" altLang="en-US" sz="2800" dirty="0" smtClean="0">
                <a:solidFill>
                  <a:srgbClr val="FFC000"/>
                </a:solidFill>
              </a:rPr>
              <a:t>아래로부터 복지국가 만들기</a:t>
            </a:r>
            <a:endParaRPr lang="ko-KR" alt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pPr algn="ctr">
              <a:buNone/>
            </a:pPr>
            <a:endParaRPr lang="en-US" altLang="ko-KR" sz="4800" dirty="0" smtClean="0">
              <a:solidFill>
                <a:schemeClr val="accent2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복지국가의 두 기둥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07288" cy="92868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복지국가의 두 기둥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en-US" altLang="ko-KR" sz="2000" dirty="0" smtClean="0">
                <a:solidFill>
                  <a:srgbClr val="FFFF00"/>
                </a:solidFill>
              </a:rPr>
              <a:t>&lt;</a:t>
            </a:r>
            <a:r>
              <a:rPr lang="ko-KR" altLang="en-US" sz="2000" dirty="0" smtClean="0">
                <a:solidFill>
                  <a:srgbClr val="FFFF00"/>
                </a:solidFill>
              </a:rPr>
              <a:t>사회복지</a:t>
            </a:r>
            <a:r>
              <a:rPr lang="en-US" altLang="ko-KR" sz="2000" dirty="0" smtClean="0">
                <a:solidFill>
                  <a:srgbClr val="FFFF00"/>
                </a:solidFill>
              </a:rPr>
              <a:t>: </a:t>
            </a:r>
            <a:r>
              <a:rPr lang="ko-KR" altLang="en-US" sz="2000" dirty="0" smtClean="0">
                <a:solidFill>
                  <a:srgbClr val="FFFF00"/>
                </a:solidFill>
              </a:rPr>
              <a:t>기본생활 보장</a:t>
            </a:r>
            <a:r>
              <a:rPr lang="en-US" altLang="ko-KR" sz="2000" dirty="0" smtClean="0">
                <a:solidFill>
                  <a:srgbClr val="FFFF00"/>
                </a:solidFill>
              </a:rPr>
              <a:t>&gt;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함께 먹고 살자</a:t>
            </a:r>
            <a:r>
              <a:rPr lang="en-US" altLang="ko-KR" sz="2000" dirty="0" smtClean="0"/>
              <a:t>! </a:t>
            </a:r>
            <a:r>
              <a:rPr lang="ko-KR" altLang="en-US" sz="2000" dirty="0" smtClean="0"/>
              <a:t>기본 생활 보장</a:t>
            </a:r>
            <a:r>
              <a:rPr lang="en-US" altLang="ko-KR" sz="2000" dirty="0" smtClean="0"/>
              <a:t>!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경제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복지의 </a:t>
            </a:r>
            <a:r>
              <a:rPr lang="ko-KR" altLang="en-US" sz="2000" dirty="0" err="1" smtClean="0"/>
              <a:t>선순환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복지재정 확충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복지제도 개혁</a:t>
            </a:r>
            <a:endParaRPr lang="en-US" altLang="ko-KR" sz="2000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endParaRPr lang="en-US" altLang="ko-KR" sz="2000" dirty="0" smtClean="0">
              <a:solidFill>
                <a:srgbClr val="FFFF00"/>
              </a:solidFill>
            </a:endParaRPr>
          </a:p>
          <a:p>
            <a:pPr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en-US" altLang="ko-KR" sz="2000" dirty="0" smtClean="0">
                <a:solidFill>
                  <a:srgbClr val="FFFF00"/>
                </a:solidFill>
              </a:rPr>
              <a:t>&lt;</a:t>
            </a:r>
            <a:r>
              <a:rPr lang="ko-KR" altLang="en-US" sz="2000" dirty="0" smtClean="0">
                <a:solidFill>
                  <a:srgbClr val="FFFF00"/>
                </a:solidFill>
              </a:rPr>
              <a:t>사회연대</a:t>
            </a:r>
            <a:r>
              <a:rPr lang="en-US" altLang="ko-KR" sz="2000" dirty="0" smtClean="0">
                <a:solidFill>
                  <a:srgbClr val="FFFF00"/>
                </a:solidFill>
              </a:rPr>
              <a:t>: </a:t>
            </a:r>
            <a:r>
              <a:rPr lang="ko-KR" altLang="en-US" sz="2000" dirty="0" smtClean="0">
                <a:solidFill>
                  <a:srgbClr val="FFFF00"/>
                </a:solidFill>
              </a:rPr>
              <a:t>관계와 복지주체</a:t>
            </a:r>
            <a:r>
              <a:rPr lang="en-US" altLang="ko-KR" sz="2000" dirty="0" smtClean="0">
                <a:solidFill>
                  <a:srgbClr val="FFFF00"/>
                </a:solidFill>
              </a:rPr>
              <a:t>&gt;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누가 이를 구현할 것인가</a:t>
            </a:r>
            <a:r>
              <a:rPr lang="en-US" altLang="ko-KR" sz="2000" dirty="0" smtClean="0"/>
              <a:t>? </a:t>
            </a:r>
            <a:r>
              <a:rPr lang="ko-KR" altLang="en-US" sz="2000" dirty="0" smtClean="0"/>
              <a:t>협동의 세력 형성</a:t>
            </a:r>
            <a:r>
              <a:rPr lang="en-US" altLang="ko-KR" sz="2000" dirty="0" smtClean="0"/>
              <a:t>!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사회연대의 가치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관계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복지주체</a:t>
            </a:r>
            <a:r>
              <a:rPr lang="en-US" altLang="ko-KR" sz="20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en-US" altLang="ko-KR" dirty="0"/>
          </a:p>
          <a:p>
            <a:pPr algn="ctr">
              <a:buNone/>
              <a:defRPr lang="ko-KR" altLang="en-US"/>
            </a:pPr>
            <a:endParaRPr lang="en-US" altLang="ko-KR" sz="4000" dirty="0" smtClean="0">
              <a:solidFill>
                <a:srgbClr val="FFC000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복지정치의 지역화</a:t>
            </a:r>
            <a:endParaRPr lang="en-US" altLang="ko-K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/>
          </a:bodyPr>
          <a:lstStyle/>
          <a:p>
            <a:pPr algn="ctr">
              <a:spcAft>
                <a:spcPct val="0"/>
              </a:spcAft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복지 체험과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권리 인식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  <a:defRPr/>
            </a:pPr>
            <a:endParaRPr lang="en-US" altLang="ko-KR" sz="24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복지 체험 확대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급식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보육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기초연금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반값등록금 등</a:t>
            </a:r>
            <a:endParaRPr lang="en-US" altLang="ko-KR" sz="2000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복지 인식 변화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시혜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권리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현단계 복지국가운동의 잠재력</a:t>
            </a:r>
            <a:r>
              <a:rPr lang="en-US" altLang="ko-KR" sz="2000" dirty="0" smtClean="0"/>
              <a:t>!)</a:t>
            </a:r>
            <a:endParaRPr lang="en-US" altLang="ko-KR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효과 </a:t>
            </a:r>
            <a:r>
              <a:rPr lang="en-US" altLang="ko-KR" sz="2000" dirty="0" smtClean="0"/>
              <a:t>: “</a:t>
            </a:r>
            <a:r>
              <a:rPr lang="ko-KR" altLang="en-US" sz="2000" dirty="0" smtClean="0"/>
              <a:t>복지로 돌아온다면 세금 내겠다</a:t>
            </a:r>
            <a:r>
              <a:rPr lang="en-US" altLang="ko-KR" sz="2000" dirty="0" smtClean="0"/>
              <a:t>”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시대정신 전환</a:t>
            </a:r>
            <a:r>
              <a:rPr lang="en-US" altLang="ko-KR" sz="2000" dirty="0" smtClean="0"/>
              <a:t>: “</a:t>
            </a:r>
            <a:r>
              <a:rPr lang="ko-KR" altLang="en-US" sz="2000" dirty="0" err="1" smtClean="0"/>
              <a:t>부자되세요</a:t>
            </a:r>
            <a:r>
              <a:rPr lang="en-US" altLang="ko-KR" sz="2000" dirty="0" smtClean="0"/>
              <a:t>~~”(2002) -&gt; “</a:t>
            </a:r>
            <a:r>
              <a:rPr lang="ko-KR" altLang="en-US" sz="2000" dirty="0" smtClean="0"/>
              <a:t>함께 살자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대한민국</a:t>
            </a:r>
            <a:r>
              <a:rPr lang="en-US" altLang="ko-KR" sz="2000" dirty="0" smtClean="0"/>
              <a:t>!” (2008)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07288" cy="928686"/>
          </a:xfrm>
        </p:spPr>
        <p:txBody>
          <a:bodyPr>
            <a:normAutofit/>
          </a:bodyPr>
          <a:lstStyle/>
          <a:p>
            <a:pPr lvl="0" algn="ctr"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지형의 변화</a:t>
            </a: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복지정치의 지역화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buNone/>
              <a:defRPr lang="ko-KR" altLang="en-US"/>
            </a:pPr>
            <a:endParaRPr lang="ko-KR" altLang="en-US" sz="2000" dirty="0">
              <a:solidFill>
                <a:srgbClr val="FFFF00"/>
              </a:solidFill>
            </a:endParaRPr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>
                <a:solidFill>
                  <a:srgbClr val="FFFF00"/>
                </a:solidFill>
              </a:rPr>
              <a:t>&lt;</a:t>
            </a:r>
            <a:r>
              <a:rPr lang="ko-KR" altLang="en-US" sz="2000" dirty="0" smtClean="0">
                <a:solidFill>
                  <a:srgbClr val="FFFF00"/>
                </a:solidFill>
              </a:rPr>
              <a:t>담론에서 의제로</a:t>
            </a:r>
            <a:r>
              <a:rPr lang="en-US" altLang="ko-KR" sz="2000" dirty="0" smtClean="0">
                <a:solidFill>
                  <a:srgbClr val="FFFF00"/>
                </a:solidFill>
              </a:rPr>
              <a:t>&gt;</a:t>
            </a:r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보편복지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무상급식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무상보육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등</a:t>
            </a:r>
            <a:r>
              <a:rPr lang="en-US" altLang="ko-KR" sz="2000" dirty="0" smtClean="0"/>
              <a:t> </a:t>
            </a:r>
          </a:p>
          <a:p>
            <a:pPr>
              <a:lnSpc>
                <a:spcPct val="140000"/>
              </a:lnSpc>
              <a:buFontTx/>
              <a:buChar char="-"/>
              <a:defRPr lang="ko-KR" altLang="en-US"/>
            </a:pPr>
            <a:endParaRPr lang="en-US" altLang="ko-KR" sz="2000" dirty="0" smtClean="0"/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>
                <a:solidFill>
                  <a:srgbClr val="FFFF00"/>
                </a:solidFill>
              </a:rPr>
              <a:t>&lt;</a:t>
            </a:r>
            <a:r>
              <a:rPr lang="ko-KR" altLang="en-US" sz="2000" dirty="0" smtClean="0">
                <a:solidFill>
                  <a:srgbClr val="FFFF00"/>
                </a:solidFill>
              </a:rPr>
              <a:t>중앙에서 지역으로</a:t>
            </a:r>
            <a:r>
              <a:rPr lang="en-US" altLang="ko-KR" sz="2000" dirty="0" smtClean="0">
                <a:solidFill>
                  <a:srgbClr val="FFFF00"/>
                </a:solidFill>
              </a:rPr>
              <a:t>&gt;</a:t>
            </a:r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국회 여야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중앙 </a:t>
            </a:r>
            <a:r>
              <a:rPr lang="en-US" altLang="ko-KR" sz="2000" dirty="0" err="1" smtClean="0"/>
              <a:t>vs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교육청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누리과정</a:t>
            </a:r>
            <a:r>
              <a:rPr lang="en-US" altLang="ko-KR" sz="2000" dirty="0" smtClean="0"/>
              <a:t>), </a:t>
            </a:r>
            <a:r>
              <a:rPr lang="ko-KR" altLang="en-US" sz="2000" dirty="0" err="1" smtClean="0"/>
              <a:t>지자체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기초연금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자체복지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등</a:t>
            </a:r>
            <a:endParaRPr lang="en-US" altLang="ko-KR" sz="2000" dirty="0" smtClean="0"/>
          </a:p>
          <a:p>
            <a:pPr>
              <a:lnSpc>
                <a:spcPct val="140000"/>
              </a:lnSpc>
              <a:buNone/>
              <a:defRPr lang="ko-KR" altLang="en-US"/>
            </a:pPr>
            <a:endParaRPr lang="en-US" altLang="ko-KR" sz="2000" dirty="0" smtClean="0"/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>
                <a:solidFill>
                  <a:srgbClr val="FFFF00"/>
                </a:solidFill>
              </a:rPr>
              <a:t>&lt;</a:t>
            </a:r>
            <a:r>
              <a:rPr lang="ko-KR" altLang="en-US" sz="2000" dirty="0" smtClean="0">
                <a:solidFill>
                  <a:srgbClr val="FFFF00"/>
                </a:solidFill>
              </a:rPr>
              <a:t>마을</a:t>
            </a:r>
            <a:r>
              <a:rPr lang="en-US" altLang="ko-KR" sz="2000" dirty="0" smtClean="0">
                <a:solidFill>
                  <a:srgbClr val="FFFF00"/>
                </a:solidFill>
              </a:rPr>
              <a:t>/</a:t>
            </a:r>
            <a:r>
              <a:rPr lang="ko-KR" altLang="en-US" sz="2000" dirty="0" smtClean="0">
                <a:solidFill>
                  <a:srgbClr val="FFFF00"/>
                </a:solidFill>
              </a:rPr>
              <a:t>지역의 형성</a:t>
            </a:r>
            <a:r>
              <a:rPr lang="en-US" altLang="ko-KR" sz="2000" dirty="0" smtClean="0">
                <a:solidFill>
                  <a:srgbClr val="FFFF00"/>
                </a:solidFill>
              </a:rPr>
              <a:t>&gt;</a:t>
            </a:r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풀뿌리</a:t>
            </a:r>
            <a:r>
              <a:rPr lang="ko-KR" altLang="en-US" sz="2000" dirty="0" smtClean="0"/>
              <a:t> 마을복지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사회적 경제 등</a:t>
            </a:r>
            <a:endParaRPr lang="en-US" altLang="ko-KR" sz="2000" dirty="0" smtClean="0"/>
          </a:p>
          <a:p>
            <a:pPr>
              <a:lnSpc>
                <a:spcPct val="140000"/>
              </a:lnSpc>
              <a:buFontTx/>
              <a:buChar char="-"/>
              <a:defRPr lang="ko-KR" altLang="en-US"/>
            </a:pPr>
            <a:endParaRPr lang="en-US" altLang="ko-KR" sz="2000" dirty="0" smtClean="0"/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☞ </a:t>
            </a:r>
            <a:r>
              <a:rPr lang="ko-KR" alt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아래로부터 지역주체 형성</a:t>
            </a:r>
            <a:endParaRPr lang="ko-KR" alt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07288" cy="928686"/>
          </a:xfrm>
        </p:spPr>
        <p:txBody>
          <a:bodyPr>
            <a:normAutofit/>
          </a:bodyPr>
          <a:lstStyle/>
          <a:p>
            <a:pPr lvl="0" algn="ctr">
              <a:defRPr lang="ko-KR" altLang="en-US"/>
            </a:pPr>
            <a:r>
              <a:rPr lang="en-US" altLang="ko-K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</a:t>
            </a:r>
            <a:r>
              <a:rPr lang="ko-KR" alt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지자체의</a:t>
            </a:r>
            <a:r>
              <a:rPr lang="ko-KR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선도적 시도</a:t>
            </a:r>
            <a:endParaRPr lang="ko-KR" alt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buNone/>
              <a:defRPr lang="ko-KR" altLang="en-US"/>
            </a:pPr>
            <a:endParaRPr lang="ko-KR" altLang="en-US" sz="2000" dirty="0">
              <a:solidFill>
                <a:srgbClr val="FFFF00"/>
              </a:solidFill>
            </a:endParaRPr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>
                <a:solidFill>
                  <a:srgbClr val="FFFF00"/>
                </a:solidFill>
              </a:rPr>
              <a:t>&lt;</a:t>
            </a:r>
            <a:r>
              <a:rPr lang="ko-KR" altLang="en-US" sz="2000" dirty="0" smtClean="0">
                <a:solidFill>
                  <a:srgbClr val="FFFF00"/>
                </a:solidFill>
              </a:rPr>
              <a:t>성남시</a:t>
            </a:r>
            <a:r>
              <a:rPr lang="en-US" altLang="ko-KR" sz="2000" dirty="0" smtClean="0">
                <a:solidFill>
                  <a:srgbClr val="FFFF00"/>
                </a:solidFill>
              </a:rPr>
              <a:t>&gt;</a:t>
            </a:r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무상교복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공공산후조리원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청년배당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복지 권리 인식 확장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요구 활성화</a:t>
            </a:r>
            <a:r>
              <a:rPr lang="en-US" altLang="ko-KR" sz="2000" dirty="0" smtClean="0"/>
              <a:t> </a:t>
            </a:r>
          </a:p>
          <a:p>
            <a:pPr>
              <a:lnSpc>
                <a:spcPct val="140000"/>
              </a:lnSpc>
              <a:buFontTx/>
              <a:buChar char="-"/>
              <a:defRPr lang="ko-KR" altLang="en-US"/>
            </a:pPr>
            <a:endParaRPr lang="en-US" altLang="ko-KR" sz="2000" dirty="0" smtClean="0"/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>
                <a:solidFill>
                  <a:srgbClr val="FFFF00"/>
                </a:solidFill>
              </a:rPr>
              <a:t>&lt;</a:t>
            </a:r>
            <a:r>
              <a:rPr lang="ko-KR" altLang="en-US" sz="2000" dirty="0" smtClean="0">
                <a:solidFill>
                  <a:srgbClr val="FFFF00"/>
                </a:solidFill>
              </a:rPr>
              <a:t>서울시</a:t>
            </a:r>
            <a:r>
              <a:rPr lang="en-US" altLang="ko-KR" sz="2000" dirty="0" smtClean="0">
                <a:solidFill>
                  <a:srgbClr val="FFFF00"/>
                </a:solidFill>
              </a:rPr>
              <a:t>, </a:t>
            </a:r>
            <a:r>
              <a:rPr lang="ko-KR" altLang="en-US" sz="2000" dirty="0" smtClean="0">
                <a:solidFill>
                  <a:srgbClr val="FFFF00"/>
                </a:solidFill>
              </a:rPr>
              <a:t>광주시</a:t>
            </a:r>
            <a:r>
              <a:rPr lang="en-US" altLang="ko-KR" sz="2000" dirty="0" smtClean="0">
                <a:solidFill>
                  <a:srgbClr val="FFFF00"/>
                </a:solidFill>
              </a:rPr>
              <a:t>&gt;</a:t>
            </a:r>
          </a:p>
          <a:p>
            <a:pPr>
              <a:lnSpc>
                <a:spcPct val="140000"/>
              </a:lnSpc>
              <a:buNone/>
              <a:defRPr lang="ko-KR" altLang="en-US"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복지 행정과 마을의 결합 </a:t>
            </a:r>
            <a:r>
              <a:rPr lang="en-US" altLang="ko-KR" sz="2000" dirty="0" smtClean="0"/>
              <a:t>-&gt; </a:t>
            </a:r>
            <a:r>
              <a:rPr lang="ko-KR" altLang="en-US" sz="2000" dirty="0" smtClean="0"/>
              <a:t>사각지대 개선 및 지역주체 형성</a:t>
            </a:r>
            <a:endParaRPr lang="ko-KR" alt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en-US" altLang="ko-KR" dirty="0"/>
          </a:p>
          <a:p>
            <a:pPr algn="ctr">
              <a:buNone/>
              <a:defRPr lang="ko-KR" altLang="en-US"/>
            </a:pPr>
            <a:endParaRPr lang="en-US" altLang="ko-KR" sz="4000" dirty="0" smtClean="0">
              <a:solidFill>
                <a:srgbClr val="FFC000"/>
              </a:solidFill>
            </a:endParaRPr>
          </a:p>
          <a:p>
            <a:pPr algn="ctr">
              <a:buNone/>
              <a:defRPr lang="ko-KR" altLang="en-US"/>
            </a:pPr>
            <a:r>
              <a:rPr lang="ko-KR" altLang="en-US" sz="4000" dirty="0" smtClean="0">
                <a:solidFill>
                  <a:srgbClr val="FFC000"/>
                </a:solidFill>
              </a:rPr>
              <a:t>복지현장의 새로운 실천</a:t>
            </a:r>
            <a:endParaRPr lang="en-US" altLang="ko-K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3782</TotalTime>
  <Words>402</Words>
  <Application>Microsoft Office PowerPoint</Application>
  <PresentationFormat>화면 슬라이드 쇼(4:3)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보자기</vt:lpstr>
      <vt:lpstr>‘아래로부터’복지국가 만들기 성남 복지의 미래를 묻다</vt:lpstr>
      <vt:lpstr> 목 차</vt:lpstr>
      <vt:lpstr>슬라이드 3</vt:lpstr>
      <vt:lpstr>1. 복지국가의 두 기둥</vt:lpstr>
      <vt:lpstr>슬라이드 5</vt:lpstr>
      <vt:lpstr>2. 복지 체험과 권리 인식</vt:lpstr>
      <vt:lpstr>3. 지형의 변화: 복지정치의 지역화</vt:lpstr>
      <vt:lpstr>4. 지자체의 선도적 시도</vt:lpstr>
      <vt:lpstr>슬라이드 9</vt:lpstr>
      <vt:lpstr>5. 복지현장: 주체와 의제</vt:lpstr>
      <vt:lpstr>6. 복지현장의 실천: 줬다뺏는 기초연금</vt:lpstr>
      <vt:lpstr>7. 복지현장의 실천: 줬다뺏는 기초연금</vt:lpstr>
      <vt:lpstr>8. 복지현장의 실천: 어린이 병원비 국가 보장</vt:lpstr>
      <vt:lpstr>9. 복지현장의 실천: 어린이 병원비 국가 보장</vt:lpstr>
      <vt:lpstr>슬라이드 15</vt:lpstr>
      <vt:lpstr>10. 아래로부터 ‘의제별’ 진지전</vt:lpstr>
      <vt:lpstr>슬라이드 17</vt:lpstr>
    </vt:vector>
  </TitlesOfParts>
  <Company>사회공공연구소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신자유주의 시대 진보운동의 길 찿기</dc:title>
  <dc:creator>오건호</dc:creator>
  <cp:lastModifiedBy>Owner</cp:lastModifiedBy>
  <cp:revision>981</cp:revision>
  <dcterms:created xsi:type="dcterms:W3CDTF">2010-04-02T04:29:11Z</dcterms:created>
  <dcterms:modified xsi:type="dcterms:W3CDTF">2016-10-31T02:06:35Z</dcterms:modified>
</cp:coreProperties>
</file>