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handoutMasterIdLst>
    <p:handoutMasterId r:id="rId51"/>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301" r:id="rId17"/>
    <p:sldId id="302"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1" r:id="rId37"/>
    <p:sldId id="292" r:id="rId38"/>
    <p:sldId id="303" r:id="rId39"/>
    <p:sldId id="306" r:id="rId40"/>
    <p:sldId id="304" r:id="rId41"/>
    <p:sldId id="305" r:id="rId42"/>
    <p:sldId id="293" r:id="rId43"/>
    <p:sldId id="294" r:id="rId44"/>
    <p:sldId id="295" r:id="rId45"/>
    <p:sldId id="296" r:id="rId46"/>
    <p:sldId id="297" r:id="rId47"/>
    <p:sldId id="298" r:id="rId48"/>
    <p:sldId id="299" r:id="rId49"/>
    <p:sldId id="300" r:id="rId50"/>
  </p:sldIdLst>
  <p:sldSz cx="9144000" cy="6858000" type="screen4x3"/>
  <p:notesSz cx="6858000" cy="9144000"/>
  <p:defaultTextStyle>
    <a:defPPr>
      <a:defRPr lang="ko-KR"/>
    </a:defPPr>
    <a:lvl1pPr marL="0" algn="l" defTabSz="91440" rtl="0" eaLnBrk="1" latinLnBrk="1" hangingPunct="1">
      <a:defRPr sz="1800" kern="1200">
        <a:solidFill>
          <a:schemeClr val="tx1"/>
        </a:solidFill>
        <a:latin typeface="+mn-lt"/>
        <a:ea typeface="+mn-ea"/>
        <a:cs typeface="+mn-cs"/>
      </a:defRPr>
    </a:lvl1pPr>
    <a:lvl2pPr marL="457200" algn="l" defTabSz="91440" rtl="0" eaLnBrk="1" latinLnBrk="1" hangingPunct="1">
      <a:defRPr sz="1800" kern="1200">
        <a:solidFill>
          <a:schemeClr val="tx1"/>
        </a:solidFill>
        <a:latin typeface="+mn-lt"/>
        <a:ea typeface="+mn-ea"/>
        <a:cs typeface="+mn-cs"/>
      </a:defRPr>
    </a:lvl2pPr>
    <a:lvl3pPr marL="914400" algn="l" defTabSz="91440" rtl="0" eaLnBrk="1" latinLnBrk="1" hangingPunct="1">
      <a:defRPr sz="1800" kern="1200">
        <a:solidFill>
          <a:schemeClr val="tx1"/>
        </a:solidFill>
        <a:latin typeface="+mn-lt"/>
        <a:ea typeface="+mn-ea"/>
        <a:cs typeface="+mn-cs"/>
      </a:defRPr>
    </a:lvl3pPr>
    <a:lvl4pPr marL="1371600" algn="l" defTabSz="91440" rtl="0" eaLnBrk="1" latinLnBrk="1" hangingPunct="1">
      <a:defRPr sz="1800" kern="1200">
        <a:solidFill>
          <a:schemeClr val="tx1"/>
        </a:solidFill>
        <a:latin typeface="+mn-lt"/>
        <a:ea typeface="+mn-ea"/>
        <a:cs typeface="+mn-cs"/>
      </a:defRPr>
    </a:lvl4pPr>
    <a:lvl5pPr marL="1828800" algn="l" defTabSz="91440" rtl="0" eaLnBrk="1" latinLnBrk="1" hangingPunct="1">
      <a:defRPr sz="1800" kern="1200">
        <a:solidFill>
          <a:schemeClr val="tx1"/>
        </a:solidFill>
        <a:latin typeface="+mn-lt"/>
        <a:ea typeface="+mn-ea"/>
        <a:cs typeface="+mn-cs"/>
      </a:defRPr>
    </a:lvl5pPr>
    <a:lvl6pPr marL="2286000" algn="l" defTabSz="91440" rtl="0" eaLnBrk="1" latinLnBrk="1" hangingPunct="1">
      <a:defRPr sz="1800" kern="1200">
        <a:solidFill>
          <a:schemeClr val="tx1"/>
        </a:solidFill>
        <a:latin typeface="+mn-lt"/>
        <a:ea typeface="+mn-ea"/>
        <a:cs typeface="+mn-cs"/>
      </a:defRPr>
    </a:lvl6pPr>
    <a:lvl7pPr marL="2743200" algn="l" defTabSz="91440" rtl="0" eaLnBrk="1" latinLnBrk="1" hangingPunct="1">
      <a:defRPr sz="1800" kern="1200">
        <a:solidFill>
          <a:schemeClr val="tx1"/>
        </a:solidFill>
        <a:latin typeface="+mn-lt"/>
        <a:ea typeface="+mn-ea"/>
        <a:cs typeface="+mn-cs"/>
      </a:defRPr>
    </a:lvl7pPr>
    <a:lvl8pPr marL="3200400" algn="l" defTabSz="91440" rtl="0" eaLnBrk="1" latinLnBrk="1" hangingPunct="1">
      <a:defRPr sz="1800" kern="1200">
        <a:solidFill>
          <a:schemeClr val="tx1"/>
        </a:solidFill>
        <a:latin typeface="+mn-lt"/>
        <a:ea typeface="+mn-ea"/>
        <a:cs typeface="+mn-cs"/>
      </a:defRPr>
    </a:lvl8pPr>
    <a:lvl9pPr marL="3657600" algn="l" defTabSz="9144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ACF4677E-8BD2-47ae-8A1F-98590045965D">
      <hp:hncThemeShow xmlns="" xmlns:c="http://schemas.openxmlformats.org/drawingml/2006/chart" xmlns:dgm="http://schemas.openxmlformats.org/drawingml/2006/diagram" xmlns:dsp="http://schemas.microsoft.com/office/drawing/2008/diagram" xmlns:hp="http://schemas.haansoft.com/office/presentation/8.0" themeShowType="1" themeSkinType="1" themeTransitionType="1" useThemeTransition="1" byMouseClick="1" attrType="1" dur="2000"/>
    </p:ext>
  </p:extLst>
</p:presentationPr>
</file>

<file path=ppt/tableStyles.xml><?xml version="1.0" encoding="utf-8"?>
<a:tblStyleLst xmlns:a="http://schemas.openxmlformats.org/drawingml/2006/main" def="{5C22544A-7EE6-4342-B048-85BDC9FD1C3A}">
  <a:tblStyle styleId="{76450435-6131-4BA9-BD02-603D08AFE7CB}" styleName="밝은 스타일 1 - 강조 3">
    <a:wholeTbl>
      <a:tcTxStyle>
        <a:fontRef idx="none">
          <a:scrgbClr r="0" g="0" b="0"/>
        </a:fontRef>
        <a:schemeClr val="tx1"/>
      </a:tcTxStyle>
      <a:tcStyle>
        <a:tcBdr>
          <a:left>
            <a:ln>
              <a:noFill/>
            </a:ln>
          </a:left>
          <a:right>
            <a:ln>
              <a:noFill/>
            </a:ln>
          </a:right>
          <a:top>
            <a:ln w="22700" cmpd="sng">
              <a:solidFill>
                <a:schemeClr val="accent3"/>
              </a:solidFill>
            </a:ln>
          </a:top>
          <a:bottom>
            <a:ln w="22700" cmpd="sng">
              <a:solidFill>
                <a:schemeClr val="accent3"/>
              </a:solidFill>
            </a:ln>
          </a:bottom>
          <a:insideH>
            <a:ln>
              <a:noFill/>
            </a:ln>
          </a:insideH>
          <a:insideV>
            <a:ln>
              <a:noFill/>
            </a:ln>
          </a:insideV>
        </a:tcBdr>
        <a:fill>
          <a:noFill/>
        </a:fill>
      </a:tcStyle>
    </a:wholeTbl>
    <a:band1H>
      <a:tcTxStyle/>
      <a:tcStyle>
        <a:tcBdr>
          <a:top>
            <a:ln w="10000" cmpd="sng">
              <a:solidFill>
                <a:schemeClr val="accent3"/>
              </a:solidFill>
            </a:ln>
          </a:top>
          <a:bottom>
            <a:ln w="10000" cmpd="sng">
              <a:solidFill>
                <a:schemeClr val="accent3"/>
              </a:solidFill>
            </a:ln>
          </a:bottom>
        </a:tcBdr>
        <a:fill>
          <a:solidFill>
            <a:schemeClr val="accent3">
              <a:alpha val="20000"/>
              <a:tint val="80000"/>
            </a:schemeClr>
          </a:solidFill>
        </a:fill>
      </a:tcStyle>
    </a:band1H>
    <a:band2H>
      <a:tcTxStyle/>
      <a:tcStyle>
        <a:tcBdr/>
      </a:tcStyle>
    </a:band2H>
    <a:band1V>
      <a:tcTxStyle/>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dbl">
              <a:solidFill>
                <a:schemeClr val="accent3"/>
              </a:solidFill>
            </a:ln>
          </a:top>
        </a:tcBdr>
        <a:fill>
          <a:noFill/>
        </a:fill>
      </a:tcStyle>
    </a:lastRow>
    <a:firstRow>
      <a:tcTxStyle b="on"/>
      <a:tcStyle>
        <a:tcBdr>
          <a:bottom>
            <a:ln w="22700" cmpd="sng">
              <a:solidFill>
                <a:schemeClr val="accent3"/>
              </a:solidFill>
            </a:ln>
          </a:bottom>
        </a:tcBdr>
        <a:fill>
          <a:noFill/>
        </a:fill>
      </a:tcStyle>
    </a:firstRow>
  </a:tblStyle>
  <a:tblStyle styleId="{FFB25835-44F2-4F93-A022-F0F85589D6E3}" styleName="테마 스타일 1 - 강조 3">
    <a:tblBg>
      <a:fillRef idx="2">
        <a:schemeClr val="accent3"/>
      </a:fillRef>
      <a:effectRef idx="1">
        <a:schemeClr val="accent3"/>
      </a:effectRef>
    </a:tblBg>
    <a:wholeTbl>
      <a:tcTxStyle>
        <a:fontRef idx="none">
          <a:scrgbClr r="0" g="0" b="0"/>
        </a:fontRef>
        <a:schemeClr val="dk1"/>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TxStyle/>
      <a:tcStyle>
        <a:tcBdr/>
        <a:fill>
          <a:solidFill>
            <a:schemeClr val="accent3">
              <a:alpha val="70000"/>
            </a:schemeClr>
          </a:solidFill>
        </a:fill>
      </a:tcStyle>
    </a:band1H>
    <a:band2H>
      <a:tcTxStyle/>
      <a:tcStyle>
        <a:tcBdr/>
      </a:tcStyle>
    </a:band2H>
    <a:band1V>
      <a:tcTxStyle/>
      <a:tcStyle>
        <a:tcBdr>
          <a:top>
            <a:lnRef idx="1">
              <a:schemeClr val="lt1"/>
            </a:lnRef>
          </a:top>
          <a:bottom>
            <a:lnRef idx="1">
              <a:schemeClr val="lt1"/>
            </a:lnRef>
          </a:bottom>
        </a:tcBdr>
        <a:fill>
          <a:solidFill>
            <a:schemeClr val="accent3">
              <a:alpha val="20000"/>
            </a:schemeClr>
          </a:solidFill>
        </a:fill>
      </a:tcStyle>
    </a:band1V>
    <a:band2V>
      <a:tcTxStyle/>
      <a:tcStyle>
        <a:tcBdr/>
      </a:tcStyle>
    </a:band2V>
    <a:lastCol>
      <a:tcTxStyle b="on"/>
      <a:tcStyle>
        <a:tcBdr>
          <a:left>
            <a:lnRef idx="2">
              <a:schemeClr val="lt1"/>
            </a:lnRef>
          </a:left>
          <a:right>
            <a:lnRef idx="1">
              <a:schemeClr val="lt1"/>
            </a:lnRef>
          </a:right>
          <a:top>
            <a:lnRef idx="1">
              <a:schemeClr val="lt1"/>
            </a:lnRef>
          </a:top>
          <a:bottom>
            <a:lnRef idx="1">
              <a:schemeClr val="lt1"/>
            </a:lnRef>
          </a:bottom>
          <a:insideH>
            <a:lnRef idx="1">
              <a:schemeClr val="lt1"/>
            </a:lnRef>
          </a:insideH>
          <a:insideV>
            <a:ln>
              <a:noFill/>
            </a:ln>
          </a:insideV>
        </a:tcBdr>
      </a:tcStyle>
    </a:lastCol>
    <a:firstCol>
      <a:tcTxStyle b="on"/>
      <a:tcStyle>
        <a:tcBdr>
          <a:left>
            <a:lnRef idx="1">
              <a:schemeClr val="lt1"/>
            </a:lnRef>
          </a:left>
          <a:right>
            <a:lnRef idx="2">
              <a:schemeClr val="lt1"/>
            </a:lnRef>
          </a:right>
          <a:top>
            <a:lnRef idx="1">
              <a:schemeClr val="lt1"/>
            </a:lnRef>
          </a:top>
          <a:bottom>
            <a:lnRef idx="1">
              <a:schemeClr val="lt1"/>
            </a:lnRef>
          </a:bottom>
          <a:insideH>
            <a:lnRef idx="1">
              <a:schemeClr val="lt1"/>
            </a:lnRef>
          </a:insideH>
          <a:insideV>
            <a:ln>
              <a:noFill/>
            </a:ln>
          </a:insideV>
        </a:tcBdr>
      </a:tcStyle>
    </a:firstCol>
    <a:lastRow>
      <a:tcTxStyle b="on"/>
      <a:tcStyle>
        <a:tcBdr>
          <a:left>
            <a:lnRef idx="1">
              <a:schemeClr val="lt1"/>
            </a:lnRef>
          </a:left>
          <a:right>
            <a:lnRef idx="1">
              <a:schemeClr val="lt1"/>
            </a:lnRef>
          </a:right>
          <a:top>
            <a:lnRef idx="2">
              <a:schemeClr val="lt1"/>
            </a:lnRef>
          </a:top>
          <a:bottom>
            <a:lnRef idx="2">
              <a:schemeClr val="lt1"/>
            </a:lnRef>
          </a:bottom>
          <a:insideH>
            <a:ln>
              <a:noFill/>
            </a:ln>
          </a:insideH>
          <a:insideV>
            <a:ln>
              <a:noFill/>
            </a:ln>
          </a:insideV>
        </a:tcBdr>
        <a:fill>
          <a:noFill/>
        </a:fill>
      </a:tcStyle>
    </a:lastRow>
    <a:firstRow>
      <a:tcTxStyle b="on">
        <a:fontRef idx="none">
          <a:scrgbClr r="0" g="0" b="0"/>
        </a:fontRef>
        <a:schemeClr val="lt1"/>
      </a:tcTxStyle>
      <a:tcStyle>
        <a:tcBdr>
          <a:left>
            <a:lnRef idx="1">
              <a:schemeClr val="accent3"/>
            </a:lnRef>
          </a:left>
          <a:right>
            <a:lnRef idx="1">
              <a:schemeClr val="accent3"/>
            </a:lnRef>
          </a:right>
          <a:top>
            <a:lnRef idx="1">
              <a:schemeClr val="accent3"/>
            </a:lnRef>
          </a:top>
          <a:bottom>
            <a:lnRef idx="3">
              <a:schemeClr val="lt1"/>
            </a:lnRef>
          </a:bottom>
          <a:insideH>
            <a:ln>
              <a:noFill/>
            </a:ln>
          </a:insideH>
          <a:insideV>
            <a:ln>
              <a:noFill/>
            </a:ln>
          </a:insideV>
        </a:tcBdr>
        <a:fill>
          <a:gradFill rotWithShape="1">
            <a:gsLst>
              <a:gs pos="0">
                <a:schemeClr val="accent3">
                  <a:shade val="61000"/>
                  <a:satMod val="130000"/>
                </a:schemeClr>
              </a:gs>
              <a:gs pos="50000">
                <a:schemeClr val="accent3">
                  <a:shade val="93000"/>
                  <a:satMod val="130000"/>
                </a:schemeClr>
              </a:gs>
              <a:gs pos="100000">
                <a:schemeClr val="accent3">
                  <a:shade val="99000"/>
                  <a:satMod val="135000"/>
                </a:schemeClr>
              </a:gs>
            </a:gsLst>
            <a:lin ang="16200000" scaled="0"/>
          </a:gradFill>
        </a:fill>
      </a:tcStyle>
    </a:firstRow>
  </a:tblStyle>
  <a:tblStyle styleId="{6B76CA6B-5DA6-45C4-B833-132EAC621518}" styleName="밝은 스타일 3 - 강조 3">
    <a:wholeTbl>
      <a:tcTxStyle>
        <a:fontRef idx="none">
          <a:scrgbClr r="0" g="0" b="0"/>
        </a:fontRef>
        <a:schemeClr val="tx1"/>
      </a:tcTxStyle>
      <a:tcStyle>
        <a:tcBdr>
          <a:left>
            <a:ln w="32700" cmpd="sng">
              <a:solidFill>
                <a:schemeClr val="accent3"/>
              </a:solidFill>
              <a:prstDash val="dash"/>
            </a:ln>
          </a:left>
          <a:right>
            <a:ln w="32700" cmpd="sng">
              <a:solidFill>
                <a:schemeClr val="accent3"/>
              </a:solidFill>
              <a:prstDash val="dash"/>
            </a:ln>
          </a:right>
          <a:top>
            <a:ln w="32700" cmpd="sng">
              <a:solidFill>
                <a:schemeClr val="accent3"/>
              </a:solidFill>
              <a:prstDash val="dash"/>
            </a:ln>
          </a:top>
          <a:bottom>
            <a:ln w="32700" cmpd="sng">
              <a:solidFill>
                <a:schemeClr val="accent3"/>
              </a:solidFill>
              <a:prstDash val="dash"/>
            </a:ln>
          </a:bottom>
          <a:insideH>
            <a:ln w="22700" cmpd="sng">
              <a:solidFill>
                <a:schemeClr val="accent3"/>
              </a:solidFill>
              <a:prstDash val="sysDot"/>
            </a:ln>
          </a:insideH>
          <a:insideV>
            <a:ln w="22700" cmpd="sng">
              <a:solidFill>
                <a:schemeClr val="accent3"/>
              </a:solidFill>
              <a:prstDash val="sysDot"/>
            </a:ln>
          </a:insideV>
        </a:tcBdr>
        <a:fill>
          <a:noFill/>
        </a:fill>
      </a:tcStyle>
    </a:wholeTbl>
    <a:band1H>
      <a:tcTxStyle/>
      <a:tcStyle>
        <a:tcBdr/>
        <a:fill>
          <a:solidFill>
            <a:schemeClr val="accent3">
              <a:alpha val="20000"/>
            </a:schemeClr>
          </a:solidFill>
        </a:fill>
      </a:tcStyle>
    </a:band1H>
    <a:band1V>
      <a:tcTxStyle/>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488"/>
    <p:restoredTop sz="97541"/>
  </p:normalViewPr>
  <p:slideViewPr>
    <p:cSldViewPr>
      <p:cViewPr varScale="1">
        <p:scale>
          <a:sx n="111" d="100"/>
          <a:sy n="111" d="100"/>
        </p:scale>
        <p:origin x="-1602" y="-84"/>
      </p:cViewPr>
      <p:guideLst>
        <p:guide orient="horz" pos="2160"/>
        <p:guide pos="2880"/>
      </p:guideLst>
    </p:cSldViewPr>
  </p:slideViewPr>
  <p:notesTextViewPr>
    <p:cViewPr>
      <p:scale>
        <a:sx n="100" d="100"/>
        <a:sy n="100" d="100"/>
      </p:scale>
      <p:origin x="0" y="0"/>
    </p:cViewPr>
  </p:notesText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a:solidFill>
                  <a:srgbClr val="000000"/>
                </a:solidFill>
                <a:latin typeface="맑은 고딕"/>
                <a:ea typeface="맑은 고딕"/>
              </a:defRPr>
            </a:pPr>
            <a:r>
              <a:rPr lang="ko-KR" altLang="en-US"/>
              <a:t>근로능력 있음 판정</a:t>
            </a:r>
          </a:p>
        </c:rich>
      </c:tx>
      <c:layout/>
      <c:overlay val="1"/>
      <c:spPr>
        <a:noFill/>
        <a:ln>
          <a:noFill/>
        </a:ln>
      </c:spPr>
    </c:title>
    <c:autoTitleDeleted val="0"/>
    <c:plotArea>
      <c:layout/>
      <c:barChart>
        <c:barDir val="col"/>
        <c:grouping val="stacked"/>
        <c:varyColors val="1"/>
        <c:ser>
          <c:idx val="0"/>
          <c:order val="0"/>
          <c:tx>
            <c:strRef>
              <c:f>근로능력 있음 판정</c:f>
              <c:strCache>
                <c:ptCount val="1"/>
                <c:pt idx="0">
                  <c:v>근로능력 있음 판정</c:v>
                </c:pt>
              </c:strCache>
            </c:strRef>
          </c:tx>
          <c:spPr>
            <a:solidFill>
              <a:srgbClr val="4F81BD"/>
            </a:solidFill>
            <a:ln>
              <a:noFill/>
            </a:ln>
          </c:spPr>
          <c:invertIfNegative val="1"/>
          <c:dPt>
            <c:idx val="1"/>
            <c:invertIfNegative val="1"/>
            <c:bubble3D val="0"/>
            <c:spPr>
              <a:solidFill>
                <a:srgbClr val="C0504D"/>
              </a:solidFill>
              <a:ln>
                <a:noFill/>
              </a:ln>
            </c:spPr>
          </c:dPt>
          <c:dPt>
            <c:idx val="2"/>
            <c:invertIfNegative val="1"/>
            <c:bubble3D val="0"/>
            <c:spPr>
              <a:solidFill>
                <a:srgbClr val="C0504D"/>
              </a:solidFill>
              <a:ln>
                <a:noFill/>
              </a:ln>
            </c:spPr>
          </c:dPt>
          <c:dLbls>
            <c:txPr>
              <a:bodyPr/>
              <a:lstStyle/>
              <a:p>
                <a:pPr>
                  <a:defRPr sz="1800">
                    <a:solidFill>
                      <a:srgbClr val="000000"/>
                    </a:solidFill>
                    <a:latin typeface="맑은 고딕"/>
                    <a:ea typeface="맑은 고딕"/>
                  </a:defRPr>
                </a:pPr>
                <a:endParaRPr lang="ko-KR"/>
              </a:p>
            </c:txPr>
            <c:dLblPos val="ctr"/>
            <c:showLegendKey val="1"/>
            <c:showVal val="1"/>
            <c:showCatName val="1"/>
            <c:showSerName val="1"/>
            <c:showPercent val="1"/>
            <c:showBubbleSize val="1"/>
            <c:showLeaderLines val="0"/>
          </c:dLbls>
          <c:cat>
            <c:strRef>
              <c:f>{"2012년", "2013년", "2014년"}</c:f>
              <c:strCache>
                <c:ptCount val="3"/>
                <c:pt idx="0">
                  <c:v>2012년</c:v>
                </c:pt>
                <c:pt idx="1">
                  <c:v>2013년</c:v>
                </c:pt>
                <c:pt idx="2">
                  <c:v>2014년</c:v>
                </c:pt>
              </c:strCache>
            </c:strRef>
          </c:cat>
          <c:val>
            <c:numRef>
              <c:f>{5, 15.2, 14.2}</c:f>
              <c:numCache>
                <c:formatCode>General</c:formatCode>
                <c:ptCount val="3"/>
                <c:pt idx="0">
                  <c:v>5</c:v>
                </c:pt>
                <c:pt idx="1">
                  <c:v>15.2</c:v>
                </c:pt>
                <c:pt idx="2">
                  <c:v>14.2</c:v>
                </c:pt>
              </c:numCache>
            </c:numRef>
          </c:val>
          <c:extLst>
            <c:ext xmlns:c14="http://schemas.microsoft.com/office/drawing/2007/8/2/chart" uri="{6F2FDCE9-48DA-4B69-8628-5D25D57E5C99}">
              <c14:invertSolidFillFmt>
                <c14:spPr xmlns:c14="http://schemas.microsoft.com/office/drawing/2007/8/2/chart">
                  <a:solidFill>
                    <a:srgbClr val="FFFFFF"/>
                  </a:solidFill>
                  <a:ln>
                    <a:noFill/>
                  </a:ln>
                </c14:spPr>
              </c14:invertSolidFillFmt>
            </c:ext>
          </c:extLst>
        </c:ser>
        <c:dLbls>
          <c:showLegendKey val="0"/>
          <c:showVal val="0"/>
          <c:showCatName val="0"/>
          <c:showSerName val="0"/>
          <c:showPercent val="0"/>
          <c:showBubbleSize val="0"/>
        </c:dLbls>
        <c:gapWidth val="150"/>
        <c:overlap val="100"/>
        <c:axId val="238094848"/>
        <c:axId val="66493760"/>
      </c:barChart>
      <c:catAx>
        <c:axId val="238094848"/>
        <c:scaling>
          <c:orientation val="minMax"/>
        </c:scaling>
        <c:delete val="1"/>
        <c:axPos val="b"/>
        <c:majorTickMark val="cross"/>
        <c:minorTickMark val="cross"/>
        <c:tickLblPos val="nextTo"/>
        <c:crossAx val="66493760"/>
        <c:crosses val="autoZero"/>
        <c:auto val="1"/>
        <c:lblAlgn val="ctr"/>
        <c:lblOffset val="100"/>
        <c:noMultiLvlLbl val="1"/>
      </c:catAx>
      <c:valAx>
        <c:axId val="66493760"/>
        <c:scaling>
          <c:orientation val="minMax"/>
        </c:scaling>
        <c:delete val="1"/>
        <c:axPos val="l"/>
        <c:numFmt formatCode="General" sourceLinked="1"/>
        <c:majorTickMark val="cross"/>
        <c:minorTickMark val="cross"/>
        <c:tickLblPos val="nextTo"/>
        <c:crossAx val="238094848"/>
        <c:crosses val="autoZero"/>
        <c:crossBetween val="between"/>
      </c:valAx>
      <c:spPr>
        <a:noFill/>
      </c:spPr>
    </c:plotArea>
    <c:plotVisOnly val="1"/>
    <c:dispBlanksAs val="zero"/>
    <c:showDLblsOverMax val="1"/>
  </c:chart>
  <c:spPr>
    <a:ln>
      <a:solidFill>
        <a:srgbClr val="8C8C8C"/>
      </a:solidFill>
    </a:ln>
  </c:spPr>
  <c:txPr>
    <a:bodyPr/>
    <a:lstStyle/>
    <a:p>
      <a:pPr>
        <a:defRPr sz="900">
          <a:solidFill>
            <a:srgbClr val="000000"/>
          </a:solidFill>
          <a:latin typeface="함초롬돋움"/>
          <a:ea typeface="함초롬돋움"/>
        </a:defRPr>
      </a:pPr>
      <a:endParaRPr lang="ko-KR"/>
    </a:p>
  </c:txPr>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a:lstStyle>
            <a:lvl1pPr algn="r">
              <a:defRPr sz="1200"/>
            </a:lvl1pPr>
          </a:lstStyle>
          <a:p>
            <a:fld id="{8101FA86-8D90-44CB-859B-1916FF84CB11}" type="datetimeFigureOut">
              <a:rPr lang="ko-KR" altLang="en-US"/>
              <a:pPr/>
              <a:t>2017-03-12</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anchor="b"/>
          <a:lstStyle>
            <a:lvl1pPr algn="r">
              <a:defRPr sz="1200"/>
            </a:lvl1pPr>
          </a:lstStyle>
          <a:p>
            <a:fld id="{F450E784-2449-4FFD-AA69-3F5CFAA75BCB}" type="slidenum">
              <a:rPr lang="ko-KR" altLang="en-US"/>
              <a:pPr/>
              <a:t>‹#›</a:t>
            </a:fld>
            <a:endParaRPr lang="ko-KR" altLang="en-US"/>
          </a:p>
        </p:txBody>
      </p:sp>
    </p:spTree>
    <p:extLst>
      <p:ext uri="{BB962C8B-B14F-4D97-AF65-F5344CB8AC3E}">
        <p14:creationId xmlns:p14="http://schemas.microsoft.com/office/powerpoint/2010/main" val="36712436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제목 슬라이드"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pPr lvl="0"/>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ko-KR" altLang="en-US"/>
              <a:t>마스터 부제목 스타일 편집</a:t>
            </a:r>
          </a:p>
        </p:txBody>
      </p:sp>
      <p:sp>
        <p:nvSpPr>
          <p:cNvPr id="4" name="날짜 개체 틀 3"/>
          <p:cNvSpPr>
            <a:spLocks noGrp="1"/>
          </p:cNvSpPr>
          <p:nvPr>
            <p:ph type="dt" sz="half" idx="10"/>
          </p:nvPr>
        </p:nvSpPr>
        <p:spPr/>
        <p:txBody>
          <a:bodyPr/>
          <a:lstStyle/>
          <a:p>
            <a:fld id="{940A130E-E3B8-4EBE-931F-81B26B8448AA}" type="datetime1">
              <a:rPr lang="ko-KR" altLang="en-US"/>
              <a:pPr/>
              <a:t>2017-03-12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00C6A38-4290-41DD-B95C-4155372FD4AF}" type="slidenum">
              <a:rPr lang="ko-KR" altLang="en-US"/>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간지" type="objOnly" preserve="1">
  <p:cSld name="간지">
    <p:spTree>
      <p:nvGrpSpPr>
        <p:cNvPr id="1" name=""/>
        <p:cNvGrpSpPr/>
        <p:nvPr/>
      </p:nvGrpSpPr>
      <p:grpSpPr>
        <a:xfrm>
          <a:off x="0" y="0"/>
          <a:ext cx="0" cy="0"/>
          <a:chOff x="0" y="0"/>
          <a:chExt cx="0" cy="0"/>
        </a:xfrm>
      </p:grpSpPr>
      <p:sp>
        <p:nvSpPr>
          <p:cNvPr id="2" name="제목 1"/>
          <p:cNvSpPr>
            <a:spLocks noGrp="1"/>
          </p:cNvSpPr>
          <p:nvPr>
            <p:ph type="ctrTitle"/>
          </p:nvPr>
        </p:nvSpPr>
        <p:spPr>
          <a:xfrm>
            <a:off x="0" y="2130425"/>
            <a:ext cx="9144000" cy="1470025"/>
          </a:xfrm>
        </p:spPr>
        <p:txBody>
          <a:bodyPr>
            <a:normAutofit/>
          </a:bodyPr>
          <a:lstStyle>
            <a:lvl1pPr>
              <a:defRPr sz="4400" b="1"/>
            </a:lvl1pPr>
          </a:lstStyle>
          <a:p>
            <a:pPr lvl="0"/>
            <a:r>
              <a:rPr lang="ko-KR" altLang="en-US"/>
              <a:t>마스터 제목 스타일 편집</a:t>
            </a:r>
          </a:p>
        </p:txBody>
      </p:sp>
      <p:sp>
        <p:nvSpPr>
          <p:cNvPr id="3" name="날짜 개체 틀 3"/>
          <p:cNvSpPr>
            <a:spLocks noGrp="1"/>
          </p:cNvSpPr>
          <p:nvPr>
            <p:ph type="dt" sz="half" idx="10"/>
          </p:nvPr>
        </p:nvSpPr>
        <p:spPr/>
        <p:txBody>
          <a:bodyPr/>
          <a:lstStyle/>
          <a:p>
            <a:fld id="{CA348888-F454-4AD2-BA62-3AF29D9807C0}" type="datetime1">
              <a:rPr lang="ko-KR" altLang="en-US"/>
              <a:pPr/>
              <a:t>2017-03-12</a:t>
            </a:fld>
            <a:endParaRPr lang="ko-KR" altLang="en-US"/>
          </a:p>
        </p:txBody>
      </p:sp>
      <p:sp>
        <p:nvSpPr>
          <p:cNvPr id="4" name="바닥글 개체 틀 4"/>
          <p:cNvSpPr>
            <a:spLocks noGrp="1"/>
          </p:cNvSpPr>
          <p:nvPr>
            <p:ph type="ftr" sz="quarter" idx="11"/>
          </p:nvPr>
        </p:nvSpPr>
        <p:spPr/>
        <p:txBody>
          <a:bodyPr/>
          <a:lstStyle/>
          <a:p>
            <a:endParaRPr lang="ko-KR" altLang="en-US"/>
          </a:p>
        </p:txBody>
      </p:sp>
      <p:sp>
        <p:nvSpPr>
          <p:cNvPr id="5" name="슬라이드 번호 개체 틀 5"/>
          <p:cNvSpPr>
            <a:spLocks noGrp="1"/>
          </p:cNvSpPr>
          <p:nvPr>
            <p:ph type="sldNum" sz="quarter" idx="12"/>
          </p:nvPr>
        </p:nvSpPr>
        <p:spPr/>
        <p:txBody>
          <a:bodyPr/>
          <a:lstStyle/>
          <a:p>
            <a:fld id="{AD22CD3B-FDDF-4998-970C-76E6E0BEC65F}" type="slidenum">
              <a:rPr lang="ko-KR" altLang="en-US"/>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목차" type="clipArtAndTx" preserve="1">
  <p:cSld name="목차">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pPr lvl="0"/>
            <a:r>
              <a:rPr lang="ko-KR" altLang="en-US"/>
              <a:t>마스터 제목 스타일 편집</a:t>
            </a:r>
          </a:p>
        </p:txBody>
      </p:sp>
      <p:sp>
        <p:nvSpPr>
          <p:cNvPr id="8" name="텍스트 개체 틀 7"/>
          <p:cNvSpPr>
            <a:spLocks noGrp="1"/>
          </p:cNvSpPr>
          <p:nvPr>
            <p:ph type="body" sz="quarter" idx="14" hasCustomPrompt="1"/>
          </p:nvPr>
        </p:nvSpPr>
        <p:spPr>
          <a:xfrm>
            <a:off x="2143108" y="2214563"/>
            <a:ext cx="4857767" cy="3214687"/>
          </a:xfrm>
        </p:spPr>
        <p:txBody>
          <a:bodyPr>
            <a:normAutofit/>
          </a:bodyPr>
          <a:lstStyle>
            <a:lvl1pPr>
              <a:lnSpc>
                <a:spcPct val="150000"/>
              </a:lnSpc>
              <a:defRPr sz="2400"/>
            </a:lvl1pPr>
          </a:lstStyle>
          <a:p>
            <a:pPr lvl="0"/>
            <a:r>
              <a:rPr lang="ko-KR" altLang="en-US"/>
              <a:t>첫째 목차</a:t>
            </a:r>
          </a:p>
          <a:p>
            <a:pPr lvl="0"/>
            <a:r>
              <a:rPr lang="ko-KR" altLang="en-US"/>
              <a:t>둘째 목차</a:t>
            </a:r>
          </a:p>
          <a:p>
            <a:pPr lvl="0"/>
            <a:r>
              <a:rPr lang="ko-KR" altLang="en-US"/>
              <a:t>셋째 목차</a:t>
            </a:r>
          </a:p>
          <a:p>
            <a:pPr lvl="0"/>
            <a:r>
              <a:rPr lang="ko-KR" altLang="en-US"/>
              <a:t>넷째 목차</a:t>
            </a:r>
          </a:p>
          <a:p>
            <a:pPr lvl="0"/>
            <a:r>
              <a:rPr lang="ko-KR" altLang="en-US"/>
              <a:t>다섯째 목차</a:t>
            </a:r>
          </a:p>
        </p:txBody>
      </p:sp>
      <p:sp>
        <p:nvSpPr>
          <p:cNvPr id="4" name="날짜 개체 틀 3"/>
          <p:cNvSpPr>
            <a:spLocks noGrp="1"/>
          </p:cNvSpPr>
          <p:nvPr>
            <p:ph type="dt" sz="half" idx="10"/>
          </p:nvPr>
        </p:nvSpPr>
        <p:spPr/>
        <p:txBody>
          <a:bodyPr/>
          <a:lstStyle/>
          <a:p>
            <a:fld id="{956FEC12-A4C9-4837-AF94-AD867782C04C}" type="datetime1">
              <a:rPr lang="ko-KR" altLang="en-US"/>
              <a:pPr/>
              <a:t>2017-03-12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22CD3B-FDDF-4998-970C-76E6E0BEC65F}" type="slidenum">
              <a:rPr lang="ko-KR" altLang="en-US"/>
              <a:pPr/>
              <a:t>‹#›</a:t>
            </a:fld>
            <a:endParaRPr lang="ko-K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세로 제목 및 본문" type="vertTitleAndTx" preserve="1">
  <p:cSld name="세로 제목 및 본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pPr lvl="0"/>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957F84A3-4F29-4053-ACFD-1BAF2D3F140C}" type="datetime1">
              <a:rPr lang="ko-KR" altLang="en-US"/>
              <a:pPr/>
              <a:t>2017-03-12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22CD3B-FDDF-4998-970C-76E6E0BEC65F}" type="slidenum">
              <a:rPr lang="ko-KR" altLang="en-US"/>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및 내용"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4953836A-82A3-4C8B-9D31-CD724F3673ED}" type="datetime1">
              <a:rPr lang="ko-KR" altLang="en-US"/>
              <a:pPr/>
              <a:t>2017-03-12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22CD3B-FDDF-4998-970C-76E6E0BEC65F}" type="slidenum">
              <a:rPr lang="ko-KR" altLang="en-US"/>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빈 화면"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p>
            <a:fld id="{AD2EBAF6-36D0-4DD8-B695-D4C1B37E35D6}" type="datetime1">
              <a:rPr lang="ko-KR" altLang="en-US"/>
              <a:pPr/>
              <a:t>2017-03-12</a:t>
            </a:fld>
            <a:endParaRPr lang="ko-KR" altLang="en-US"/>
          </a:p>
        </p:txBody>
      </p:sp>
      <p:sp>
        <p:nvSpPr>
          <p:cNvPr id="3" name="바닥글 개체 틀 4"/>
          <p:cNvSpPr>
            <a:spLocks noGrp="1"/>
          </p:cNvSpPr>
          <p:nvPr>
            <p:ph type="ftr" sz="quarter" idx="11"/>
          </p:nvPr>
        </p:nvSpPr>
        <p:spPr/>
        <p:txBody>
          <a:bodyPr/>
          <a:lstStyle/>
          <a:p>
            <a:endParaRPr lang="ko-KR" altLang="en-US"/>
          </a:p>
        </p:txBody>
      </p:sp>
      <p:sp>
        <p:nvSpPr>
          <p:cNvPr id="4" name="슬라이드 번호 개체 틀 5"/>
          <p:cNvSpPr>
            <a:spLocks noGrp="1"/>
          </p:cNvSpPr>
          <p:nvPr>
            <p:ph type="sldNum" sz="quarter" idx="12"/>
          </p:nvPr>
        </p:nvSpPr>
        <p:spPr/>
        <p:txBody>
          <a:bodyPr/>
          <a:lstStyle/>
          <a:p>
            <a:fld id="{AD22CD3B-FDDF-4998-970C-76E6E0BEC65F}" type="slidenum">
              <a:rPr lang="ko-KR" altLang="en-US"/>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구역 머리글"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pPr lvl="0"/>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60728D28-603B-4EFC-80F8-17E5E9107035}" type="datetime1">
              <a:rPr lang="ko-KR" altLang="en-US"/>
              <a:pPr/>
              <a:t>2017-03-12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22CD3B-FDDF-4998-970C-76E6E0BEC65F}" type="slidenum">
              <a:rPr lang="ko-KR" altLang="en-US"/>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제목 및 내용 2개" type="twoObj" preserve="1">
  <p:cSld name="제목 및 내용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2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3"/>
          <p:cNvSpPr>
            <a:spLocks noGrp="1"/>
          </p:cNvSpPr>
          <p:nvPr>
            <p:ph type="dt" sz="half" idx="10"/>
          </p:nvPr>
        </p:nvSpPr>
        <p:spPr/>
        <p:txBody>
          <a:bodyPr/>
          <a:lstStyle/>
          <a:p>
            <a:fld id="{A27A1F4E-0809-4239-8034-C38E431DAF92}" type="datetime1">
              <a:rPr lang="ko-KR" altLang="en-US"/>
              <a:pPr/>
              <a:t>2017-03-12</a:t>
            </a:fld>
            <a:endParaRPr lang="ko-KR" altLang="en-US"/>
          </a:p>
        </p:txBody>
      </p:sp>
      <p:sp>
        <p:nvSpPr>
          <p:cNvPr id="6" name="바닥글 개체 틀 4"/>
          <p:cNvSpPr>
            <a:spLocks noGrp="1"/>
          </p:cNvSpPr>
          <p:nvPr>
            <p:ph type="ftr" sz="quarter" idx="11"/>
          </p:nvPr>
        </p:nvSpPr>
        <p:spPr/>
        <p:txBody>
          <a:bodyPr/>
          <a:lstStyle/>
          <a:p>
            <a:endParaRPr lang="ko-KR" altLang="en-US"/>
          </a:p>
        </p:txBody>
      </p:sp>
      <p:sp>
        <p:nvSpPr>
          <p:cNvPr id="7" name="슬라이드 번호 개체 틀 5"/>
          <p:cNvSpPr>
            <a:spLocks noGrp="1"/>
          </p:cNvSpPr>
          <p:nvPr>
            <p:ph type="sldNum" sz="quarter" idx="12"/>
          </p:nvPr>
        </p:nvSpPr>
        <p:spPr/>
        <p:txBody>
          <a:bodyPr/>
          <a:lstStyle/>
          <a:p>
            <a:fld id="{AD22CD3B-FDDF-4998-970C-76E6E0BEC65F}" type="slidenum">
              <a:rPr lang="ko-KR" altLang="en-US"/>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제목만"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마스터 제목 스타일 편집</a:t>
            </a:r>
          </a:p>
        </p:txBody>
      </p:sp>
      <p:sp>
        <p:nvSpPr>
          <p:cNvPr id="3" name="날짜 개체 틀 3"/>
          <p:cNvSpPr>
            <a:spLocks noGrp="1"/>
          </p:cNvSpPr>
          <p:nvPr>
            <p:ph type="dt" sz="half" idx="10"/>
          </p:nvPr>
        </p:nvSpPr>
        <p:spPr/>
        <p:txBody>
          <a:bodyPr/>
          <a:lstStyle/>
          <a:p>
            <a:fld id="{5E0DA496-7307-4E8B-88DE-CB97B48BAB6F}" type="datetime1">
              <a:rPr lang="ko-KR" altLang="en-US"/>
              <a:pPr/>
              <a:t>2017-03-12</a:t>
            </a:fld>
            <a:endParaRPr lang="ko-KR" altLang="en-US"/>
          </a:p>
        </p:txBody>
      </p:sp>
      <p:sp>
        <p:nvSpPr>
          <p:cNvPr id="4" name="바닥글 개체 틀 4"/>
          <p:cNvSpPr>
            <a:spLocks noGrp="1"/>
          </p:cNvSpPr>
          <p:nvPr>
            <p:ph type="ftr" sz="quarter" idx="11"/>
          </p:nvPr>
        </p:nvSpPr>
        <p:spPr/>
        <p:txBody>
          <a:bodyPr/>
          <a:lstStyle/>
          <a:p>
            <a:endParaRPr lang="ko-KR" altLang="en-US"/>
          </a:p>
        </p:txBody>
      </p:sp>
      <p:sp>
        <p:nvSpPr>
          <p:cNvPr id="5" name="슬라이드 번호 개체 틀 5"/>
          <p:cNvSpPr>
            <a:spLocks noGrp="1"/>
          </p:cNvSpPr>
          <p:nvPr>
            <p:ph type="sldNum" sz="quarter" idx="12"/>
          </p:nvPr>
        </p:nvSpPr>
        <p:spPr/>
        <p:txBody>
          <a:bodyPr/>
          <a:lstStyle/>
          <a:p>
            <a:fld id="{AD22CD3B-FDDF-4998-970C-76E6E0BEC65F}" type="slidenum">
              <a:rPr lang="ko-KR" altLang="en-US"/>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제목 및 표"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마스터 제목 스타일 편집</a:t>
            </a:r>
          </a:p>
        </p:txBody>
      </p:sp>
      <p:sp>
        <p:nvSpPr>
          <p:cNvPr id="3" name="표 개체 틀 2"/>
          <p:cNvSpPr>
            <a:spLocks noGrp="1" noTextEdit="1"/>
          </p:cNvSpPr>
          <p:nvPr>
            <p:ph type="tbl" sz="quarter" idx="13"/>
          </p:nvPr>
        </p:nvSpPr>
        <p:spPr>
          <a:xfrm>
            <a:off x="456028" y="1643063"/>
            <a:ext cx="8229600" cy="4525200"/>
          </a:xfrm>
        </p:spPr>
        <p:txBody>
          <a:bodyPr/>
          <a:lstStyle>
            <a:lvl1pPr>
              <a:buNone/>
              <a:defRPr/>
            </a:lvl1pPr>
          </a:lstStyle>
          <a:p>
            <a:pPr lvl="0"/>
            <a:r>
              <a:rPr lang="ko-KR" altLang="en-US"/>
              <a:t>표를 추가하려면 아이콘을 클릭하십시오</a:t>
            </a:r>
          </a:p>
        </p:txBody>
      </p:sp>
      <p:sp>
        <p:nvSpPr>
          <p:cNvPr id="4" name="날짜 개체 틀 3"/>
          <p:cNvSpPr>
            <a:spLocks noGrp="1"/>
          </p:cNvSpPr>
          <p:nvPr>
            <p:ph type="dt" sz="half" idx="10"/>
          </p:nvPr>
        </p:nvSpPr>
        <p:spPr/>
        <p:txBody>
          <a:bodyPr/>
          <a:lstStyle/>
          <a:p>
            <a:fld id="{58721E90-850C-410B-8B89-8394F580CFDA}" type="datetime1">
              <a:rPr lang="ko-KR" altLang="en-US"/>
              <a:pPr/>
              <a:t>2017-03-12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D22CD3B-FDDF-4998-970C-76E6E0BEC65F}" type="slidenum">
              <a:rPr lang="ko-KR" altLang="en-US"/>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제목 및 내용 4개" type="fourObj" preserve="1">
  <p:cSld name="제목 및 내용 4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r>
              <a:rPr lang="ko-KR" altLang="en-US"/>
              <a:t>마스터 제목 스타일 편집</a:t>
            </a:r>
          </a:p>
        </p:txBody>
      </p:sp>
      <p:sp>
        <p:nvSpPr>
          <p:cNvPr id="3" name="내용 개체 틀 2"/>
          <p:cNvSpPr>
            <a:spLocks noGrp="1"/>
          </p:cNvSpPr>
          <p:nvPr>
            <p:ph sz="quarter" idx="1"/>
          </p:nvPr>
        </p:nvSpPr>
        <p:spPr>
          <a:xfrm>
            <a:off x="457200" y="160020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quarter" idx="2"/>
          </p:nvPr>
        </p:nvSpPr>
        <p:spPr>
          <a:xfrm>
            <a:off x="4648200" y="160020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내용 개체 틀 4"/>
          <p:cNvSpPr>
            <a:spLocks noGrp="1"/>
          </p:cNvSpPr>
          <p:nvPr>
            <p:ph sz="quarter" idx="3"/>
          </p:nvPr>
        </p:nvSpPr>
        <p:spPr>
          <a:xfrm>
            <a:off x="456028" y="398422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내용 개체 틀 5"/>
          <p:cNvSpPr>
            <a:spLocks noGrp="1"/>
          </p:cNvSpPr>
          <p:nvPr>
            <p:ph sz="quarter" idx="4"/>
          </p:nvPr>
        </p:nvSpPr>
        <p:spPr>
          <a:xfrm>
            <a:off x="4647028" y="3984220"/>
            <a:ext cx="4038600" cy="219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p:txBody>
          <a:bodyPr/>
          <a:lstStyle/>
          <a:p>
            <a:fld id="{5ACE7E28-9336-4363-8674-B91477D8F243}" type="datetime1">
              <a:rPr lang="ko-KR" altLang="en-US"/>
              <a:pPr/>
              <a:t>2017-03-12</a:t>
            </a:fld>
            <a:endParaRPr lang="ko-KR" altLang="en-US"/>
          </a:p>
        </p:txBody>
      </p:sp>
      <p:sp>
        <p:nvSpPr>
          <p:cNvPr id="8" name="바닥글 개체 틀 4"/>
          <p:cNvSpPr>
            <a:spLocks noGrp="1"/>
          </p:cNvSpPr>
          <p:nvPr>
            <p:ph type="ftr" sz="quarter" idx="11"/>
          </p:nvPr>
        </p:nvSpPr>
        <p:spPr/>
        <p:txBody>
          <a:bodyPr/>
          <a:lstStyle/>
          <a:p>
            <a:endParaRPr lang="ko-KR" altLang="en-US"/>
          </a:p>
        </p:txBody>
      </p:sp>
      <p:sp>
        <p:nvSpPr>
          <p:cNvPr id="9" name="슬라이드 번호 개체 틀 5"/>
          <p:cNvSpPr>
            <a:spLocks noGrp="1"/>
          </p:cNvSpPr>
          <p:nvPr>
            <p:ph type="sldNum" sz="quarter" idx="12"/>
          </p:nvPr>
        </p:nvSpPr>
        <p:spPr/>
        <p:txBody>
          <a:bodyPr/>
          <a:lstStyle/>
          <a:p>
            <a:fld id="{AD22CD3B-FDDF-4998-970C-76E6E0BEC65F}" type="slidenum">
              <a:rPr lang="ko-KR" altLang="en-US"/>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그림 및 설명" type="picTx" preserve="1">
  <p:cSld name="그림 및 설명">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pPr lvl="0"/>
            <a:r>
              <a:rPr lang="ko-KR" altLang="en-US"/>
              <a:t>마스터 제목 스타일 편집</a:t>
            </a:r>
          </a:p>
        </p:txBody>
      </p:sp>
      <p:sp>
        <p:nvSpPr>
          <p:cNvPr id="3" name="그림 개체 틀 2"/>
          <p:cNvSpPr>
            <a:spLocks noGrp="1" noTextEdit="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ko-KR" altLang="en-US"/>
              <a:t>그림을 추가하려면 아이콘을 클릭하십시오</a:t>
            </a:r>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3"/>
          <p:cNvSpPr>
            <a:spLocks noGrp="1"/>
          </p:cNvSpPr>
          <p:nvPr>
            <p:ph type="dt" sz="half" idx="10"/>
          </p:nvPr>
        </p:nvSpPr>
        <p:spPr/>
        <p:txBody>
          <a:bodyPr/>
          <a:lstStyle/>
          <a:p>
            <a:fld id="{5ACE7E28-9336-4363-8674-B91477D8F243}" type="datetime1">
              <a:rPr lang="ko-KR" altLang="en-US"/>
              <a:pPr/>
              <a:t>2017-03-12</a:t>
            </a:fld>
            <a:endParaRPr lang="ko-KR" altLang="en-US"/>
          </a:p>
        </p:txBody>
      </p:sp>
      <p:sp>
        <p:nvSpPr>
          <p:cNvPr id="6" name="바닥글 개체 틀 4"/>
          <p:cNvSpPr>
            <a:spLocks noGrp="1"/>
          </p:cNvSpPr>
          <p:nvPr>
            <p:ph type="ftr" sz="quarter" idx="11"/>
          </p:nvPr>
        </p:nvSpPr>
        <p:spPr/>
        <p:txBody>
          <a:bodyPr/>
          <a:lstStyle/>
          <a:p>
            <a:endParaRPr lang="ko-KR" altLang="en-US"/>
          </a:p>
        </p:txBody>
      </p:sp>
      <p:sp>
        <p:nvSpPr>
          <p:cNvPr id="7" name="슬라이드 번호 개체 틀 5"/>
          <p:cNvSpPr>
            <a:spLocks noGrp="1"/>
          </p:cNvSpPr>
          <p:nvPr>
            <p:ph type="sldNum" sz="quarter" idx="12"/>
          </p:nvPr>
        </p:nvSpPr>
        <p:spPr/>
        <p:txBody>
          <a:bodyPr/>
          <a:lstStyle/>
          <a:p>
            <a:fld id="{AD22CD3B-FDDF-4998-970C-76E6E0BEC65F}" type="slidenum">
              <a:rPr lang="ko-KR" altLang="en-US"/>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Hancom Office">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anchor="ctr">
            <a:normAutofit/>
          </a:bodyPr>
          <a:lstStyle/>
          <a:p>
            <a:pPr lvl="0"/>
            <a:r>
              <a:rPr lang="ko-KR" altLang="en-US"/>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anchor="ctr"/>
          <a:lstStyle>
            <a:lvl1pPr algn="l">
              <a:defRPr sz="1200">
                <a:solidFill>
                  <a:schemeClr val="tx1">
                    <a:tint val="75000"/>
                  </a:schemeClr>
                </a:solidFill>
              </a:defRPr>
            </a:lvl1pPr>
          </a:lstStyle>
          <a:p>
            <a:fld id="{D422D86A-5F52-4165-8473-F1B836277586}" type="datetime1">
              <a:rPr lang="ko-KR" altLang="en-US"/>
              <a:pPr/>
              <a:t>2017-03-12</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anchor="ctr"/>
          <a:lstStyle>
            <a:lvl1pPr algn="r">
              <a:defRPr sz="1200">
                <a:solidFill>
                  <a:schemeClr val="tx1">
                    <a:tint val="75000"/>
                  </a:schemeClr>
                </a:solidFill>
              </a:defRPr>
            </a:lvl1pPr>
          </a:lstStyle>
          <a:p>
            <a:fld id="{AD22CD3B-FDDF-4998-970C-76E6E0BEC65F}" type="slidenum">
              <a:rPr lang="ko-KR" altLang="en-US"/>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 rtl="0" eaLnBrk="1" latinLnBrk="1" hangingPunct="1">
        <a:spcBef>
          <a:spcPct val="0"/>
        </a:spcBef>
        <a:buNone/>
        <a:defRPr sz="4400" kern="1200">
          <a:solidFill>
            <a:schemeClr val="tx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900" indent="-342900" algn="l" defTabSz="91440" rtl="0" eaLnBrk="1" latinLnBrk="1" hangingPunct="1">
        <a:spcBef>
          <a:spcPct val="20000"/>
        </a:spcBef>
        <a:buFont typeface="Arial"/>
        <a:buChar char="•"/>
        <a:defRPr sz="3200" kern="1200">
          <a:solidFill>
            <a:schemeClr val="tx1"/>
          </a:solidFill>
          <a:latin typeface="+mn-lt"/>
          <a:ea typeface="+mn-ea"/>
          <a:cs typeface="+mn-cs"/>
        </a:defRPr>
      </a:lvl1pPr>
      <a:lvl2pPr marL="742950" indent="-285750" algn="l" defTabSz="91440" rtl="0" eaLnBrk="1" latinLnBrk="1" hangingPunct="1">
        <a:spcBef>
          <a:spcPct val="20000"/>
        </a:spcBef>
        <a:buFont typeface="Arial"/>
        <a:buChar char="–"/>
        <a:defRPr sz="2800" kern="1200">
          <a:solidFill>
            <a:schemeClr val="tx1"/>
          </a:solidFill>
          <a:latin typeface="+mn-lt"/>
          <a:ea typeface="+mn-ea"/>
          <a:cs typeface="+mn-cs"/>
        </a:defRPr>
      </a:lvl2pPr>
      <a:lvl3pPr marL="1143000" indent="-228600" algn="l" defTabSz="91440" rtl="0" eaLnBrk="1" latinLnBrk="1" hangingPunct="1">
        <a:spcBef>
          <a:spcPct val="20000"/>
        </a:spcBef>
        <a:buFont typeface="Arial"/>
        <a:buChar char="•"/>
        <a:defRPr sz="2400" kern="1200">
          <a:solidFill>
            <a:schemeClr val="tx1"/>
          </a:solidFill>
          <a:latin typeface="+mn-lt"/>
          <a:ea typeface="+mn-ea"/>
          <a:cs typeface="+mn-cs"/>
        </a:defRPr>
      </a:lvl3pPr>
      <a:lvl4pPr marL="1600200" indent="-228600" algn="l" defTabSz="91440" rtl="0" eaLnBrk="1" latinLnBrk="1" hangingPunct="1">
        <a:spcBef>
          <a:spcPct val="20000"/>
        </a:spcBef>
        <a:buFont typeface="Arial"/>
        <a:buChar char="–"/>
        <a:defRPr sz="2000" kern="1200">
          <a:solidFill>
            <a:schemeClr val="tx1"/>
          </a:solidFill>
          <a:latin typeface="+mn-lt"/>
          <a:ea typeface="+mn-ea"/>
          <a:cs typeface="+mn-cs"/>
        </a:defRPr>
      </a:lvl4pPr>
      <a:lvl5pPr marL="2057400" indent="-228600" algn="l" defTabSz="91440" rtl="0" eaLnBrk="1" latinLnBrk="1" hangingPunct="1">
        <a:spcBef>
          <a:spcPct val="20000"/>
        </a:spcBef>
        <a:buFont typeface="Arial"/>
        <a:buChar char="»"/>
        <a:defRPr sz="2000" kern="1200">
          <a:solidFill>
            <a:schemeClr val="tx1"/>
          </a:solidFill>
          <a:latin typeface="+mn-lt"/>
          <a:ea typeface="+mn-ea"/>
          <a:cs typeface="+mn-cs"/>
        </a:defRPr>
      </a:lvl5pPr>
      <a:lvl6pPr marL="2514600" indent="-228600" algn="l" defTabSz="91440" rtl="0" eaLnBrk="1" latinLnBrk="1" hangingPunct="1">
        <a:spcBef>
          <a:spcPct val="20000"/>
        </a:spcBef>
        <a:buFont typeface="Arial"/>
        <a:buChar char="•"/>
        <a:defRPr sz="2000" kern="1200">
          <a:solidFill>
            <a:schemeClr val="tx1"/>
          </a:solidFill>
          <a:latin typeface="+mn-lt"/>
          <a:ea typeface="+mn-ea"/>
          <a:cs typeface="+mn-cs"/>
        </a:defRPr>
      </a:lvl6pPr>
      <a:lvl7pPr marL="2971800" indent="-228600" algn="l" defTabSz="91440" rtl="0" eaLnBrk="1" latinLnBrk="1" hangingPunct="1">
        <a:spcBef>
          <a:spcPct val="20000"/>
        </a:spcBef>
        <a:buFont typeface="Arial"/>
        <a:buChar char="•"/>
        <a:defRPr sz="2000" kern="1200">
          <a:solidFill>
            <a:schemeClr val="tx1"/>
          </a:solidFill>
          <a:latin typeface="+mn-lt"/>
          <a:ea typeface="+mn-ea"/>
          <a:cs typeface="+mn-cs"/>
        </a:defRPr>
      </a:lvl7pPr>
      <a:lvl8pPr marL="3429000" indent="-228600" algn="l" defTabSz="91440" rtl="0" eaLnBrk="1" latinLnBrk="1" hangingPunct="1">
        <a:spcBef>
          <a:spcPct val="20000"/>
        </a:spcBef>
        <a:buFont typeface="Arial"/>
        <a:buChar char="•"/>
        <a:defRPr sz="2000" kern="1200">
          <a:solidFill>
            <a:schemeClr val="tx1"/>
          </a:solidFill>
          <a:latin typeface="+mn-lt"/>
          <a:ea typeface="+mn-ea"/>
          <a:cs typeface="+mn-cs"/>
        </a:defRPr>
      </a:lvl8pPr>
      <a:lvl9pPr marL="3886200" indent="-228600" algn="l" defTabSz="91440" rtl="0" eaLnBrk="1" latinLnBrk="1" hangingPunct="1">
        <a:spcBef>
          <a:spcPct val="20000"/>
        </a:spcBef>
        <a:buFont typeface="Arial"/>
        <a:buChar char="•"/>
        <a:defRPr sz="2000" kern="1200">
          <a:solidFill>
            <a:schemeClr val="tx1"/>
          </a:solidFill>
          <a:latin typeface="+mn-lt"/>
          <a:ea typeface="+mn-ea"/>
          <a:cs typeface="+mn-cs"/>
        </a:defRPr>
      </a:lvl9pPr>
    </p:bodyStyle>
    <p:otherStyle>
      <a:defPPr>
        <a:defRPr lang="ko-KR"/>
      </a:defPPr>
      <a:lvl1pPr marL="0" algn="l" defTabSz="91440" rtl="0" eaLnBrk="1" latinLnBrk="1" hangingPunct="1">
        <a:defRPr sz="1800" kern="1200">
          <a:solidFill>
            <a:schemeClr val="tx1"/>
          </a:solidFill>
          <a:latin typeface="+mn-lt"/>
          <a:ea typeface="+mn-ea"/>
          <a:cs typeface="+mn-cs"/>
        </a:defRPr>
      </a:lvl1pPr>
      <a:lvl2pPr marL="457200" algn="l" defTabSz="91440" rtl="0" eaLnBrk="1" latinLnBrk="1" hangingPunct="1">
        <a:defRPr sz="1800" kern="1200">
          <a:solidFill>
            <a:schemeClr val="tx1"/>
          </a:solidFill>
          <a:latin typeface="+mn-lt"/>
          <a:ea typeface="+mn-ea"/>
          <a:cs typeface="+mn-cs"/>
        </a:defRPr>
      </a:lvl2pPr>
      <a:lvl3pPr marL="914400" algn="l" defTabSz="91440" rtl="0" eaLnBrk="1" latinLnBrk="1" hangingPunct="1">
        <a:defRPr sz="1800" kern="1200">
          <a:solidFill>
            <a:schemeClr val="tx1"/>
          </a:solidFill>
          <a:latin typeface="+mn-lt"/>
          <a:ea typeface="+mn-ea"/>
          <a:cs typeface="+mn-cs"/>
        </a:defRPr>
      </a:lvl3pPr>
      <a:lvl4pPr marL="1371600" algn="l" defTabSz="91440" rtl="0" eaLnBrk="1" latinLnBrk="1" hangingPunct="1">
        <a:defRPr sz="1800" kern="1200">
          <a:solidFill>
            <a:schemeClr val="tx1"/>
          </a:solidFill>
          <a:latin typeface="+mn-lt"/>
          <a:ea typeface="+mn-ea"/>
          <a:cs typeface="+mn-cs"/>
        </a:defRPr>
      </a:lvl4pPr>
      <a:lvl5pPr marL="1828800" algn="l" defTabSz="91440" rtl="0" eaLnBrk="1" latinLnBrk="1" hangingPunct="1">
        <a:defRPr sz="1800" kern="1200">
          <a:solidFill>
            <a:schemeClr val="tx1"/>
          </a:solidFill>
          <a:latin typeface="+mn-lt"/>
          <a:ea typeface="+mn-ea"/>
          <a:cs typeface="+mn-cs"/>
        </a:defRPr>
      </a:lvl5pPr>
      <a:lvl6pPr marL="2286000" algn="l" defTabSz="91440" rtl="0" eaLnBrk="1" latinLnBrk="1" hangingPunct="1">
        <a:defRPr sz="1800" kern="1200">
          <a:solidFill>
            <a:schemeClr val="tx1"/>
          </a:solidFill>
          <a:latin typeface="+mn-lt"/>
          <a:ea typeface="+mn-ea"/>
          <a:cs typeface="+mn-cs"/>
        </a:defRPr>
      </a:lvl6pPr>
      <a:lvl7pPr marL="2743200" algn="l" defTabSz="91440" rtl="0" eaLnBrk="1" latinLnBrk="1" hangingPunct="1">
        <a:defRPr sz="1800" kern="1200">
          <a:solidFill>
            <a:schemeClr val="tx1"/>
          </a:solidFill>
          <a:latin typeface="+mn-lt"/>
          <a:ea typeface="+mn-ea"/>
          <a:cs typeface="+mn-cs"/>
        </a:defRPr>
      </a:lvl7pPr>
      <a:lvl8pPr marL="3200400" algn="l" defTabSz="91440" rtl="0" eaLnBrk="1" latinLnBrk="1" hangingPunct="1">
        <a:defRPr sz="1800" kern="1200">
          <a:solidFill>
            <a:schemeClr val="tx1"/>
          </a:solidFill>
          <a:latin typeface="+mn-lt"/>
          <a:ea typeface="+mn-ea"/>
          <a:cs typeface="+mn-cs"/>
        </a:defRPr>
      </a:lvl8pPr>
      <a:lvl9pPr marL="3657600" algn="l" defTabSz="9144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p:nvPr/>
        </p:nvPicPr>
        <p:blipFill rotWithShape="1">
          <a:blip r:embed="rId2">
            <a:alphaModFix/>
            <a:lum/>
          </a:blip>
          <a:stretch>
            <a:fillRect/>
          </a:stretch>
        </p:blipFill>
        <p:spPr>
          <a:xfrm>
            <a:off x="1143" y="0"/>
            <a:ext cx="9144000" cy="6858000"/>
          </a:xfrm>
          <a:prstGeom prst="rect">
            <a:avLst/>
          </a:prstGeom>
        </p:spPr>
      </p:pic>
      <p:sp>
        <p:nvSpPr>
          <p:cNvPr id="5" name="직사각형 4"/>
          <p:cNvSpPr txBox="1"/>
          <p:nvPr/>
        </p:nvSpPr>
        <p:spPr>
          <a:xfrm>
            <a:off x="251459" y="1719453"/>
            <a:ext cx="5400675" cy="1279017"/>
          </a:xfrm>
          <a:prstGeom prst="rect">
            <a:avLst/>
          </a:prstGeom>
        </p:spPr>
        <p:txBody>
          <a:bodyPr wrap="square">
            <a:spAutoFit/>
          </a:bodyPr>
          <a:lstStyle/>
          <a:p>
            <a:r>
              <a:rPr lang="ko-KR" altLang="en-US" sz="3900"/>
              <a:t>국민기초생활보장제도 바로 알기</a:t>
            </a:r>
          </a:p>
        </p:txBody>
      </p:sp>
      <p:sp>
        <p:nvSpPr>
          <p:cNvPr id="6" name="직사각형 5"/>
          <p:cNvSpPr txBox="1"/>
          <p:nvPr/>
        </p:nvSpPr>
        <p:spPr>
          <a:xfrm>
            <a:off x="323469" y="3248025"/>
            <a:ext cx="4536567" cy="361950"/>
          </a:xfrm>
          <a:prstGeom prst="rect">
            <a:avLst/>
          </a:prstGeom>
        </p:spPr>
        <p:txBody>
          <a:bodyPr wrap="square">
            <a:spAutoFit/>
          </a:bodyPr>
          <a:lstStyle/>
          <a:p>
            <a:r>
              <a:rPr lang="ko-KR" altLang="en-US"/>
              <a:t>빈곤사회연대 김윤영</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7" name="내용 개체 틀 2"/>
          <p:cNvSpPr>
            <a:spLocks noGrp="1"/>
          </p:cNvSpPr>
          <p:nvPr/>
        </p:nvSpPr>
        <p:spPr>
          <a:xfrm>
            <a:off x="107504" y="692696"/>
            <a:ext cx="8856984" cy="5328592"/>
          </a:xfrm>
          <a:prstGeom prst="rect">
            <a:avLst/>
          </a:prstGeom>
        </p:spPr>
        <p:txBody>
          <a:bodyPr vert="horz">
            <a:noAutofit/>
          </a:bodyPr>
          <a:lstStyle/>
          <a:p>
            <a:pPr marL="365760" indent="-256032" algn="l" latinLnBrk="1" hangingPunct="1">
              <a:spcBef>
                <a:spcPct val="8000"/>
              </a:spcBef>
              <a:buClr>
                <a:schemeClr val="accent3"/>
              </a:buClr>
              <a:buFont typeface="Wingdings"/>
              <a:buChar char="Ø"/>
            </a:pPr>
            <a:r>
              <a:rPr lang="ko-KR" altLang="en-US" sz="2000" b="0" i="0" spc="5">
                <a:solidFill>
                  <a:srgbClr val="000000"/>
                </a:solidFill>
                <a:latin typeface="Georgia"/>
                <a:ea typeface="맑은 고딕"/>
                <a:cs typeface="맑은 고딕"/>
              </a:rPr>
              <a:t>최저생계비란</a:t>
            </a:r>
            <a:r>
              <a:rPr lang="en-US" altLang="ko-KR" sz="2000" b="0" i="0" spc="5">
                <a:solidFill>
                  <a:srgbClr val="000000"/>
                </a:solidFill>
                <a:latin typeface="Georgia"/>
              </a:rPr>
              <a:t>?</a:t>
            </a:r>
          </a:p>
          <a:p>
            <a:pPr marL="365760" indent="-256032" algn="l" latinLnBrk="1" hangingPunct="1">
              <a:spcBef>
                <a:spcPct val="8000"/>
              </a:spcBef>
              <a:buClr>
                <a:schemeClr val="accent3"/>
              </a:buClr>
              <a:buFont typeface="Wingdings"/>
              <a:buChar char="§"/>
            </a:pPr>
            <a:r>
              <a:rPr lang="ko-KR" altLang="en-US" sz="1800" b="0" i="0" spc="5">
                <a:solidFill>
                  <a:srgbClr val="000000"/>
                </a:solidFill>
                <a:latin typeface="Georgia"/>
                <a:ea typeface="맑은 고딕"/>
                <a:cs typeface="맑은 고딕"/>
              </a:rPr>
              <a:t> </a:t>
            </a:r>
            <a:r>
              <a:rPr lang="en-US" altLang="ko-KR" sz="1800" b="0" i="0" spc="5">
                <a:solidFill>
                  <a:srgbClr val="000000"/>
                </a:solidFill>
                <a:latin typeface="Georgia"/>
              </a:rPr>
              <a:t>"</a:t>
            </a:r>
            <a:r>
              <a:rPr lang="ko-KR" altLang="en-US" sz="1800" b="0" i="0" spc="5">
                <a:solidFill>
                  <a:srgbClr val="000000"/>
                </a:solidFill>
                <a:latin typeface="Georgia"/>
                <a:ea typeface="맑은 고딕"/>
                <a:cs typeface="맑은 고딕"/>
              </a:rPr>
              <a:t>최저생계비</a:t>
            </a:r>
            <a:r>
              <a:rPr lang="en-US" altLang="ko-KR" sz="1800" b="0" i="0" spc="5">
                <a:solidFill>
                  <a:srgbClr val="000000"/>
                </a:solidFill>
                <a:latin typeface="Georgia"/>
              </a:rPr>
              <a:t>"</a:t>
            </a:r>
            <a:r>
              <a:rPr lang="ko-KR" altLang="en-US" sz="1800" b="0" i="0" spc="5">
                <a:solidFill>
                  <a:srgbClr val="000000"/>
                </a:solidFill>
                <a:latin typeface="Georgia"/>
                <a:ea typeface="맑은 고딕"/>
                <a:cs typeface="맑은 고딕"/>
              </a:rPr>
              <a:t>란 국민이 건강하고 문화적인 생활을 유지하기 위하여 필요한 최소한의 비용 </a:t>
            </a:r>
            <a:r>
              <a:rPr lang="en-US" altLang="ko-KR" sz="1800" b="0" i="0" spc="5">
                <a:solidFill>
                  <a:srgbClr val="000000"/>
                </a:solidFill>
                <a:latin typeface="Georgia"/>
              </a:rPr>
              <a:t>-&gt; </a:t>
            </a:r>
            <a:r>
              <a:rPr lang="ko-KR" altLang="en-US" sz="1800" b="0" i="0" spc="5">
                <a:solidFill>
                  <a:srgbClr val="000000"/>
                </a:solidFill>
                <a:latin typeface="Georgia"/>
                <a:ea typeface="맑은 고딕"/>
                <a:cs typeface="맑은 고딕"/>
              </a:rPr>
              <a:t>국민기초생활보장법 제 </a:t>
            </a:r>
            <a:r>
              <a:rPr lang="en-US" altLang="ko-KR" sz="1800" b="0" i="0" spc="5">
                <a:solidFill>
                  <a:srgbClr val="000000"/>
                </a:solidFill>
                <a:latin typeface="Georgia"/>
              </a:rPr>
              <a:t>2</a:t>
            </a:r>
            <a:r>
              <a:rPr lang="ko-KR" altLang="en-US" sz="1800" b="0" i="0" spc="5">
                <a:solidFill>
                  <a:srgbClr val="000000"/>
                </a:solidFill>
                <a:latin typeface="Georgia"/>
                <a:ea typeface="맑은 고딕"/>
                <a:cs typeface="맑은 고딕"/>
              </a:rPr>
              <a:t>조 </a:t>
            </a:r>
            <a:r>
              <a:rPr lang="en-US" altLang="ko-KR" sz="1800" b="0" i="0" spc="5">
                <a:solidFill>
                  <a:srgbClr val="000000"/>
                </a:solidFill>
                <a:latin typeface="Georgia"/>
              </a:rPr>
              <a:t>3</a:t>
            </a:r>
          </a:p>
          <a:p>
            <a:pPr marL="365760" indent="-256032" algn="l" latinLnBrk="1" hangingPunct="1">
              <a:spcBef>
                <a:spcPct val="8000"/>
              </a:spcBef>
              <a:buClr>
                <a:schemeClr val="accent3"/>
              </a:buClr>
              <a:buFont typeface="Georgia"/>
              <a:buNone/>
            </a:pPr>
            <a:endParaRPr lang="en-US" altLang="ko-KR" sz="1000"/>
          </a:p>
          <a:p>
            <a:pPr marL="365760" indent="-256032" algn="l" latinLnBrk="1" hangingPunct="1">
              <a:spcBef>
                <a:spcPct val="8000"/>
              </a:spcBef>
              <a:buClr>
                <a:schemeClr val="accent3"/>
              </a:buClr>
              <a:buFont typeface="Wingdings"/>
              <a:buChar char="Ø"/>
            </a:pPr>
            <a:r>
              <a:rPr lang="ko-KR" altLang="en-US" sz="2000" b="0" i="0" spc="5">
                <a:solidFill>
                  <a:srgbClr val="000000"/>
                </a:solidFill>
                <a:latin typeface="Georgia"/>
                <a:ea typeface="맑은 고딕"/>
                <a:cs typeface="맑은 고딕"/>
              </a:rPr>
              <a:t>중위소득이란</a:t>
            </a:r>
            <a:r>
              <a:rPr lang="en-US" altLang="ko-KR" sz="2000" b="0" i="0" spc="5">
                <a:solidFill>
                  <a:srgbClr val="000000"/>
                </a:solidFill>
                <a:latin typeface="Georgia"/>
              </a:rPr>
              <a:t>?</a:t>
            </a:r>
          </a:p>
          <a:p>
            <a:pPr marL="365760" indent="-256032" algn="l" latinLnBrk="1" hangingPunct="1">
              <a:spcBef>
                <a:spcPct val="8000"/>
              </a:spcBef>
              <a:buClr>
                <a:schemeClr val="accent3"/>
              </a:buClr>
              <a:buFont typeface="Wingdings"/>
              <a:buChar char="§"/>
            </a:pPr>
            <a:r>
              <a:rPr lang="ko-KR" altLang="en-US" sz="1800" b="0" i="0" spc="5">
                <a:solidFill>
                  <a:srgbClr val="000000"/>
                </a:solidFill>
                <a:latin typeface="Georgia"/>
                <a:ea typeface="맑은 고딕"/>
                <a:cs typeface="맑은 고딕"/>
              </a:rPr>
              <a:t>우리나라 사람이 </a:t>
            </a:r>
            <a:r>
              <a:rPr lang="en-US" altLang="ko-KR" sz="1800" b="0" i="0" spc="5">
                <a:solidFill>
                  <a:srgbClr val="000000"/>
                </a:solidFill>
                <a:latin typeface="Georgia"/>
              </a:rPr>
              <a:t>100</a:t>
            </a:r>
            <a:r>
              <a:rPr lang="ko-KR" altLang="en-US" sz="1800" b="0" i="0" spc="5">
                <a:solidFill>
                  <a:srgbClr val="000000"/>
                </a:solidFill>
                <a:latin typeface="Georgia"/>
                <a:ea typeface="맑은 고딕"/>
                <a:cs typeface="맑은 고딕"/>
              </a:rPr>
              <a:t>명이라면 소득 순서대로 순위를 매겼을 때 </a:t>
            </a:r>
            <a:r>
              <a:rPr lang="en-US" altLang="ko-KR" sz="1800" b="0" i="0" spc="5">
                <a:solidFill>
                  <a:srgbClr val="000000"/>
                </a:solidFill>
                <a:latin typeface="Georgia"/>
              </a:rPr>
              <a:t>50</a:t>
            </a:r>
            <a:r>
              <a:rPr lang="ko-KR" altLang="en-US" sz="1800" b="0" i="0" spc="5">
                <a:solidFill>
                  <a:srgbClr val="000000"/>
                </a:solidFill>
                <a:latin typeface="Georgia"/>
                <a:ea typeface="맑은 고딕"/>
                <a:cs typeface="맑은 고딕"/>
              </a:rPr>
              <a:t>등 한 사람의 소득</a:t>
            </a:r>
          </a:p>
          <a:p>
            <a:pPr marL="365760" indent="-256032" algn="l" latinLnBrk="1" hangingPunct="1">
              <a:spcBef>
                <a:spcPct val="8000"/>
              </a:spcBef>
              <a:buClr>
                <a:schemeClr val="accent3"/>
              </a:buClr>
              <a:buFont typeface="Georgia"/>
              <a:buNone/>
            </a:pPr>
            <a:endParaRPr lang="en-US" altLang="ko-KR" sz="1000"/>
          </a:p>
          <a:p>
            <a:pPr marL="365760" indent="-256032" algn="l" latinLnBrk="1" hangingPunct="1">
              <a:spcBef>
                <a:spcPct val="8000"/>
              </a:spcBef>
              <a:buClr>
                <a:schemeClr val="accent3"/>
              </a:buClr>
              <a:buFont typeface="Wingdings"/>
              <a:buChar char="Ø"/>
            </a:pPr>
            <a:r>
              <a:rPr lang="ko-KR" altLang="en-US" sz="2000" b="0" i="0" spc="5">
                <a:solidFill>
                  <a:srgbClr val="000000"/>
                </a:solidFill>
                <a:latin typeface="Georgia"/>
                <a:ea typeface="맑은 고딕"/>
                <a:cs typeface="맑은 고딕"/>
              </a:rPr>
              <a:t>수급자란</a:t>
            </a:r>
            <a:r>
              <a:rPr lang="en-US" altLang="ko-KR" sz="2000" b="0" i="0" spc="5">
                <a:solidFill>
                  <a:srgbClr val="000000"/>
                </a:solidFill>
                <a:latin typeface="Georgia"/>
              </a:rPr>
              <a:t>?</a:t>
            </a:r>
          </a:p>
          <a:p>
            <a:pPr marL="365760" indent="-256032" algn="l" latinLnBrk="1" hangingPunct="1">
              <a:spcBef>
                <a:spcPct val="8000"/>
              </a:spcBef>
              <a:buClr>
                <a:schemeClr val="accent3"/>
              </a:buClr>
              <a:buFont typeface="Wingdings"/>
              <a:buChar char="§"/>
            </a:pPr>
            <a:r>
              <a:rPr lang="ko-KR" altLang="en-US" sz="1800" b="0" i="0" spc="5">
                <a:solidFill>
                  <a:srgbClr val="000000"/>
                </a:solidFill>
                <a:latin typeface="Georgia"/>
                <a:ea typeface="맑은 고딕"/>
                <a:cs typeface="맑은 고딕"/>
              </a:rPr>
              <a:t>현재 기초생활보장법 상의 보장을 받고 있는 가구</a:t>
            </a:r>
          </a:p>
          <a:p>
            <a:pPr marL="457200" indent="-342900" algn="l" latinLnBrk="1" hangingPunct="1">
              <a:spcBef>
                <a:spcPct val="8000"/>
              </a:spcBef>
              <a:buClr>
                <a:schemeClr val="accent3"/>
              </a:buClr>
              <a:buFont typeface="Georgia"/>
              <a:buNone/>
            </a:pPr>
            <a:endParaRPr lang="en-US" altLang="ko-KR" sz="1000"/>
          </a:p>
          <a:p>
            <a:pPr marL="457200" indent="-342900" algn="l" latinLnBrk="1" hangingPunct="1">
              <a:spcBef>
                <a:spcPct val="8000"/>
              </a:spcBef>
              <a:buClr>
                <a:schemeClr val="accent3"/>
              </a:buClr>
              <a:buFont typeface="Wingdings"/>
              <a:buChar char="Ø"/>
            </a:pPr>
            <a:r>
              <a:rPr lang="ko-KR" altLang="en-US" sz="2000" b="0" i="0" spc="5">
                <a:solidFill>
                  <a:srgbClr val="000000"/>
                </a:solidFill>
                <a:latin typeface="Georgia"/>
                <a:ea typeface="맑은 고딕"/>
                <a:cs typeface="맑은 고딕"/>
              </a:rPr>
              <a:t>수급권자란</a:t>
            </a:r>
            <a:r>
              <a:rPr lang="en-US" altLang="ko-KR" sz="2000" b="0" i="0" spc="5">
                <a:solidFill>
                  <a:srgbClr val="000000"/>
                </a:solidFill>
                <a:latin typeface="Georgia"/>
              </a:rPr>
              <a:t>?</a:t>
            </a:r>
          </a:p>
          <a:p>
            <a:pPr marL="365760" indent="-256032" algn="l" latinLnBrk="1" hangingPunct="1">
              <a:spcBef>
                <a:spcPct val="8000"/>
              </a:spcBef>
              <a:buClr>
                <a:schemeClr val="accent3"/>
              </a:buClr>
              <a:buFont typeface="Wingdings"/>
              <a:buChar char="§"/>
            </a:pPr>
            <a:r>
              <a:rPr lang="ko-KR" altLang="en-US" sz="1800" b="0" i="0" spc="5">
                <a:solidFill>
                  <a:srgbClr val="000000"/>
                </a:solidFill>
                <a:latin typeface="Georgia"/>
                <a:ea typeface="맑은 고딕"/>
                <a:cs typeface="맑은 고딕"/>
              </a:rPr>
              <a:t>소득이 최저생계비 또는 중위소득 기준 이하인 가구로 기초생활보장법 상 보장 받을 권리를 갖는 가구</a:t>
            </a:r>
          </a:p>
          <a:p>
            <a:pPr marL="365760" indent="-256032" algn="l" latinLnBrk="1" hangingPunct="1">
              <a:spcBef>
                <a:spcPct val="8000"/>
              </a:spcBef>
              <a:buClr>
                <a:schemeClr val="accent3"/>
              </a:buClr>
              <a:buFont typeface="Georgia"/>
              <a:buChar char="-"/>
            </a:pPr>
            <a:endParaRPr lang="en-US" altLang="ko-KR" sz="1000"/>
          </a:p>
          <a:p>
            <a:pPr marL="365760" indent="-256032" algn="l" latinLnBrk="1" hangingPunct="1">
              <a:spcBef>
                <a:spcPct val="8000"/>
              </a:spcBef>
              <a:buClr>
                <a:schemeClr val="accent3"/>
              </a:buClr>
              <a:buFont typeface="Wingdings"/>
              <a:buChar char="Ø"/>
            </a:pPr>
            <a:r>
              <a:rPr lang="ko-KR" altLang="en-US" sz="2000" b="0" i="0" spc="5">
                <a:solidFill>
                  <a:srgbClr val="000000"/>
                </a:solidFill>
                <a:latin typeface="Georgia"/>
                <a:ea typeface="맑은 고딕"/>
                <a:cs typeface="맑은 고딕"/>
              </a:rPr>
              <a:t>소득인정액이란</a:t>
            </a:r>
            <a:r>
              <a:rPr lang="en-US" altLang="ko-KR" sz="2000" b="0" i="0" spc="5">
                <a:solidFill>
                  <a:srgbClr val="000000"/>
                </a:solidFill>
                <a:latin typeface="Georgia"/>
              </a:rPr>
              <a:t>?</a:t>
            </a:r>
          </a:p>
          <a:p>
            <a:pPr marL="365760" indent="-256032" algn="l" latinLnBrk="1" hangingPunct="1">
              <a:spcBef>
                <a:spcPct val="8000"/>
              </a:spcBef>
              <a:buClr>
                <a:schemeClr val="accent3"/>
              </a:buClr>
              <a:buFont typeface="Wingdings"/>
              <a:buChar char="§"/>
            </a:pPr>
            <a:r>
              <a:rPr lang="ko-KR" altLang="en-US" sz="1800" b="0" i="0" spc="5">
                <a:solidFill>
                  <a:srgbClr val="000000"/>
                </a:solidFill>
                <a:latin typeface="Georgia"/>
                <a:ea typeface="맑은 고딕"/>
                <a:cs typeface="맑은 고딕"/>
              </a:rPr>
              <a:t>소득평가액 </a:t>
            </a:r>
            <a:r>
              <a:rPr lang="en-US" altLang="ko-KR" sz="1800" b="0" i="0" spc="5">
                <a:solidFill>
                  <a:srgbClr val="000000"/>
                </a:solidFill>
                <a:latin typeface="Georgia"/>
              </a:rPr>
              <a:t>(</a:t>
            </a:r>
            <a:r>
              <a:rPr lang="ko-KR" altLang="en-US" sz="1800" b="0" i="0" spc="5">
                <a:solidFill>
                  <a:srgbClr val="000000"/>
                </a:solidFill>
                <a:latin typeface="Georgia"/>
                <a:ea typeface="맑은 고딕"/>
                <a:cs typeface="맑은 고딕"/>
              </a:rPr>
              <a:t>소득</a:t>
            </a:r>
            <a:r>
              <a:rPr lang="en-US" altLang="ko-KR" sz="1800" b="0" i="0" spc="5">
                <a:solidFill>
                  <a:srgbClr val="000000"/>
                </a:solidFill>
                <a:latin typeface="Georgia"/>
              </a:rPr>
              <a:t>-</a:t>
            </a:r>
            <a:r>
              <a:rPr lang="ko-KR" altLang="en-US" sz="1800" b="0" i="0" spc="5">
                <a:solidFill>
                  <a:srgbClr val="000000"/>
                </a:solidFill>
                <a:latin typeface="Georgia"/>
                <a:ea typeface="맑은 고딕"/>
                <a:cs typeface="맑은 고딕"/>
              </a:rPr>
              <a:t>가구 특성별 지출항목</a:t>
            </a:r>
            <a:r>
              <a:rPr lang="en-US" altLang="ko-KR" sz="1800" b="0" i="0" spc="5">
                <a:solidFill>
                  <a:srgbClr val="000000"/>
                </a:solidFill>
                <a:latin typeface="Georgia"/>
              </a:rPr>
              <a:t>)+</a:t>
            </a:r>
            <a:r>
              <a:rPr lang="ko-KR" altLang="en-US" sz="1800" b="0" i="0" spc="5">
                <a:solidFill>
                  <a:srgbClr val="000000"/>
                </a:solidFill>
                <a:latin typeface="Georgia"/>
                <a:ea typeface="맑은 고딕"/>
                <a:cs typeface="맑은 고딕"/>
              </a:rPr>
              <a:t>재산의 소득환산액</a:t>
            </a:r>
            <a:r>
              <a:rPr lang="en-US" altLang="ko-KR" sz="1800" b="0" i="0" spc="5">
                <a:solidFill>
                  <a:srgbClr val="000000"/>
                </a:solidFill>
                <a:latin typeface="Georgia"/>
              </a:rPr>
              <a:t>(</a:t>
            </a:r>
            <a:r>
              <a:rPr lang="ko-KR" altLang="en-US" sz="1800" b="0" i="0" spc="5">
                <a:solidFill>
                  <a:srgbClr val="000000"/>
                </a:solidFill>
                <a:latin typeface="Georgia"/>
                <a:ea typeface="맑은 고딕"/>
                <a:cs typeface="맑은 고딕"/>
              </a:rPr>
              <a:t>재산</a:t>
            </a:r>
            <a:r>
              <a:rPr lang="en-US" altLang="ko-KR" sz="1800" b="0" i="0" spc="5">
                <a:solidFill>
                  <a:srgbClr val="000000"/>
                </a:solidFill>
                <a:latin typeface="Georgia"/>
              </a:rPr>
              <a:t>-</a:t>
            </a:r>
            <a:r>
              <a:rPr lang="ko-KR" altLang="en-US" sz="1800" b="0" i="0" spc="5">
                <a:solidFill>
                  <a:srgbClr val="000000"/>
                </a:solidFill>
                <a:latin typeface="Georgia"/>
                <a:ea typeface="맑은 고딕"/>
                <a:cs typeface="맑은 고딕"/>
              </a:rPr>
              <a:t>부채</a:t>
            </a:r>
            <a:r>
              <a:rPr lang="en-US" altLang="ko-KR" sz="1800" b="0" i="0" spc="5">
                <a:solidFill>
                  <a:srgbClr val="000000"/>
                </a:solidFill>
                <a:latin typeface="Georgia"/>
              </a:rPr>
              <a:t>-</a:t>
            </a:r>
            <a:r>
              <a:rPr lang="ko-KR" altLang="en-US" sz="1800" b="0" i="0" spc="5">
                <a:solidFill>
                  <a:srgbClr val="000000"/>
                </a:solidFill>
                <a:latin typeface="Georgia"/>
                <a:ea typeface="맑은 고딕"/>
                <a:cs typeface="맑은 고딕"/>
              </a:rPr>
              <a:t>기본공제액</a:t>
            </a:r>
            <a:r>
              <a:rPr lang="en-US" altLang="ko-KR" sz="1800" b="0" i="0" spc="5">
                <a:solidFill>
                  <a:srgbClr val="000000"/>
                </a:solidFill>
                <a:latin typeface="Georgia"/>
              </a:rPr>
              <a:t>*</a:t>
            </a:r>
            <a:r>
              <a:rPr lang="ko-KR" altLang="en-US" sz="1800" b="0" i="0" spc="5">
                <a:solidFill>
                  <a:srgbClr val="000000"/>
                </a:solidFill>
                <a:latin typeface="Georgia"/>
                <a:ea typeface="맑은 고딕"/>
                <a:cs typeface="맑은 고딕"/>
              </a:rPr>
              <a:t>소득환산율</a:t>
            </a:r>
            <a:r>
              <a:rPr lang="en-US" altLang="ko-KR" sz="1800" b="0" i="0" spc="5">
                <a:solidFill>
                  <a:srgbClr val="000000"/>
                </a:solidFill>
                <a:latin typeface="Georgia"/>
              </a:rPr>
              <a:t>)</a:t>
            </a:r>
          </a:p>
          <a:p>
            <a:pPr marL="365760" indent="-256032" algn="l" latinLnBrk="1" hangingPunct="1">
              <a:spcBef>
                <a:spcPct val="8000"/>
              </a:spcBef>
              <a:buClr>
                <a:schemeClr val="accent3"/>
              </a:buClr>
              <a:buFont typeface="Georgia"/>
              <a:buNone/>
            </a:pPr>
            <a:endParaRPr lang="en-US" altLang="ko-KR" sz="1000"/>
          </a:p>
          <a:p>
            <a:pPr marL="365760" indent="-256032" algn="l" latinLnBrk="1" hangingPunct="1">
              <a:spcBef>
                <a:spcPct val="8000"/>
              </a:spcBef>
              <a:buClr>
                <a:schemeClr val="accent3"/>
              </a:buClr>
              <a:buFont typeface="Wingdings"/>
              <a:buChar char="Ø"/>
            </a:pPr>
            <a:r>
              <a:rPr lang="ko-KR" altLang="en-US" sz="2000" b="0" i="0" spc="5">
                <a:solidFill>
                  <a:srgbClr val="000000"/>
                </a:solidFill>
                <a:latin typeface="Georgia"/>
                <a:ea typeface="맑은 고딕"/>
                <a:cs typeface="맑은 고딕"/>
              </a:rPr>
              <a:t>부양의무자기준이란</a:t>
            </a:r>
            <a:r>
              <a:rPr lang="en-US" altLang="ko-KR" sz="2000" b="0" i="0" spc="5">
                <a:solidFill>
                  <a:srgbClr val="000000"/>
                </a:solidFill>
                <a:latin typeface="Georgia"/>
              </a:rPr>
              <a:t>?</a:t>
            </a:r>
          </a:p>
          <a:p>
            <a:pPr marL="365760" indent="-256032" algn="l" latinLnBrk="1" hangingPunct="1">
              <a:spcBef>
                <a:spcPct val="8000"/>
              </a:spcBef>
              <a:buClr>
                <a:schemeClr val="accent3"/>
              </a:buClr>
              <a:buFont typeface="Wingdings"/>
              <a:buChar char="§"/>
            </a:pPr>
            <a:r>
              <a:rPr lang="en-US" altLang="ko-KR" sz="1800" b="0" i="0" spc="5">
                <a:solidFill>
                  <a:srgbClr val="000000"/>
                </a:solidFill>
                <a:latin typeface="Georgia"/>
              </a:rPr>
              <a:t>1</a:t>
            </a:r>
            <a:r>
              <a:rPr lang="ko-KR" altLang="en-US" sz="1800" b="0" i="0" spc="5">
                <a:solidFill>
                  <a:srgbClr val="000000"/>
                </a:solidFill>
                <a:latin typeface="Georgia"/>
                <a:ea typeface="맑은 고딕"/>
                <a:cs typeface="맑은 고딕"/>
              </a:rPr>
              <a:t>촌의 직계혈족 및 그 배우자</a:t>
            </a:r>
            <a:r>
              <a:rPr lang="en-US" altLang="ko-KR" sz="1800" b="0" i="0" spc="5">
                <a:solidFill>
                  <a:srgbClr val="000000"/>
                </a:solidFill>
                <a:latin typeface="Georgia"/>
              </a:rPr>
              <a:t>(</a:t>
            </a:r>
            <a:r>
              <a:rPr lang="ko-KR" altLang="en-US" sz="1800" b="0" i="0" spc="5">
                <a:solidFill>
                  <a:srgbClr val="000000"/>
                </a:solidFill>
                <a:latin typeface="Georgia"/>
                <a:ea typeface="맑은 고딕"/>
                <a:cs typeface="맑은 고딕"/>
              </a:rPr>
              <a:t>엄마</a:t>
            </a:r>
            <a:r>
              <a:rPr lang="en-US" altLang="ko-KR" sz="1800" b="0" i="0" spc="5">
                <a:solidFill>
                  <a:srgbClr val="000000"/>
                </a:solidFill>
                <a:latin typeface="Georgia"/>
              </a:rPr>
              <a:t>, </a:t>
            </a:r>
            <a:r>
              <a:rPr lang="ko-KR" altLang="en-US" sz="1800" b="0" i="0" spc="5">
                <a:solidFill>
                  <a:srgbClr val="000000"/>
                </a:solidFill>
                <a:latin typeface="Georgia"/>
                <a:ea typeface="맑은 고딕"/>
                <a:cs typeface="맑은 고딕"/>
              </a:rPr>
              <a:t>아빠</a:t>
            </a:r>
            <a:r>
              <a:rPr lang="en-US" altLang="ko-KR" sz="1800" b="0" i="0" spc="5">
                <a:solidFill>
                  <a:srgbClr val="000000"/>
                </a:solidFill>
                <a:latin typeface="Georgia"/>
              </a:rPr>
              <a:t>, </a:t>
            </a:r>
            <a:r>
              <a:rPr lang="ko-KR" altLang="en-US" sz="1800" b="0" i="0" spc="5">
                <a:solidFill>
                  <a:srgbClr val="000000"/>
                </a:solidFill>
                <a:latin typeface="Georgia"/>
                <a:ea typeface="맑은 고딕"/>
                <a:cs typeface="맑은 고딕"/>
              </a:rPr>
              <a:t>아들</a:t>
            </a:r>
            <a:r>
              <a:rPr lang="en-US" altLang="ko-KR" sz="1800" b="0" i="0" spc="5">
                <a:solidFill>
                  <a:srgbClr val="000000"/>
                </a:solidFill>
                <a:latin typeface="Georgia"/>
              </a:rPr>
              <a:t>, </a:t>
            </a:r>
            <a:r>
              <a:rPr lang="ko-KR" altLang="en-US" sz="1800" b="0" i="0" spc="5">
                <a:solidFill>
                  <a:srgbClr val="000000"/>
                </a:solidFill>
                <a:latin typeface="Georgia"/>
                <a:ea typeface="맑은 고딕"/>
                <a:cs typeface="맑은 고딕"/>
              </a:rPr>
              <a:t>딸</a:t>
            </a:r>
            <a:r>
              <a:rPr lang="en-US" altLang="ko-KR" sz="1800" b="0" i="0" spc="5">
                <a:solidFill>
                  <a:srgbClr val="000000"/>
                </a:solidFill>
                <a:latin typeface="Georgia"/>
              </a:rPr>
              <a:t>, </a:t>
            </a:r>
            <a:r>
              <a:rPr lang="ko-KR" altLang="en-US" sz="1800" b="0" i="0" spc="5">
                <a:solidFill>
                  <a:srgbClr val="000000"/>
                </a:solidFill>
                <a:latin typeface="Georgia"/>
                <a:ea typeface="맑은 고딕"/>
                <a:cs typeface="맑은 고딕"/>
              </a:rPr>
              <a:t>사위</a:t>
            </a:r>
            <a:r>
              <a:rPr lang="en-US" altLang="ko-KR" sz="1800" b="0" i="0" spc="5">
                <a:solidFill>
                  <a:srgbClr val="000000"/>
                </a:solidFill>
                <a:latin typeface="Georgia"/>
              </a:rPr>
              <a:t>, </a:t>
            </a:r>
            <a:r>
              <a:rPr lang="ko-KR" altLang="en-US" sz="1800" b="0" i="0" spc="5">
                <a:solidFill>
                  <a:srgbClr val="000000"/>
                </a:solidFill>
                <a:latin typeface="Georgia"/>
                <a:ea typeface="맑은 고딕"/>
                <a:cs typeface="맑은 고딕"/>
              </a:rPr>
              <a:t>며느리</a:t>
            </a:r>
            <a:r>
              <a:rPr lang="en-US" altLang="ko-KR" sz="1800" b="0" i="0" spc="5">
                <a:solidFill>
                  <a:srgbClr val="000000"/>
                </a:solidFill>
                <a:latin typeface="Georgia"/>
              </a:rPr>
              <a:t>)</a:t>
            </a:r>
            <a:r>
              <a:rPr lang="ko-KR" altLang="en-US" sz="1800" b="0" i="0" spc="5">
                <a:solidFill>
                  <a:srgbClr val="000000"/>
                </a:solidFill>
                <a:latin typeface="Georgia"/>
                <a:ea typeface="맑은 고딕"/>
                <a:cs typeface="맑은 고딕"/>
              </a:rPr>
              <a:t>의 재산과 소득기준</a:t>
            </a:r>
            <a:endParaRPr lang="en-US" altLang="ko-KR" sz="1800"/>
          </a:p>
        </p:txBody>
      </p:sp>
      <p:sp>
        <p:nvSpPr>
          <p:cNvPr id="8" name="직사각형 7"/>
          <p:cNvSpPr txBox="1"/>
          <p:nvPr/>
        </p:nvSpPr>
        <p:spPr>
          <a:xfrm>
            <a:off x="6516242" y="0"/>
            <a:ext cx="2304288" cy="558091"/>
          </a:xfrm>
          <a:prstGeom prst="rect">
            <a:avLst/>
          </a:prstGeom>
        </p:spPr>
        <p:txBody>
          <a:bodyPr wrap="square">
            <a:spAutoFit/>
          </a:bodyPr>
          <a:lstStyle/>
          <a:p>
            <a:pPr marL="109728" indent="0" algn="l" latinLnBrk="1" hangingPunct="1">
              <a:lnSpc>
                <a:spcPct val="180000"/>
              </a:lnSpc>
              <a:spcBef>
                <a:spcPct val="8000"/>
              </a:spcBef>
              <a:buClr>
                <a:schemeClr val="accent3"/>
              </a:buClr>
              <a:buFont typeface="Georgia"/>
              <a:buNone/>
            </a:pPr>
            <a:r>
              <a:rPr lang="en-US" altLang="ko-KR" sz="1700" b="0" i="0" spc="5">
                <a:solidFill>
                  <a:srgbClr val="000000"/>
                </a:solidFill>
                <a:latin typeface="Georgia"/>
              </a:rPr>
              <a:t>1) </a:t>
            </a:r>
            <a:r>
              <a:rPr lang="ko-KR" altLang="en-US" sz="1700" b="0" i="0" spc="5">
                <a:solidFill>
                  <a:srgbClr val="000000"/>
                </a:solidFill>
                <a:latin typeface="Georgia"/>
                <a:ea typeface="맑은 고딕"/>
                <a:cs typeface="맑은 고딕"/>
              </a:rPr>
              <a:t>용어 알아보기</a:t>
            </a:r>
            <a:endParaRPr lang="ko-KR" altLang="en-US" sz="1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11" name="TextBox 4"/>
          <p:cNvSpPr txBox="1"/>
          <p:nvPr/>
        </p:nvSpPr>
        <p:spPr>
          <a:xfrm>
            <a:off x="3003961" y="5757317"/>
            <a:ext cx="5838050" cy="393928"/>
          </a:xfrm>
          <a:prstGeom prst="rect">
            <a:avLst/>
          </a:prstGeom>
          <a:noFill/>
        </p:spPr>
        <p:txBody>
          <a:bodyPr wrap="square">
            <a:spAutoFit/>
          </a:bodyPr>
          <a:lstStyle/>
          <a:p>
            <a:pPr marL="0" algn="r" latinLnBrk="1" hangingPunct="1"/>
            <a:r>
              <a:rPr lang="en-US" altLang="ko-KR" sz="2000" b="0" i="0" spc="5">
                <a:solidFill>
                  <a:srgbClr val="FF0000"/>
                </a:solidFill>
                <a:latin typeface="Georgia"/>
              </a:rPr>
              <a:t>* </a:t>
            </a:r>
            <a:r>
              <a:rPr lang="ko-KR" altLang="en-US" sz="2000" b="0" i="0" spc="5">
                <a:solidFill>
                  <a:srgbClr val="FF0000"/>
                </a:solidFill>
                <a:latin typeface="Georgia"/>
                <a:ea typeface="맑은 고딕"/>
                <a:cs typeface="맑은 고딕"/>
              </a:rPr>
              <a:t>기초생활보장제도는 </a:t>
            </a:r>
            <a:r>
              <a:rPr lang="en-US" altLang="ko-KR" sz="2000" b="0" i="0" spc="5">
                <a:solidFill>
                  <a:srgbClr val="FF0000"/>
                </a:solidFill>
                <a:latin typeface="Georgia"/>
              </a:rPr>
              <a:t>‘</a:t>
            </a:r>
            <a:r>
              <a:rPr lang="ko-KR" altLang="en-US" sz="2000" b="0" i="0" spc="5">
                <a:solidFill>
                  <a:srgbClr val="FF0000"/>
                </a:solidFill>
                <a:latin typeface="Georgia"/>
                <a:ea typeface="맑은 고딕"/>
                <a:cs typeface="맑은 고딕"/>
              </a:rPr>
              <a:t>가구</a:t>
            </a:r>
            <a:r>
              <a:rPr lang="en-US" altLang="ko-KR" sz="2000" b="0" i="0" spc="5">
                <a:solidFill>
                  <a:srgbClr val="FF0000"/>
                </a:solidFill>
                <a:latin typeface="Georgia"/>
              </a:rPr>
              <a:t>’ </a:t>
            </a:r>
            <a:r>
              <a:rPr lang="ko-KR" altLang="en-US" sz="2000" b="0" i="0" spc="5">
                <a:solidFill>
                  <a:srgbClr val="FF0000"/>
                </a:solidFill>
                <a:latin typeface="Georgia"/>
                <a:ea typeface="맑은 고딕"/>
                <a:cs typeface="맑은 고딕"/>
              </a:rPr>
              <a:t>단위로 보장된다</a:t>
            </a:r>
            <a:r>
              <a:rPr lang="en-US" altLang="ko-KR" sz="2000" b="0" i="0" spc="5">
                <a:solidFill>
                  <a:srgbClr val="FF0000"/>
                </a:solidFill>
                <a:latin typeface="Georgia"/>
              </a:rPr>
              <a:t>!!</a:t>
            </a:r>
            <a:endParaRPr lang="ko-KR" altLang="en-US" sz="2000">
              <a:solidFill>
                <a:srgbClr val="FF0000"/>
              </a:solidFill>
            </a:endParaRPr>
          </a:p>
        </p:txBody>
      </p:sp>
      <p:sp>
        <p:nvSpPr>
          <p:cNvPr id="12" name="TextBox 14"/>
          <p:cNvSpPr txBox="1"/>
          <p:nvPr/>
        </p:nvSpPr>
        <p:spPr>
          <a:xfrm>
            <a:off x="411673" y="660718"/>
            <a:ext cx="6929570" cy="470852"/>
          </a:xfrm>
          <a:prstGeom prst="rect">
            <a:avLst/>
          </a:prstGeom>
          <a:noFill/>
        </p:spPr>
        <p:txBody>
          <a:bodyPr wrap="none">
            <a:spAutoFit/>
          </a:bodyPr>
          <a:lstStyle/>
          <a:p>
            <a:pPr marL="0" algn="l" latinLnBrk="1" hangingPunct="1">
              <a:buFont typeface="Wingdings"/>
              <a:buChar char="Ø"/>
            </a:pPr>
            <a:r>
              <a:rPr lang="ko-KR" altLang="en-US" sz="2500" b="0" i="0" spc="5">
                <a:solidFill>
                  <a:srgbClr val="000000"/>
                </a:solidFill>
                <a:latin typeface="Georgia"/>
                <a:ea typeface="맑은 고딕"/>
                <a:cs typeface="맑은 고딕"/>
              </a:rPr>
              <a:t> 보장가구란</a:t>
            </a:r>
            <a:r>
              <a:rPr lang="en-US" altLang="ko-KR" sz="2500" b="0" i="0" spc="5">
                <a:solidFill>
                  <a:srgbClr val="000000"/>
                </a:solidFill>
                <a:latin typeface="Georgia"/>
              </a:rPr>
              <a:t>?</a:t>
            </a:r>
            <a:r>
              <a:rPr lang="en-US" altLang="ko-KR" sz="2400" b="0" i="0" spc="5">
                <a:solidFill>
                  <a:srgbClr val="000000"/>
                </a:solidFill>
                <a:latin typeface="Georgia"/>
              </a:rPr>
              <a:t>  </a:t>
            </a:r>
            <a:r>
              <a:rPr lang="ko-KR" altLang="en-US" sz="1800" b="0" i="0" spc="5">
                <a:solidFill>
                  <a:srgbClr val="000000"/>
                </a:solidFill>
                <a:latin typeface="Georgia"/>
                <a:ea typeface="맑은 고딕"/>
                <a:cs typeface="맑은 고딕"/>
              </a:rPr>
              <a:t>주민등록상 기준 </a:t>
            </a:r>
            <a:r>
              <a:rPr lang="en-US" altLang="ko-KR" sz="1800" b="0" i="0" spc="5">
                <a:solidFill>
                  <a:srgbClr val="000000"/>
                </a:solidFill>
                <a:latin typeface="Georgia"/>
              </a:rPr>
              <a:t>‘</a:t>
            </a:r>
            <a:r>
              <a:rPr lang="ko-KR" altLang="en-US" sz="1800" b="0" i="0" spc="5">
                <a:solidFill>
                  <a:srgbClr val="000000"/>
                </a:solidFill>
                <a:latin typeface="Georgia"/>
                <a:ea typeface="맑은 고딕"/>
                <a:cs typeface="맑은 고딕"/>
              </a:rPr>
              <a:t>생계와 주거를 같이 하는 자</a:t>
            </a:r>
            <a:r>
              <a:rPr lang="en-US" altLang="ko-KR" sz="1800" b="0" i="0" spc="5">
                <a:solidFill>
                  <a:srgbClr val="000000"/>
                </a:solidFill>
                <a:latin typeface="Georgia"/>
              </a:rPr>
              <a:t>’</a:t>
            </a:r>
            <a:endParaRPr lang="ko-KR" altLang="en-US"/>
          </a:p>
        </p:txBody>
      </p:sp>
      <p:sp>
        <p:nvSpPr>
          <p:cNvPr id="13" name="TextBox 15"/>
          <p:cNvSpPr txBox="1"/>
          <p:nvPr/>
        </p:nvSpPr>
        <p:spPr>
          <a:xfrm>
            <a:off x="411672" y="1524814"/>
            <a:ext cx="7632846" cy="1247755"/>
          </a:xfrm>
          <a:prstGeom prst="rect">
            <a:avLst/>
          </a:prstGeom>
          <a:noFill/>
        </p:spPr>
        <p:txBody>
          <a:bodyPr wrap="square">
            <a:spAutoFit/>
          </a:bodyPr>
          <a:lstStyle/>
          <a:p>
            <a:pPr marL="0" algn="l" latinLnBrk="1" hangingPunct="1">
              <a:buFont typeface="Arial"/>
              <a:buChar char="•"/>
            </a:pPr>
            <a:r>
              <a:rPr lang="ko-KR" altLang="en-US" sz="2000" b="0" i="0" spc="5">
                <a:solidFill>
                  <a:srgbClr val="000000"/>
                </a:solidFill>
                <a:latin typeface="Georgia"/>
                <a:ea typeface="맑은 고딕"/>
                <a:cs typeface="맑은 고딕"/>
              </a:rPr>
              <a:t> 보장가구 제외 인원 </a:t>
            </a:r>
          </a:p>
          <a:p>
            <a:pPr marL="0" algn="l" latinLnBrk="1" hangingPunct="1">
              <a:buFont typeface="Arial"/>
              <a:buChar char="•"/>
            </a:pPr>
            <a:endParaRPr lang="en-US" altLang="ko-KR" sz="800"/>
          </a:p>
          <a:p>
            <a:pPr marL="0" lvl="0" algn="l" latinLnBrk="1" hangingPunct="1"/>
            <a:r>
              <a:rPr lang="en-US" altLang="ko-KR" sz="1600" b="0" i="0" spc="5">
                <a:solidFill>
                  <a:srgbClr val="000000"/>
                </a:solidFill>
                <a:latin typeface="Georgia"/>
              </a:rPr>
              <a:t>- </a:t>
            </a:r>
            <a:r>
              <a:rPr lang="ko-KR" altLang="en-US" sz="1600" b="0" i="0" spc="5">
                <a:solidFill>
                  <a:srgbClr val="000000"/>
                </a:solidFill>
                <a:latin typeface="Georgia"/>
                <a:ea typeface="맑은 고딕"/>
                <a:cs typeface="맑은 고딕"/>
              </a:rPr>
              <a:t>현역군인</a:t>
            </a:r>
            <a:r>
              <a:rPr lang="en-US" altLang="ko-KR" sz="1600" b="0" i="0" spc="5">
                <a:solidFill>
                  <a:srgbClr val="000000"/>
                </a:solidFill>
                <a:latin typeface="Georgia"/>
              </a:rPr>
              <a:t>, </a:t>
            </a:r>
            <a:r>
              <a:rPr lang="ko-KR" altLang="en-US" sz="1600" b="0" i="0" spc="5">
                <a:solidFill>
                  <a:srgbClr val="000000"/>
                </a:solidFill>
                <a:latin typeface="Georgia"/>
                <a:ea typeface="맑은 고딕"/>
                <a:cs typeface="맑은 고딕"/>
              </a:rPr>
              <a:t>해외 체류자</a:t>
            </a:r>
            <a:r>
              <a:rPr lang="en-US" altLang="ko-KR" sz="1600" b="0" i="0" spc="5">
                <a:solidFill>
                  <a:srgbClr val="000000"/>
                </a:solidFill>
                <a:latin typeface="Georgia"/>
              </a:rPr>
              <a:t>, </a:t>
            </a:r>
            <a:r>
              <a:rPr lang="ko-KR" altLang="en-US" sz="1600" b="0" i="0" spc="5">
                <a:solidFill>
                  <a:srgbClr val="000000"/>
                </a:solidFill>
                <a:latin typeface="Georgia"/>
                <a:ea typeface="맑은 고딕"/>
                <a:cs typeface="맑은 고딕"/>
              </a:rPr>
              <a:t>행불자</a:t>
            </a:r>
            <a:r>
              <a:rPr lang="en-US" altLang="ko-KR" sz="1600" b="0" i="0" spc="5">
                <a:solidFill>
                  <a:srgbClr val="000000"/>
                </a:solidFill>
                <a:latin typeface="Georgia"/>
              </a:rPr>
              <a:t>, </a:t>
            </a:r>
          </a:p>
          <a:p>
            <a:pPr marL="0" algn="l" latinLnBrk="1" hangingPunct="1">
              <a:buChar char="-"/>
            </a:pPr>
            <a:r>
              <a:rPr lang="en-US" altLang="ko-KR" sz="1600" b="0" i="0" spc="5">
                <a:solidFill>
                  <a:srgbClr val="000000"/>
                </a:solidFill>
                <a:latin typeface="Georgia"/>
              </a:rPr>
              <a:t>30</a:t>
            </a:r>
            <a:r>
              <a:rPr lang="ko-KR" altLang="en-US" sz="1600" b="0" i="0" spc="5">
                <a:solidFill>
                  <a:srgbClr val="000000"/>
                </a:solidFill>
                <a:latin typeface="Georgia"/>
                <a:ea typeface="맑은 고딕"/>
                <a:cs typeface="맑은 고딕"/>
              </a:rPr>
              <a:t>세 미만 미혼자녀가 주거를 달리하면서 중위소득 </a:t>
            </a:r>
            <a:r>
              <a:rPr lang="en-US" altLang="ko-KR" sz="1600" b="0" i="0" spc="5">
                <a:solidFill>
                  <a:srgbClr val="000000"/>
                </a:solidFill>
                <a:latin typeface="Georgia"/>
              </a:rPr>
              <a:t>50%</a:t>
            </a:r>
            <a:r>
              <a:rPr lang="ko-KR" altLang="en-US" sz="1600" b="0" i="0" spc="5">
                <a:solidFill>
                  <a:srgbClr val="000000"/>
                </a:solidFill>
                <a:latin typeface="Georgia"/>
                <a:ea typeface="맑은 고딕"/>
                <a:cs typeface="맑은 고딕"/>
              </a:rPr>
              <a:t>이상의 소득활동을 하는 </a:t>
            </a:r>
          </a:p>
          <a:p>
            <a:pPr marL="0" lvl="0" algn="l" latinLnBrk="1" hangingPunct="1"/>
            <a:r>
              <a:rPr lang="en-US" altLang="ko-KR" sz="1600" b="0" i="0" spc="5">
                <a:solidFill>
                  <a:srgbClr val="000000"/>
                </a:solidFill>
                <a:latin typeface="Georgia"/>
              </a:rPr>
              <a:t> </a:t>
            </a:r>
            <a:r>
              <a:rPr lang="ko-KR" altLang="en-US" sz="1600" b="0" i="0" spc="5">
                <a:solidFill>
                  <a:srgbClr val="000000"/>
                </a:solidFill>
                <a:latin typeface="Georgia"/>
                <a:ea typeface="맑은 고딕"/>
                <a:cs typeface="맑은 고딕"/>
              </a:rPr>
              <a:t>경우</a:t>
            </a:r>
            <a:endParaRPr lang="en-US" altLang="ko-KR" sz="1600"/>
          </a:p>
        </p:txBody>
      </p:sp>
      <p:sp>
        <p:nvSpPr>
          <p:cNvPr id="14" name="TextBox 16"/>
          <p:cNvSpPr txBox="1"/>
          <p:nvPr/>
        </p:nvSpPr>
        <p:spPr>
          <a:xfrm>
            <a:off x="411673" y="2964974"/>
            <a:ext cx="7632210" cy="1005046"/>
          </a:xfrm>
          <a:prstGeom prst="rect">
            <a:avLst/>
          </a:prstGeom>
          <a:noFill/>
        </p:spPr>
        <p:txBody>
          <a:bodyPr wrap="square">
            <a:spAutoFit/>
          </a:bodyPr>
          <a:lstStyle/>
          <a:p>
            <a:pPr marL="0" algn="l" latinLnBrk="1" hangingPunct="1">
              <a:buFont typeface="Arial"/>
              <a:buChar char="•"/>
            </a:pPr>
            <a:r>
              <a:rPr lang="ko-KR" altLang="en-US" sz="2000" b="0" i="0" spc="5">
                <a:solidFill>
                  <a:srgbClr val="000000"/>
                </a:solidFill>
                <a:latin typeface="Georgia"/>
                <a:ea typeface="맑은 고딕"/>
                <a:cs typeface="맑은 고딕"/>
              </a:rPr>
              <a:t> 별도가구 보장</a:t>
            </a:r>
          </a:p>
          <a:p>
            <a:pPr marL="0" algn="l" latinLnBrk="1" hangingPunct="1">
              <a:buFont typeface="Arial"/>
              <a:buChar char="•"/>
            </a:pPr>
            <a:endParaRPr lang="en-US" altLang="ko-KR" sz="800"/>
          </a:p>
          <a:p>
            <a:pPr marL="0" algn="l" latinLnBrk="1" hangingPunct="1">
              <a:buChar char="-"/>
            </a:pPr>
            <a:r>
              <a:rPr lang="ko-KR" altLang="en-US" sz="1600" b="0" i="0" spc="5">
                <a:solidFill>
                  <a:srgbClr val="000000"/>
                </a:solidFill>
                <a:latin typeface="Georgia"/>
                <a:ea typeface="맑은 고딕"/>
                <a:cs typeface="맑은 고딕"/>
              </a:rPr>
              <a:t>가구단위로 주거급여 기준을 초과하나 가구를 분리하면 급여종류별 선정기준 </a:t>
            </a:r>
          </a:p>
          <a:p>
            <a:pPr marL="0" lvl="0" algn="l" latinLnBrk="1" hangingPunct="1"/>
            <a:r>
              <a:rPr lang="en-US" altLang="ko-KR" sz="1600" b="0" i="0" spc="5">
                <a:solidFill>
                  <a:srgbClr val="000000"/>
                </a:solidFill>
                <a:latin typeface="Georgia"/>
              </a:rPr>
              <a:t> </a:t>
            </a:r>
            <a:r>
              <a:rPr lang="ko-KR" altLang="en-US" sz="1600" b="0" i="0" spc="5">
                <a:solidFill>
                  <a:srgbClr val="000000"/>
                </a:solidFill>
                <a:latin typeface="Georgia"/>
                <a:ea typeface="맑은 고딕"/>
                <a:cs typeface="맑은 고딕"/>
              </a:rPr>
              <a:t>이하에 해당하는 가구</a:t>
            </a:r>
            <a:endParaRPr lang="en-US" altLang="ko-KR" sz="1600"/>
          </a:p>
        </p:txBody>
      </p:sp>
      <p:sp>
        <p:nvSpPr>
          <p:cNvPr id="15" name="TextBox 17"/>
          <p:cNvSpPr txBox="1"/>
          <p:nvPr/>
        </p:nvSpPr>
        <p:spPr>
          <a:xfrm>
            <a:off x="412311" y="4117102"/>
            <a:ext cx="5071558" cy="1129268"/>
          </a:xfrm>
          <a:prstGeom prst="rect">
            <a:avLst/>
          </a:prstGeom>
          <a:noFill/>
        </p:spPr>
        <p:txBody>
          <a:bodyPr wrap="none">
            <a:spAutoFit/>
          </a:bodyPr>
          <a:lstStyle/>
          <a:p>
            <a:pPr marL="0" algn="l" latinLnBrk="1" hangingPunct="1">
              <a:buFont typeface="Arial"/>
              <a:buChar char="•"/>
            </a:pPr>
            <a:r>
              <a:rPr lang="ko-KR" altLang="en-US" sz="2000" b="0" i="0" spc="5">
                <a:solidFill>
                  <a:srgbClr val="000000"/>
                </a:solidFill>
                <a:latin typeface="Georgia"/>
                <a:ea typeface="맑은 고딕"/>
                <a:cs typeface="맑은 고딕"/>
              </a:rPr>
              <a:t> 자립지원 별도가구 보장</a:t>
            </a:r>
          </a:p>
          <a:p>
            <a:pPr marL="0" algn="l" latinLnBrk="1" hangingPunct="1">
              <a:buFont typeface="Arial"/>
              <a:buChar char="•"/>
            </a:pPr>
            <a:endParaRPr lang="en-US" altLang="ko-KR" sz="1600"/>
          </a:p>
          <a:p>
            <a:pPr marL="0" lvl="0" algn="l" latinLnBrk="1" hangingPunct="1"/>
            <a:r>
              <a:rPr lang="en-US" altLang="ko-KR" sz="1600" b="0" i="0" spc="5">
                <a:solidFill>
                  <a:srgbClr val="000000"/>
                </a:solidFill>
                <a:latin typeface="Georgia"/>
              </a:rPr>
              <a:t>- </a:t>
            </a:r>
            <a:r>
              <a:rPr lang="ko-KR" altLang="en-US" sz="1600" b="0" i="0" spc="5">
                <a:solidFill>
                  <a:srgbClr val="000000"/>
                </a:solidFill>
                <a:latin typeface="Georgia"/>
                <a:ea typeface="맑은 고딕"/>
                <a:cs typeface="맑은 고딕"/>
              </a:rPr>
              <a:t>가구 내 </a:t>
            </a:r>
            <a:r>
              <a:rPr lang="en-US" altLang="ko-KR" sz="1600" b="0" i="0" spc="5">
                <a:solidFill>
                  <a:srgbClr val="000000"/>
                </a:solidFill>
                <a:latin typeface="Georgia"/>
              </a:rPr>
              <a:t>3</a:t>
            </a:r>
            <a:r>
              <a:rPr lang="ko-KR" altLang="en-US" sz="1600" b="0" i="0" spc="5">
                <a:solidFill>
                  <a:srgbClr val="000000"/>
                </a:solidFill>
                <a:latin typeface="Georgia"/>
                <a:ea typeface="맑은 고딕"/>
                <a:cs typeface="맑은 고딕"/>
              </a:rPr>
              <a:t>년 이내 취</a:t>
            </a:r>
            <a:r>
              <a:rPr lang="en-US" altLang="ko-KR" sz="1600" b="0" i="0" spc="5">
                <a:solidFill>
                  <a:srgbClr val="000000"/>
                </a:solidFill>
                <a:latin typeface="Georgia"/>
              </a:rPr>
              <a:t>.</a:t>
            </a:r>
            <a:r>
              <a:rPr lang="ko-KR" altLang="en-US" sz="1600" b="0" i="0" spc="5">
                <a:solidFill>
                  <a:srgbClr val="000000"/>
                </a:solidFill>
                <a:latin typeface="Georgia"/>
                <a:ea typeface="맑은 고딕"/>
                <a:cs typeface="맑은 고딕"/>
              </a:rPr>
              <a:t>창업한 자녀를</a:t>
            </a:r>
            <a:r>
              <a:rPr lang="en-US" altLang="ko-KR" sz="1600" b="0" i="0" spc="5">
                <a:solidFill>
                  <a:srgbClr val="000000"/>
                </a:solidFill>
                <a:latin typeface="Georgia"/>
              </a:rPr>
              <a:t> </a:t>
            </a:r>
            <a:r>
              <a:rPr lang="ko-KR" altLang="en-US" sz="1600" b="0" i="0" spc="5">
                <a:solidFill>
                  <a:srgbClr val="000000"/>
                </a:solidFill>
                <a:latin typeface="Georgia"/>
                <a:ea typeface="맑은 고딕"/>
                <a:cs typeface="맑은 고딕"/>
              </a:rPr>
              <a:t>부양의무자로 적용</a:t>
            </a:r>
          </a:p>
          <a:p>
            <a:pPr marL="0" lvl="0" algn="l" latinLnBrk="1" hangingPunct="1"/>
            <a:r>
              <a:rPr lang="en-US" altLang="ko-KR" sz="1600" b="0" i="0" spc="5">
                <a:solidFill>
                  <a:srgbClr val="000000"/>
                </a:solidFill>
                <a:latin typeface="Georgia"/>
              </a:rPr>
              <a:t>- </a:t>
            </a:r>
            <a:r>
              <a:rPr lang="ko-KR" altLang="en-US" sz="1600" b="0" i="0" spc="5">
                <a:solidFill>
                  <a:srgbClr val="000000"/>
                </a:solidFill>
                <a:latin typeface="Georgia"/>
                <a:ea typeface="맑은 고딕"/>
                <a:cs typeface="맑은 고딕"/>
              </a:rPr>
              <a:t>부양능력 미약자로 </a:t>
            </a:r>
            <a:r>
              <a:rPr lang="en-US" altLang="ko-KR" sz="1600" b="0" i="0" spc="5">
                <a:solidFill>
                  <a:srgbClr val="000000"/>
                </a:solidFill>
                <a:latin typeface="Georgia"/>
              </a:rPr>
              <a:t>15% </a:t>
            </a:r>
            <a:r>
              <a:rPr lang="ko-KR" altLang="en-US" sz="1600" b="0" i="0" spc="5">
                <a:solidFill>
                  <a:srgbClr val="000000"/>
                </a:solidFill>
                <a:latin typeface="Georgia"/>
                <a:ea typeface="맑은 고딕"/>
                <a:cs typeface="맑은 고딕"/>
              </a:rPr>
              <a:t>부양비 적용  </a:t>
            </a:r>
            <a:endParaRPr lang="ko-KR" altLang="en-US" sz="1600"/>
          </a:p>
        </p:txBody>
      </p:sp>
      <p:sp>
        <p:nvSpPr>
          <p:cNvPr id="16" name="직사각형 15"/>
          <p:cNvSpPr txBox="1"/>
          <p:nvPr/>
        </p:nvSpPr>
        <p:spPr>
          <a:xfrm>
            <a:off x="6516243" y="0"/>
            <a:ext cx="2304288" cy="558091"/>
          </a:xfrm>
          <a:prstGeom prst="rect">
            <a:avLst/>
          </a:prstGeom>
        </p:spPr>
        <p:txBody>
          <a:bodyPr wrap="square">
            <a:spAutoFit/>
          </a:bodyPr>
          <a:lstStyle/>
          <a:p>
            <a:pPr marL="109728" indent="0" algn="l" latinLnBrk="1" hangingPunct="1">
              <a:lnSpc>
                <a:spcPct val="180000"/>
              </a:lnSpc>
              <a:spcBef>
                <a:spcPct val="8000"/>
              </a:spcBef>
              <a:buClr>
                <a:schemeClr val="accent3"/>
              </a:buClr>
              <a:buFont typeface="Georgia"/>
              <a:buNone/>
            </a:pPr>
            <a:r>
              <a:rPr lang="en-US" altLang="ko-KR" sz="1700" b="0" i="0" spc="5">
                <a:solidFill>
                  <a:srgbClr val="000000"/>
                </a:solidFill>
                <a:latin typeface="Georgia"/>
              </a:rPr>
              <a:t>1) </a:t>
            </a:r>
            <a:r>
              <a:rPr lang="ko-KR" altLang="en-US" sz="1700" b="0" i="0" spc="5">
                <a:solidFill>
                  <a:srgbClr val="000000"/>
                </a:solidFill>
                <a:latin typeface="Georgia"/>
                <a:ea typeface="맑은 고딕"/>
                <a:cs typeface="맑은 고딕"/>
              </a:rPr>
              <a:t>용어 알아보기</a:t>
            </a:r>
            <a:endParaRPr lang="ko-KR" altLang="en-US" sz="1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p:tmPct val="10000"/>
                                  </p:iterate>
                                  <p:childTnLst>
                                    <p:set>
                                      <p:cBhvr>
                                        <p:cTn id="6" dur="500" fill="hold">
                                          <p:stCondLst>
                                            <p:cond delay="0"/>
                                          </p:stCondLst>
                                        </p:cTn>
                                        <p:tgtEl>
                                          <p:spTgt spid="11"/>
                                        </p:tgtEl>
                                        <p:attrNameLst>
                                          <p:attrName>style.visibility</p:attrName>
                                        </p:attrNameLst>
                                      </p:cBhvr>
                                      <p:to>
                                        <p:strVal val="visible"/>
                                      </p:to>
                                    </p:set>
                                    <p:animEffect transition="in" filter="randombar(horizontal)">
                                      <p:cBhvr>
                                        <p:cTn id="7" dur="500" fill="hold">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17" name="TextBox 12"/>
          <p:cNvSpPr txBox="1"/>
          <p:nvPr/>
        </p:nvSpPr>
        <p:spPr>
          <a:xfrm>
            <a:off x="935596" y="5085207"/>
            <a:ext cx="7056784" cy="1094613"/>
          </a:xfrm>
          <a:prstGeom prst="rect">
            <a:avLst/>
          </a:prstGeom>
          <a:noFill/>
        </p:spPr>
        <p:txBody>
          <a:bodyPr wrap="square">
            <a:spAutoFit/>
          </a:bodyPr>
          <a:lstStyle/>
          <a:p>
            <a:pPr marL="0" algn="l" latinLnBrk="1" hangingPunct="1">
              <a:buFont typeface="Arial"/>
              <a:buChar char="•"/>
            </a:pPr>
            <a:r>
              <a:rPr lang="ko-KR" altLang="en-US" sz="2200" b="0" i="0" spc="5">
                <a:solidFill>
                  <a:srgbClr val="000000"/>
                </a:solidFill>
                <a:latin typeface="Georgia"/>
                <a:ea typeface="맑은 고딕"/>
                <a:cs typeface="맑은 고딕"/>
              </a:rPr>
              <a:t> 모든 서류가 제출된 날 </a:t>
            </a:r>
            <a:r>
              <a:rPr lang="en-US" altLang="ko-KR" sz="2200" b="0" i="0" spc="5">
                <a:solidFill>
                  <a:srgbClr val="000000"/>
                </a:solidFill>
                <a:latin typeface="Georgia"/>
              </a:rPr>
              <a:t>= </a:t>
            </a:r>
            <a:r>
              <a:rPr lang="ko-KR" altLang="en-US" sz="2200" b="0" i="0" spc="5">
                <a:solidFill>
                  <a:srgbClr val="000000"/>
                </a:solidFill>
                <a:latin typeface="Georgia"/>
                <a:ea typeface="맑은 고딕"/>
                <a:cs typeface="맑은 고딕"/>
              </a:rPr>
              <a:t>신청일</a:t>
            </a:r>
          </a:p>
          <a:p>
            <a:pPr marL="0" algn="l" latinLnBrk="1" hangingPunct="1">
              <a:buFont typeface="Arial"/>
              <a:buChar char="•"/>
            </a:pPr>
            <a:r>
              <a:rPr lang="ko-KR" altLang="en-US" sz="2200" b="0" i="0" spc="5">
                <a:solidFill>
                  <a:srgbClr val="000000"/>
                </a:solidFill>
                <a:latin typeface="Georgia"/>
                <a:ea typeface="맑은 고딕"/>
                <a:cs typeface="맑은 고딕"/>
              </a:rPr>
              <a:t> 신청부터 결정통보까지 </a:t>
            </a:r>
            <a:r>
              <a:rPr lang="en-US" altLang="ko-KR" sz="2200" b="0" i="0" spc="5">
                <a:solidFill>
                  <a:srgbClr val="000000"/>
                </a:solidFill>
                <a:latin typeface="Georgia"/>
              </a:rPr>
              <a:t>30</a:t>
            </a:r>
            <a:r>
              <a:rPr lang="ko-KR" altLang="en-US" sz="2200" b="0" i="0" spc="5">
                <a:solidFill>
                  <a:srgbClr val="000000"/>
                </a:solidFill>
                <a:latin typeface="Georgia"/>
                <a:ea typeface="맑은 고딕"/>
                <a:cs typeface="맑은 고딕"/>
              </a:rPr>
              <a:t>일에서 최대 </a:t>
            </a:r>
            <a:r>
              <a:rPr lang="en-US" altLang="ko-KR" sz="2200" b="0" i="0" spc="5">
                <a:solidFill>
                  <a:srgbClr val="000000"/>
                </a:solidFill>
                <a:latin typeface="Georgia"/>
              </a:rPr>
              <a:t>60</a:t>
            </a:r>
            <a:r>
              <a:rPr lang="ko-KR" altLang="en-US" sz="2200" b="0" i="0" spc="5">
                <a:solidFill>
                  <a:srgbClr val="000000"/>
                </a:solidFill>
                <a:latin typeface="Georgia"/>
                <a:ea typeface="맑은 고딕"/>
                <a:cs typeface="맑은 고딕"/>
              </a:rPr>
              <a:t>일 소요</a:t>
            </a:r>
          </a:p>
          <a:p>
            <a:pPr marL="0" algn="l" latinLnBrk="1" hangingPunct="1">
              <a:buFont typeface="Arial"/>
              <a:buChar char="•"/>
            </a:pPr>
            <a:r>
              <a:rPr lang="ko-KR" altLang="en-US" sz="2200" b="0" i="0" spc="5">
                <a:solidFill>
                  <a:srgbClr val="000000"/>
                </a:solidFill>
                <a:latin typeface="Georgia"/>
                <a:ea typeface="맑은 고딕"/>
                <a:cs typeface="맑은 고딕"/>
              </a:rPr>
              <a:t> 급여는 신청 월을 기준으로 지급</a:t>
            </a:r>
            <a:endParaRPr lang="ko-KR" altLang="en-US" sz="2200"/>
          </a:p>
        </p:txBody>
      </p:sp>
      <p:grpSp>
        <p:nvGrpSpPr>
          <p:cNvPr id="18" name="그룹 1"/>
          <p:cNvGrpSpPr/>
          <p:nvPr/>
        </p:nvGrpSpPr>
        <p:grpSpPr>
          <a:xfrm>
            <a:off x="395536" y="694786"/>
            <a:ext cx="8136904" cy="3727473"/>
            <a:chOff x="683568" y="1844824"/>
            <a:chExt cx="6336704" cy="2448272"/>
          </a:xfrm>
        </p:grpSpPr>
        <p:sp>
          <p:nvSpPr>
            <p:cNvPr id="19" name="직사각형 7"/>
            <p:cNvSpPr/>
            <p:nvPr/>
          </p:nvSpPr>
          <p:spPr>
            <a:xfrm>
              <a:off x="683568" y="1844824"/>
              <a:ext cx="1584176" cy="936104"/>
            </a:xfrm>
            <a:prstGeom prst="rect">
              <a:avLst/>
            </a:prstGeom>
            <a:ln/>
          </p:spPr>
          <p:style>
            <a:lnRef idx="2">
              <a:schemeClr val="accent3">
                <a:shade val="20000"/>
              </a:schemeClr>
            </a:lnRef>
            <a:fillRef idx="1">
              <a:schemeClr val="accent3"/>
            </a:fillRef>
            <a:effectRef idx="0">
              <a:schemeClr val="accent3"/>
            </a:effectRef>
            <a:fontRef idx="minor">
              <a:schemeClr val="lt1"/>
            </a:fontRef>
          </p:style>
          <p:txBody>
            <a:bodyPr anchor="ctr"/>
            <a:lstStyle/>
            <a:p>
              <a:pPr algn="ctr"/>
              <a:r>
                <a:rPr lang="ko-KR" altLang="en-US" sz="2000">
                  <a:solidFill>
                    <a:schemeClr val="bg1"/>
                  </a:solidFill>
                </a:rPr>
                <a:t>읍</a:t>
              </a:r>
              <a:r>
                <a:rPr lang="en-US" altLang="ko-KR" sz="2000">
                  <a:solidFill>
                    <a:schemeClr val="bg1"/>
                  </a:solidFill>
                </a:rPr>
                <a:t>,</a:t>
              </a:r>
              <a:r>
                <a:rPr lang="ko-KR" altLang="en-US" sz="2000">
                  <a:solidFill>
                    <a:schemeClr val="bg1"/>
                  </a:solidFill>
                </a:rPr>
                <a:t>면</a:t>
              </a:r>
              <a:r>
                <a:rPr lang="en-US" altLang="ko-KR" sz="2000">
                  <a:solidFill>
                    <a:schemeClr val="bg1"/>
                  </a:solidFill>
                </a:rPr>
                <a:t>,</a:t>
              </a:r>
              <a:r>
                <a:rPr lang="ko-KR" altLang="en-US" sz="2000">
                  <a:solidFill>
                    <a:schemeClr val="bg1"/>
                  </a:solidFill>
                </a:rPr>
                <a:t>동사무소에 서류접수</a:t>
              </a:r>
            </a:p>
          </p:txBody>
        </p:sp>
        <p:sp>
          <p:nvSpPr>
            <p:cNvPr id="20" name="오른쪽 화살표 8"/>
            <p:cNvSpPr/>
            <p:nvPr/>
          </p:nvSpPr>
          <p:spPr>
            <a:xfrm>
              <a:off x="2411760" y="2204864"/>
              <a:ext cx="542284" cy="268608"/>
            </a:xfrm>
            <a:prstGeom prst="rightArrow">
              <a:avLst>
                <a:gd name="adj1" fmla="val 50000"/>
                <a:gd name="adj2" fmla="val 50000"/>
              </a:avLst>
            </a:prstGeom>
            <a:ln/>
          </p:spPr>
          <p:style>
            <a:lnRef idx="2">
              <a:schemeClr val="accent3">
                <a:shade val="20000"/>
              </a:schemeClr>
            </a:lnRef>
            <a:fillRef idx="1">
              <a:schemeClr val="accent3"/>
            </a:fillRef>
            <a:effectRef idx="0">
              <a:schemeClr val="accent3"/>
            </a:effectRef>
            <a:fontRef idx="minor">
              <a:schemeClr val="lt1"/>
            </a:fontRef>
          </p:style>
          <p:txBody>
            <a:bodyPr anchor="ctr"/>
            <a:lstStyle/>
            <a:p>
              <a:pPr algn="ctr"/>
              <a:endParaRPr lang="ko-KR" altLang="en-US" sz="2400"/>
            </a:p>
          </p:txBody>
        </p:sp>
        <p:sp>
          <p:nvSpPr>
            <p:cNvPr id="21" name="직사각형 9"/>
            <p:cNvSpPr/>
            <p:nvPr/>
          </p:nvSpPr>
          <p:spPr>
            <a:xfrm>
              <a:off x="3059832" y="1844824"/>
              <a:ext cx="1584176" cy="936104"/>
            </a:xfrm>
            <a:prstGeom prst="rect">
              <a:avLst/>
            </a:prstGeom>
            <a:ln/>
          </p:spPr>
          <p:style>
            <a:lnRef idx="2">
              <a:schemeClr val="accent3">
                <a:shade val="20000"/>
              </a:schemeClr>
            </a:lnRef>
            <a:fillRef idx="1">
              <a:schemeClr val="accent3"/>
            </a:fillRef>
            <a:effectRef idx="0">
              <a:schemeClr val="accent3"/>
            </a:effectRef>
            <a:fontRef idx="minor">
              <a:schemeClr val="lt1"/>
            </a:fontRef>
          </p:style>
          <p:txBody>
            <a:bodyPr anchor="ctr"/>
            <a:lstStyle/>
            <a:p>
              <a:pPr algn="ctr"/>
              <a:r>
                <a:rPr lang="ko-KR" altLang="en-US"/>
                <a:t>근로능력평가</a:t>
              </a:r>
            </a:p>
            <a:p>
              <a:pPr algn="ctr"/>
              <a:r>
                <a:rPr lang="ko-KR" altLang="en-US"/>
                <a:t>소득</a:t>
              </a:r>
              <a:r>
                <a:rPr lang="en-US" altLang="ko-KR"/>
                <a:t>, </a:t>
              </a:r>
              <a:r>
                <a:rPr lang="ko-KR" altLang="en-US"/>
                <a:t>재산조사</a:t>
              </a:r>
            </a:p>
            <a:p>
              <a:pPr algn="ctr"/>
              <a:r>
                <a:rPr lang="ko-KR" altLang="en-US"/>
                <a:t>부양의무자 조사</a:t>
              </a:r>
              <a:endParaRPr lang="en-US" altLang="ko-KR"/>
            </a:p>
          </p:txBody>
        </p:sp>
        <p:sp>
          <p:nvSpPr>
            <p:cNvPr id="22" name="직사각형 10"/>
            <p:cNvSpPr/>
            <p:nvPr/>
          </p:nvSpPr>
          <p:spPr>
            <a:xfrm>
              <a:off x="5436096" y="1844824"/>
              <a:ext cx="1584176" cy="936104"/>
            </a:xfrm>
            <a:prstGeom prst="rect">
              <a:avLst/>
            </a:prstGeom>
            <a:ln/>
          </p:spPr>
          <p:style>
            <a:lnRef idx="2">
              <a:schemeClr val="accent3">
                <a:shade val="20000"/>
              </a:schemeClr>
            </a:lnRef>
            <a:fillRef idx="1">
              <a:schemeClr val="accent3"/>
            </a:fillRef>
            <a:effectRef idx="0">
              <a:schemeClr val="accent3"/>
            </a:effectRef>
            <a:fontRef idx="minor">
              <a:schemeClr val="lt1"/>
            </a:fontRef>
          </p:style>
          <p:txBody>
            <a:bodyPr anchor="ctr"/>
            <a:lstStyle/>
            <a:p>
              <a:pPr algn="ctr"/>
              <a:r>
                <a:rPr lang="ko-KR" altLang="en-US"/>
                <a:t>대면조사</a:t>
              </a:r>
            </a:p>
            <a:p>
              <a:pPr algn="ctr"/>
              <a:r>
                <a:rPr lang="en-US" altLang="ko-KR"/>
                <a:t>(1</a:t>
              </a:r>
              <a:r>
                <a:rPr lang="ko-KR" altLang="en-US"/>
                <a:t>차</a:t>
              </a:r>
              <a:r>
                <a:rPr lang="en-US" altLang="ko-KR"/>
                <a:t>, 2</a:t>
              </a:r>
              <a:r>
                <a:rPr lang="ko-KR" altLang="en-US"/>
                <a:t>차</a:t>
              </a:r>
              <a:r>
                <a:rPr lang="en-US" altLang="ko-KR"/>
                <a:t>, 3</a:t>
              </a:r>
              <a:r>
                <a:rPr lang="ko-KR" altLang="en-US"/>
                <a:t>차</a:t>
              </a:r>
              <a:r>
                <a:rPr lang="en-US" altLang="ko-KR"/>
                <a:t>)</a:t>
              </a:r>
              <a:endParaRPr lang="ko-KR" altLang="en-US"/>
            </a:p>
          </p:txBody>
        </p:sp>
        <p:sp>
          <p:nvSpPr>
            <p:cNvPr id="23" name="오른쪽 화살표 11"/>
            <p:cNvSpPr/>
            <p:nvPr/>
          </p:nvSpPr>
          <p:spPr>
            <a:xfrm>
              <a:off x="4788024" y="2204864"/>
              <a:ext cx="542284" cy="268608"/>
            </a:xfrm>
            <a:prstGeom prst="rightArrow">
              <a:avLst>
                <a:gd name="adj1" fmla="val 50000"/>
                <a:gd name="adj2" fmla="val 50000"/>
              </a:avLst>
            </a:prstGeom>
            <a:ln/>
          </p:spPr>
          <p:style>
            <a:lnRef idx="2">
              <a:schemeClr val="accent3">
                <a:shade val="20000"/>
              </a:schemeClr>
            </a:lnRef>
            <a:fillRef idx="1">
              <a:schemeClr val="accent3"/>
            </a:fillRef>
            <a:effectRef idx="0">
              <a:schemeClr val="accent3"/>
            </a:effectRef>
            <a:fontRef idx="minor">
              <a:schemeClr val="lt1"/>
            </a:fontRef>
          </p:style>
          <p:txBody>
            <a:bodyPr anchor="ctr"/>
            <a:lstStyle/>
            <a:p>
              <a:pPr algn="ctr"/>
              <a:endParaRPr lang="ko-KR" altLang="en-US" sz="2400"/>
            </a:p>
          </p:txBody>
        </p:sp>
        <p:sp>
          <p:nvSpPr>
            <p:cNvPr id="24" name="아래쪽 화살표 13"/>
            <p:cNvSpPr/>
            <p:nvPr/>
          </p:nvSpPr>
          <p:spPr>
            <a:xfrm>
              <a:off x="6084168" y="2924944"/>
              <a:ext cx="288032" cy="290749"/>
            </a:xfrm>
            <a:prstGeom prst="downArrow">
              <a:avLst>
                <a:gd name="adj1" fmla="val 50000"/>
                <a:gd name="adj2" fmla="val 50000"/>
              </a:avLst>
            </a:prstGeom>
            <a:ln/>
          </p:spPr>
          <p:style>
            <a:lnRef idx="2">
              <a:schemeClr val="accent3">
                <a:shade val="20000"/>
              </a:schemeClr>
            </a:lnRef>
            <a:fillRef idx="1">
              <a:schemeClr val="accent3"/>
            </a:fillRef>
            <a:effectRef idx="0">
              <a:schemeClr val="accent3"/>
            </a:effectRef>
            <a:fontRef idx="minor">
              <a:schemeClr val="lt1"/>
            </a:fontRef>
          </p:style>
          <p:txBody>
            <a:bodyPr anchor="ctr"/>
            <a:lstStyle/>
            <a:p>
              <a:pPr algn="ctr"/>
              <a:endParaRPr lang="ko-KR" altLang="en-US" sz="2400"/>
            </a:p>
          </p:txBody>
        </p:sp>
        <p:sp>
          <p:nvSpPr>
            <p:cNvPr id="25" name="직사각형 18"/>
            <p:cNvSpPr/>
            <p:nvPr/>
          </p:nvSpPr>
          <p:spPr>
            <a:xfrm>
              <a:off x="5436096" y="3356992"/>
              <a:ext cx="1584176" cy="936104"/>
            </a:xfrm>
            <a:prstGeom prst="rect">
              <a:avLst/>
            </a:prstGeom>
            <a:ln/>
          </p:spPr>
          <p:style>
            <a:lnRef idx="2">
              <a:schemeClr val="accent3">
                <a:shade val="20000"/>
              </a:schemeClr>
            </a:lnRef>
            <a:fillRef idx="1">
              <a:schemeClr val="accent3"/>
            </a:fillRef>
            <a:effectRef idx="0">
              <a:schemeClr val="accent3"/>
            </a:effectRef>
            <a:fontRef idx="minor">
              <a:schemeClr val="lt1"/>
            </a:fontRef>
          </p:style>
          <p:txBody>
            <a:bodyPr anchor="ctr"/>
            <a:lstStyle/>
            <a:p>
              <a:pPr algn="ctr"/>
              <a:r>
                <a:rPr lang="ko-KR" altLang="en-US"/>
                <a:t>결정통보</a:t>
              </a:r>
            </a:p>
          </p:txBody>
        </p:sp>
        <p:sp>
          <p:nvSpPr>
            <p:cNvPr id="26" name="오른쪽 화살표 19"/>
            <p:cNvSpPr/>
            <p:nvPr/>
          </p:nvSpPr>
          <p:spPr>
            <a:xfrm flipH="1">
              <a:off x="4788024" y="3717032"/>
              <a:ext cx="504056" cy="288032"/>
            </a:xfrm>
            <a:prstGeom prst="rightArrow">
              <a:avLst>
                <a:gd name="adj1" fmla="val 50000"/>
                <a:gd name="adj2" fmla="val 50000"/>
              </a:avLst>
            </a:prstGeom>
            <a:ln/>
          </p:spPr>
          <p:style>
            <a:lnRef idx="2">
              <a:schemeClr val="accent3">
                <a:shade val="20000"/>
              </a:schemeClr>
            </a:lnRef>
            <a:fillRef idx="1">
              <a:schemeClr val="accent3"/>
            </a:fillRef>
            <a:effectRef idx="0">
              <a:schemeClr val="accent3"/>
            </a:effectRef>
            <a:fontRef idx="minor">
              <a:schemeClr val="lt1"/>
            </a:fontRef>
          </p:style>
          <p:txBody>
            <a:bodyPr anchor="ctr"/>
            <a:lstStyle/>
            <a:p>
              <a:pPr algn="ctr"/>
              <a:endParaRPr lang="ko-KR" altLang="en-US" sz="2400"/>
            </a:p>
          </p:txBody>
        </p:sp>
        <p:sp>
          <p:nvSpPr>
            <p:cNvPr id="27" name="직사각형 20"/>
            <p:cNvSpPr/>
            <p:nvPr/>
          </p:nvSpPr>
          <p:spPr>
            <a:xfrm>
              <a:off x="3059832" y="3356992"/>
              <a:ext cx="1584176" cy="936104"/>
            </a:xfrm>
            <a:prstGeom prst="rect">
              <a:avLst/>
            </a:prstGeom>
            <a:ln/>
          </p:spPr>
          <p:style>
            <a:lnRef idx="2">
              <a:schemeClr val="accent3">
                <a:shade val="20000"/>
              </a:schemeClr>
            </a:lnRef>
            <a:fillRef idx="1">
              <a:schemeClr val="accent3"/>
            </a:fillRef>
            <a:effectRef idx="0">
              <a:schemeClr val="accent3"/>
            </a:effectRef>
            <a:fontRef idx="minor">
              <a:schemeClr val="lt1"/>
            </a:fontRef>
          </p:style>
          <p:txBody>
            <a:bodyPr anchor="ctr"/>
            <a:lstStyle/>
            <a:p>
              <a:pPr algn="ctr"/>
              <a:r>
                <a:rPr lang="ko-KR" altLang="en-US"/>
                <a:t>급여지급</a:t>
              </a:r>
            </a:p>
          </p:txBody>
        </p:sp>
      </p:grpSp>
      <p:sp>
        <p:nvSpPr>
          <p:cNvPr id="28" name="직사각형 27"/>
          <p:cNvSpPr txBox="1"/>
          <p:nvPr/>
        </p:nvSpPr>
        <p:spPr>
          <a:xfrm>
            <a:off x="5796153" y="0"/>
            <a:ext cx="3240405" cy="557784"/>
          </a:xfrm>
          <a:prstGeom prst="rect">
            <a:avLst/>
          </a:prstGeom>
        </p:spPr>
        <p:txBody>
          <a:bodyPr wrap="square">
            <a:spAutoFit/>
          </a:bodyPr>
          <a:lstStyle/>
          <a:p>
            <a:pPr marL="109728" indent="0" algn="l" latinLnBrk="1" hangingPunct="1">
              <a:lnSpc>
                <a:spcPct val="180000"/>
              </a:lnSpc>
              <a:spcBef>
                <a:spcPct val="8000"/>
              </a:spcBef>
              <a:buClr>
                <a:schemeClr val="accent3"/>
              </a:buClr>
              <a:buFont typeface="Georgia"/>
              <a:buNone/>
            </a:pPr>
            <a:r>
              <a:rPr lang="en-US" altLang="ko-KR" sz="1700" b="0" i="0" spc="5">
                <a:solidFill>
                  <a:srgbClr val="000000"/>
                </a:solidFill>
                <a:latin typeface="Georgia"/>
              </a:rPr>
              <a:t>2) </a:t>
            </a:r>
            <a:r>
              <a:rPr lang="ko-KR" altLang="en-US" sz="1700" b="0" i="0" spc="5">
                <a:solidFill>
                  <a:srgbClr val="000000"/>
                </a:solidFill>
                <a:latin typeface="Georgia"/>
                <a:ea typeface="맑은 고딕"/>
                <a:cs typeface="맑은 고딕"/>
              </a:rPr>
              <a:t>신청절차와 필요 서류</a:t>
            </a:r>
            <a:endParaRPr lang="ko-KR" altLang="en-US" sz="17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11" name="TextBox 14"/>
          <p:cNvSpPr txBox="1"/>
          <p:nvPr/>
        </p:nvSpPr>
        <p:spPr>
          <a:xfrm>
            <a:off x="301518" y="478627"/>
            <a:ext cx="8124997" cy="576743"/>
          </a:xfrm>
          <a:prstGeom prst="rect">
            <a:avLst/>
          </a:prstGeom>
          <a:noFill/>
        </p:spPr>
        <p:txBody>
          <a:bodyPr wrap="square">
            <a:spAutoFit/>
          </a:bodyPr>
          <a:lstStyle/>
          <a:p>
            <a:pPr marL="0" algn="ctr" latinLnBrk="1" hangingPunct="1">
              <a:buFont typeface="Wingdings"/>
              <a:buChar char="Ø"/>
            </a:pPr>
            <a:r>
              <a:rPr lang="ko-KR" altLang="en-US" sz="3200" b="0" i="0" spc="5">
                <a:solidFill>
                  <a:srgbClr val="000000"/>
                </a:solidFill>
                <a:latin typeface="Georgia"/>
                <a:ea typeface="맑은 고딕"/>
                <a:cs typeface="맑은 고딕"/>
              </a:rPr>
              <a:t> 신청 준비서류</a:t>
            </a:r>
            <a:endParaRPr lang="ko-KR" altLang="en-US" sz="3200"/>
          </a:p>
        </p:txBody>
      </p:sp>
      <p:sp>
        <p:nvSpPr>
          <p:cNvPr id="12" name="TextBox 15"/>
          <p:cNvSpPr txBox="1"/>
          <p:nvPr/>
        </p:nvSpPr>
        <p:spPr>
          <a:xfrm>
            <a:off x="4607720" y="1435780"/>
            <a:ext cx="3818797" cy="449692"/>
          </a:xfrm>
          <a:prstGeom prst="rect">
            <a:avLst/>
          </a:prstGeom>
          <a:noFill/>
        </p:spPr>
        <p:txBody>
          <a:bodyPr wrap="square">
            <a:spAutoFit/>
          </a:bodyPr>
          <a:lstStyle/>
          <a:p>
            <a:pPr marL="0" algn="ctr" latinLnBrk="1" hangingPunct="1"/>
            <a:r>
              <a:rPr lang="ko-KR" altLang="en-US" sz="2400" b="0" i="0" spc="5">
                <a:solidFill>
                  <a:srgbClr val="000000"/>
                </a:solidFill>
                <a:latin typeface="Georgia"/>
                <a:ea typeface="맑은 고딕"/>
                <a:cs typeface="맑은 고딕"/>
              </a:rPr>
              <a:t>기타서류</a:t>
            </a:r>
            <a:endParaRPr lang="ko-KR" altLang="en-US" sz="2400"/>
          </a:p>
        </p:txBody>
      </p:sp>
      <p:sp>
        <p:nvSpPr>
          <p:cNvPr id="13" name="TextBox 16"/>
          <p:cNvSpPr txBox="1"/>
          <p:nvPr/>
        </p:nvSpPr>
        <p:spPr>
          <a:xfrm>
            <a:off x="301519" y="1435781"/>
            <a:ext cx="3818796" cy="449692"/>
          </a:xfrm>
          <a:prstGeom prst="rect">
            <a:avLst/>
          </a:prstGeom>
          <a:noFill/>
        </p:spPr>
        <p:txBody>
          <a:bodyPr wrap="square">
            <a:spAutoFit/>
          </a:bodyPr>
          <a:lstStyle/>
          <a:p>
            <a:pPr marL="0" algn="ctr" latinLnBrk="1" hangingPunct="1"/>
            <a:r>
              <a:rPr lang="ko-KR" altLang="en-US" sz="2400" b="0" i="0" spc="5">
                <a:solidFill>
                  <a:srgbClr val="000000"/>
                </a:solidFill>
                <a:latin typeface="Georgia"/>
                <a:ea typeface="맑은 고딕"/>
                <a:cs typeface="맑은 고딕"/>
              </a:rPr>
              <a:t>기본</a:t>
            </a:r>
            <a:r>
              <a:rPr lang="en-US" altLang="ko-KR" sz="2400" b="0" i="0" spc="5">
                <a:solidFill>
                  <a:srgbClr val="000000"/>
                </a:solidFill>
                <a:latin typeface="Georgia"/>
              </a:rPr>
              <a:t>(</a:t>
            </a:r>
            <a:r>
              <a:rPr lang="ko-KR" altLang="en-US" sz="2400" b="0" i="0" spc="5">
                <a:solidFill>
                  <a:srgbClr val="000000"/>
                </a:solidFill>
                <a:latin typeface="Georgia"/>
                <a:ea typeface="맑은 고딕"/>
                <a:cs typeface="맑은 고딕"/>
              </a:rPr>
              <a:t>필수</a:t>
            </a:r>
            <a:r>
              <a:rPr lang="en-US" altLang="ko-KR" sz="2400" b="0" i="0" spc="5">
                <a:solidFill>
                  <a:srgbClr val="000000"/>
                </a:solidFill>
                <a:latin typeface="Georgia"/>
              </a:rPr>
              <a:t>)</a:t>
            </a:r>
            <a:r>
              <a:rPr lang="ko-KR" altLang="en-US" sz="2400" b="0" i="0" spc="5">
                <a:solidFill>
                  <a:srgbClr val="000000"/>
                </a:solidFill>
                <a:latin typeface="Georgia"/>
                <a:ea typeface="맑은 고딕"/>
                <a:cs typeface="맑은 고딕"/>
              </a:rPr>
              <a:t>서류</a:t>
            </a:r>
            <a:endParaRPr lang="ko-KR" altLang="en-US" sz="2400"/>
          </a:p>
        </p:txBody>
      </p:sp>
      <p:sp>
        <p:nvSpPr>
          <p:cNvPr id="14" name="모서리가 둥근 직사각형 17"/>
          <p:cNvSpPr/>
          <p:nvPr/>
        </p:nvSpPr>
        <p:spPr>
          <a:xfrm>
            <a:off x="4595814" y="2073883"/>
            <a:ext cx="3818795" cy="3589323"/>
          </a:xfrm>
          <a:prstGeom prst="roundRect">
            <a:avLst>
              <a:gd name="adj" fmla="val 16667"/>
            </a:avLst>
          </a:prstGeom>
          <a:ln/>
        </p:spPr>
        <p:style>
          <a:lnRef idx="2">
            <a:schemeClr val="accent3"/>
          </a:lnRef>
          <a:fillRef idx="1">
            <a:schemeClr val="lt1"/>
          </a:fillRef>
          <a:effectRef idx="2">
            <a:schemeClr val="accent3"/>
          </a:effectRef>
          <a:fontRef idx="minor">
            <a:schemeClr val="dk1"/>
          </a:fontRef>
        </p:style>
        <p:txBody>
          <a:bodyPr anchor="ctr"/>
          <a:lstStyle/>
          <a:p>
            <a:pPr marL="342900" indent="-342900" algn="l" latinLnBrk="1" hangingPunct="1">
              <a:buAutoNum type="arabicPeriod"/>
            </a:pPr>
            <a:r>
              <a:rPr lang="ko-KR" altLang="en-US" sz="2000" b="0" i="0" spc="5">
                <a:solidFill>
                  <a:schemeClr val="tx1"/>
                </a:solidFill>
                <a:latin typeface="Georgia"/>
                <a:ea typeface="맑은 고딕"/>
                <a:cs typeface="맑은 고딕"/>
              </a:rPr>
              <a:t>부채증명서</a:t>
            </a:r>
          </a:p>
          <a:p>
            <a:pPr marL="342900" indent="-342900" algn="l" latinLnBrk="1" hangingPunct="1">
              <a:buAutoNum type="arabicPeriod"/>
            </a:pPr>
            <a:endParaRPr lang="en-US" altLang="ko-KR" sz="2000">
              <a:solidFill>
                <a:schemeClr val="tx1"/>
              </a:solidFill>
            </a:endParaRPr>
          </a:p>
          <a:p>
            <a:pPr marL="342900" indent="-342900" algn="l" latinLnBrk="1" hangingPunct="1">
              <a:buAutoNum type="arabicPeriod"/>
            </a:pPr>
            <a:r>
              <a:rPr lang="ko-KR" altLang="en-US" sz="2000" b="0" i="0" spc="5">
                <a:solidFill>
                  <a:schemeClr val="tx1"/>
                </a:solidFill>
                <a:latin typeface="Georgia"/>
                <a:ea typeface="맑은 고딕"/>
                <a:cs typeface="맑은 고딕"/>
              </a:rPr>
              <a:t>국민연금 납입영수증</a:t>
            </a:r>
          </a:p>
          <a:p>
            <a:pPr marL="342900" indent="-342900" algn="l" latinLnBrk="1" hangingPunct="1">
              <a:buAutoNum type="arabicPeriod"/>
            </a:pPr>
            <a:endParaRPr lang="en-US" altLang="ko-KR" sz="2000">
              <a:solidFill>
                <a:schemeClr val="tx1"/>
              </a:solidFill>
            </a:endParaRPr>
          </a:p>
          <a:p>
            <a:pPr marL="342900" indent="-342900" algn="l" latinLnBrk="1" hangingPunct="1">
              <a:buAutoNum type="arabicPeriod"/>
            </a:pPr>
            <a:r>
              <a:rPr lang="ko-KR" altLang="en-US" sz="2000" b="0" i="0" spc="5">
                <a:solidFill>
                  <a:schemeClr val="tx1"/>
                </a:solidFill>
                <a:latin typeface="Georgia"/>
                <a:ea typeface="맑은 고딕"/>
                <a:cs typeface="맑은 고딕"/>
              </a:rPr>
              <a:t>등록금 영수증</a:t>
            </a:r>
          </a:p>
          <a:p>
            <a:pPr marL="342900" indent="-342900" algn="l" latinLnBrk="1" hangingPunct="1">
              <a:buAutoNum type="arabicPeriod"/>
            </a:pPr>
            <a:endParaRPr lang="en-US" altLang="ko-KR" sz="2000">
              <a:solidFill>
                <a:schemeClr val="tx1"/>
              </a:solidFill>
            </a:endParaRPr>
          </a:p>
          <a:p>
            <a:pPr marL="342900" indent="-342900" algn="l" latinLnBrk="1" hangingPunct="1">
              <a:buAutoNum type="arabicPeriod"/>
            </a:pPr>
            <a:r>
              <a:rPr lang="ko-KR" altLang="en-US" sz="2000" b="0" i="0" spc="5">
                <a:solidFill>
                  <a:schemeClr val="tx1"/>
                </a:solidFill>
                <a:latin typeface="Georgia"/>
                <a:ea typeface="맑은 고딕"/>
                <a:cs typeface="맑은 고딕"/>
              </a:rPr>
              <a:t>입원증명서</a:t>
            </a:r>
            <a:endParaRPr lang="en-US" altLang="ko-KR" sz="2000">
              <a:solidFill>
                <a:schemeClr val="tx1"/>
              </a:solidFill>
            </a:endParaRPr>
          </a:p>
        </p:txBody>
      </p:sp>
      <p:sp>
        <p:nvSpPr>
          <p:cNvPr id="15" name="모서리가 둥근 직사각형 21"/>
          <p:cNvSpPr/>
          <p:nvPr/>
        </p:nvSpPr>
        <p:spPr>
          <a:xfrm>
            <a:off x="289612" y="2073882"/>
            <a:ext cx="3818795" cy="3589324"/>
          </a:xfrm>
          <a:prstGeom prst="roundRect">
            <a:avLst>
              <a:gd name="adj" fmla="val 16667"/>
            </a:avLst>
          </a:prstGeom>
          <a:ln/>
        </p:spPr>
        <p:style>
          <a:lnRef idx="2">
            <a:schemeClr val="accent3"/>
          </a:lnRef>
          <a:fillRef idx="1">
            <a:schemeClr val="lt1"/>
          </a:fillRef>
          <a:effectRef idx="2">
            <a:schemeClr val="accent3"/>
          </a:effectRef>
          <a:fontRef idx="minor">
            <a:schemeClr val="dk1"/>
          </a:fontRef>
        </p:style>
        <p:txBody>
          <a:bodyPr anchor="ctr"/>
          <a:lstStyle/>
          <a:p>
            <a:pPr marL="342900" indent="-342900" algn="l" latinLnBrk="1" hangingPunct="1">
              <a:buAutoNum type="arabicPeriod"/>
            </a:pPr>
            <a:r>
              <a:rPr lang="ko-KR" altLang="en-US" sz="2000" b="0" i="0" spc="5">
                <a:solidFill>
                  <a:schemeClr val="tx1"/>
                </a:solidFill>
                <a:latin typeface="Georgia"/>
                <a:ea typeface="맑은 고딕"/>
                <a:cs typeface="맑은 고딕"/>
              </a:rPr>
              <a:t>사회복지서비스 및 급여제공</a:t>
            </a:r>
            <a:r>
              <a:rPr lang="en-US" altLang="ko-KR" sz="2000" b="0" i="0" spc="5">
                <a:solidFill>
                  <a:schemeClr val="tx1"/>
                </a:solidFill>
                <a:latin typeface="Georgia"/>
              </a:rPr>
              <a:t>(</a:t>
            </a:r>
            <a:r>
              <a:rPr lang="ko-KR" altLang="en-US" sz="2000" b="0" i="0" spc="5">
                <a:solidFill>
                  <a:schemeClr val="tx1"/>
                </a:solidFill>
                <a:latin typeface="Georgia"/>
                <a:ea typeface="맑은 고딕"/>
                <a:cs typeface="맑은 고딕"/>
              </a:rPr>
              <a:t>변경</a:t>
            </a:r>
            <a:r>
              <a:rPr lang="en-US" altLang="ko-KR" sz="2000" b="0" i="0" spc="5">
                <a:solidFill>
                  <a:schemeClr val="tx1"/>
                </a:solidFill>
                <a:latin typeface="Georgia"/>
              </a:rPr>
              <a:t>) </a:t>
            </a:r>
            <a:r>
              <a:rPr lang="ko-KR" altLang="en-US" sz="2000" b="0" i="0" spc="5">
                <a:solidFill>
                  <a:schemeClr val="tx1"/>
                </a:solidFill>
                <a:latin typeface="Georgia"/>
                <a:ea typeface="맑은 고딕"/>
                <a:cs typeface="맑은 고딕"/>
              </a:rPr>
              <a:t>신청서</a:t>
            </a:r>
          </a:p>
          <a:p>
            <a:pPr marL="342900" indent="-342900" algn="l" latinLnBrk="1" hangingPunct="1">
              <a:buAutoNum type="arabicPeriod"/>
            </a:pPr>
            <a:endParaRPr lang="en-US" altLang="ko-KR" sz="2000">
              <a:solidFill>
                <a:schemeClr val="tx1"/>
              </a:solidFill>
            </a:endParaRPr>
          </a:p>
          <a:p>
            <a:pPr marL="342900" indent="-342900" algn="l" latinLnBrk="1" hangingPunct="1">
              <a:buAutoNum type="arabicPeriod"/>
            </a:pPr>
            <a:r>
              <a:rPr lang="ko-KR" altLang="en-US" sz="2000" b="0" i="0" spc="5">
                <a:solidFill>
                  <a:schemeClr val="tx1"/>
                </a:solidFill>
                <a:latin typeface="Georgia"/>
                <a:ea typeface="맑은 고딕"/>
                <a:cs typeface="맑은 고딕"/>
              </a:rPr>
              <a:t>소득</a:t>
            </a:r>
            <a:r>
              <a:rPr lang="en-US" altLang="ko-KR" sz="2000" b="0" i="0" spc="5">
                <a:solidFill>
                  <a:schemeClr val="tx1"/>
                </a:solidFill>
                <a:latin typeface="Georgia"/>
              </a:rPr>
              <a:t>, </a:t>
            </a:r>
            <a:r>
              <a:rPr lang="ko-KR" altLang="en-US" sz="2000" b="0" i="0" spc="5">
                <a:solidFill>
                  <a:schemeClr val="tx1"/>
                </a:solidFill>
                <a:latin typeface="Georgia"/>
                <a:ea typeface="맑은 고딕"/>
                <a:cs typeface="맑은 고딕"/>
              </a:rPr>
              <a:t>재산 신고서</a:t>
            </a:r>
          </a:p>
          <a:p>
            <a:pPr marL="342900" indent="-342900" algn="l" latinLnBrk="1" hangingPunct="1">
              <a:buAutoNum type="arabicPeriod"/>
            </a:pPr>
            <a:endParaRPr lang="en-US" altLang="ko-KR" sz="2000">
              <a:solidFill>
                <a:schemeClr val="tx1"/>
              </a:solidFill>
            </a:endParaRPr>
          </a:p>
          <a:p>
            <a:pPr marL="342900" indent="-342900" algn="l" latinLnBrk="1" hangingPunct="1">
              <a:buAutoNum type="arabicPeriod"/>
            </a:pPr>
            <a:r>
              <a:rPr lang="ko-KR" altLang="en-US" sz="2000" b="0" i="0" spc="5">
                <a:solidFill>
                  <a:schemeClr val="tx1"/>
                </a:solidFill>
                <a:latin typeface="Georgia"/>
                <a:ea typeface="맑은 고딕"/>
                <a:cs typeface="맑은 고딕"/>
              </a:rPr>
              <a:t>금융정보등</a:t>
            </a:r>
            <a:r>
              <a:rPr lang="en-US" altLang="ko-KR" sz="2000" b="0" i="0" spc="5">
                <a:solidFill>
                  <a:schemeClr val="tx1"/>
                </a:solidFill>
                <a:latin typeface="Georgia"/>
              </a:rPr>
              <a:t>(</a:t>
            </a:r>
            <a:r>
              <a:rPr lang="ko-KR" altLang="en-US" sz="2000" b="0" i="0" spc="5">
                <a:solidFill>
                  <a:schemeClr val="tx1"/>
                </a:solidFill>
                <a:latin typeface="Georgia"/>
                <a:ea typeface="맑은 고딕"/>
                <a:cs typeface="맑은 고딕"/>
              </a:rPr>
              <a:t>금융</a:t>
            </a:r>
            <a:r>
              <a:rPr lang="en-US" altLang="ko-KR" sz="2000" b="0" i="0" spc="5">
                <a:solidFill>
                  <a:schemeClr val="tx1"/>
                </a:solidFill>
                <a:latin typeface="Georgia"/>
              </a:rPr>
              <a:t>, </a:t>
            </a:r>
            <a:r>
              <a:rPr lang="ko-KR" altLang="en-US" sz="2000" b="0" i="0" spc="5">
                <a:solidFill>
                  <a:schemeClr val="tx1"/>
                </a:solidFill>
                <a:latin typeface="Georgia"/>
                <a:ea typeface="맑은 고딕"/>
                <a:cs typeface="맑은 고딕"/>
              </a:rPr>
              <a:t>신용</a:t>
            </a:r>
            <a:r>
              <a:rPr lang="en-US" altLang="ko-KR" sz="2000" b="0" i="0" spc="5">
                <a:solidFill>
                  <a:schemeClr val="tx1"/>
                </a:solidFill>
                <a:latin typeface="Georgia"/>
              </a:rPr>
              <a:t>, </a:t>
            </a:r>
            <a:r>
              <a:rPr lang="ko-KR" altLang="en-US" sz="2000" b="0" i="0" spc="5">
                <a:solidFill>
                  <a:schemeClr val="tx1"/>
                </a:solidFill>
                <a:latin typeface="Georgia"/>
                <a:ea typeface="맑은 고딕"/>
                <a:cs typeface="맑은 고딕"/>
              </a:rPr>
              <a:t>보험정보</a:t>
            </a:r>
            <a:r>
              <a:rPr lang="en-US" altLang="ko-KR" sz="2000" b="0" i="0" spc="5">
                <a:solidFill>
                  <a:schemeClr val="tx1"/>
                </a:solidFill>
                <a:latin typeface="Georgia"/>
              </a:rPr>
              <a:t>)</a:t>
            </a:r>
            <a:r>
              <a:rPr lang="ko-KR" altLang="en-US" sz="2000" b="0" i="0" spc="5">
                <a:solidFill>
                  <a:schemeClr val="tx1"/>
                </a:solidFill>
                <a:latin typeface="Georgia"/>
                <a:ea typeface="맑은 고딕"/>
                <a:cs typeface="맑은 고딕"/>
              </a:rPr>
              <a:t> 제공 동의서</a:t>
            </a:r>
          </a:p>
          <a:p>
            <a:pPr marL="342900" indent="-342900" algn="l" latinLnBrk="1" hangingPunct="1">
              <a:buAutoNum type="arabicPeriod"/>
            </a:pPr>
            <a:endParaRPr lang="en-US" altLang="ko-KR" sz="2000">
              <a:solidFill>
                <a:schemeClr val="tx1"/>
              </a:solidFill>
            </a:endParaRPr>
          </a:p>
          <a:p>
            <a:pPr marL="342900" indent="-342900" algn="l" latinLnBrk="1" hangingPunct="1">
              <a:buAutoNum type="arabicPeriod"/>
            </a:pPr>
            <a:r>
              <a:rPr lang="ko-KR" altLang="en-US" sz="2000" b="0" i="0" spc="5">
                <a:solidFill>
                  <a:schemeClr val="tx1"/>
                </a:solidFill>
                <a:latin typeface="Georgia"/>
                <a:ea typeface="맑은 고딕"/>
                <a:cs typeface="맑은 고딕"/>
              </a:rPr>
              <a:t>임대차계약서</a:t>
            </a:r>
            <a:endParaRPr lang="ko-KR" altLang="en-US" sz="2000">
              <a:solidFill>
                <a:schemeClr val="tx1"/>
              </a:solidFill>
            </a:endParaRPr>
          </a:p>
        </p:txBody>
      </p:sp>
      <p:sp>
        <p:nvSpPr>
          <p:cNvPr id="17" name="직사각형 22"/>
          <p:cNvSpPr/>
          <p:nvPr/>
        </p:nvSpPr>
        <p:spPr>
          <a:xfrm>
            <a:off x="6518548" y="4581144"/>
            <a:ext cx="2625452" cy="2026552"/>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marL="0" lvl="0" algn="l" latinLnBrk="1" hangingPunct="1"/>
            <a:r>
              <a:rPr lang="ko-KR" altLang="en-US" sz="1400" b="0" i="0" spc="5">
                <a:solidFill>
                  <a:srgbClr val="000000"/>
                </a:solidFill>
                <a:latin typeface="Georgia"/>
                <a:ea typeface="맑은 고딕"/>
                <a:cs typeface="맑은 고딕"/>
              </a:rPr>
              <a:t>부양의무자의 금융정보 제공 동의서를 제출하지 않았더라도</a:t>
            </a:r>
            <a:r>
              <a:rPr lang="en-US" altLang="ko-KR" sz="1400" b="0" i="0" spc="5">
                <a:solidFill>
                  <a:srgbClr val="000000"/>
                </a:solidFill>
                <a:latin typeface="Georgia"/>
              </a:rPr>
              <a:t> </a:t>
            </a:r>
            <a:r>
              <a:rPr lang="ko-KR" altLang="en-US" sz="1400" b="0" i="0" spc="5">
                <a:solidFill>
                  <a:srgbClr val="000000"/>
                </a:solidFill>
                <a:latin typeface="Georgia"/>
                <a:ea typeface="맑은 고딕"/>
                <a:cs typeface="맑은 고딕"/>
              </a:rPr>
              <a:t>수급신청을 거절 할 수 없다</a:t>
            </a:r>
            <a:r>
              <a:rPr lang="en-US" altLang="ko-KR" sz="1400" b="0" i="0" spc="5">
                <a:solidFill>
                  <a:srgbClr val="000000"/>
                </a:solidFill>
                <a:latin typeface="Georgia"/>
              </a:rPr>
              <a:t>. </a:t>
            </a:r>
            <a:r>
              <a:rPr lang="ko-KR" altLang="en-US" sz="1400" b="0" i="0" spc="5">
                <a:solidFill>
                  <a:srgbClr val="000000"/>
                </a:solidFill>
                <a:latin typeface="Georgia"/>
                <a:ea typeface="맑은 고딕"/>
                <a:cs typeface="맑은 고딕"/>
              </a:rPr>
              <a:t>보장기관 직권으로 금융정보제공동의서 우편 발송</a:t>
            </a:r>
            <a:r>
              <a:rPr lang="en-US" altLang="ko-KR" sz="1400" b="0" i="0" spc="5">
                <a:solidFill>
                  <a:srgbClr val="000000"/>
                </a:solidFill>
                <a:latin typeface="Georgia"/>
              </a:rPr>
              <a:t>. </a:t>
            </a:r>
            <a:r>
              <a:rPr lang="ko-KR" altLang="en-US" sz="1400" b="0" i="0" spc="5">
                <a:solidFill>
                  <a:srgbClr val="000000"/>
                </a:solidFill>
                <a:latin typeface="Georgia"/>
                <a:ea typeface="맑은 고딕"/>
                <a:cs typeface="맑은 고딕"/>
              </a:rPr>
              <a:t>공적 자료 우선조회로 부양의무자의 소득</a:t>
            </a:r>
            <a:r>
              <a:rPr lang="en-US" altLang="ko-KR" sz="1400" b="0" i="0" spc="5">
                <a:solidFill>
                  <a:srgbClr val="000000"/>
                </a:solidFill>
                <a:latin typeface="Georgia"/>
              </a:rPr>
              <a:t>, </a:t>
            </a:r>
            <a:r>
              <a:rPr lang="ko-KR" altLang="en-US" sz="1400" b="0" i="0" spc="5">
                <a:solidFill>
                  <a:srgbClr val="000000"/>
                </a:solidFill>
                <a:latin typeface="Georgia"/>
                <a:ea typeface="맑은 고딕"/>
                <a:cs typeface="맑은 고딕"/>
              </a:rPr>
              <a:t>재산기준 충족 시 우선 보장 가능</a:t>
            </a:r>
            <a:r>
              <a:rPr lang="en-US" altLang="ko-KR" sz="1400" b="0" i="0" spc="5">
                <a:solidFill>
                  <a:srgbClr val="000000"/>
                </a:solidFill>
                <a:latin typeface="Georgia"/>
              </a:rPr>
              <a:t>. </a:t>
            </a:r>
            <a:endParaRPr lang="ko-KR" altLang="en-US" sz="1400">
              <a:solidFill>
                <a:schemeClr val="tx1"/>
              </a:solidFill>
            </a:endParaRPr>
          </a:p>
        </p:txBody>
      </p:sp>
      <p:sp>
        <p:nvSpPr>
          <p:cNvPr id="18" name="직사각형 17"/>
          <p:cNvSpPr txBox="1"/>
          <p:nvPr/>
        </p:nvSpPr>
        <p:spPr>
          <a:xfrm>
            <a:off x="5796153" y="0"/>
            <a:ext cx="3240405" cy="557784"/>
          </a:xfrm>
          <a:prstGeom prst="rect">
            <a:avLst/>
          </a:prstGeom>
        </p:spPr>
        <p:txBody>
          <a:bodyPr wrap="square">
            <a:spAutoFit/>
          </a:bodyPr>
          <a:lstStyle/>
          <a:p>
            <a:pPr marL="109728" indent="0" algn="l" latinLnBrk="1" hangingPunct="1">
              <a:lnSpc>
                <a:spcPct val="180000"/>
              </a:lnSpc>
              <a:spcBef>
                <a:spcPct val="8000"/>
              </a:spcBef>
              <a:buClr>
                <a:schemeClr val="accent3"/>
              </a:buClr>
              <a:buFont typeface="Georgia"/>
              <a:buNone/>
            </a:pPr>
            <a:r>
              <a:rPr lang="en-US" altLang="ko-KR" sz="1700" b="0" i="0" spc="5">
                <a:solidFill>
                  <a:srgbClr val="000000"/>
                </a:solidFill>
                <a:latin typeface="Georgia"/>
              </a:rPr>
              <a:t>2) </a:t>
            </a:r>
            <a:r>
              <a:rPr lang="ko-KR" altLang="en-US" sz="1700" b="0" i="0" spc="5">
                <a:solidFill>
                  <a:srgbClr val="000000"/>
                </a:solidFill>
                <a:latin typeface="Georgia"/>
                <a:ea typeface="맑은 고딕"/>
                <a:cs typeface="맑은 고딕"/>
              </a:rPr>
              <a:t>신청절차와 필요 서류</a:t>
            </a:r>
            <a:endParaRPr lang="ko-KR" altLang="en-US" sz="1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p:tmPct val="10000"/>
                                  </p:iterate>
                                  <p:childTnLst>
                                    <p:set>
                                      <p:cBhvr>
                                        <p:cTn id="6" dur="1000" fill="hold">
                                          <p:stCondLst>
                                            <p:cond delay="0"/>
                                          </p:stCondLst>
                                        </p:cTn>
                                        <p:tgtEl>
                                          <p:spTgt spid="17"/>
                                        </p:tgtEl>
                                        <p:attrNameLst>
                                          <p:attrName>style.visibility</p:attrName>
                                        </p:attrNameLst>
                                      </p:cBhvr>
                                      <p:to>
                                        <p:strVal val="visible"/>
                                      </p:to>
                                    </p:set>
                                    <p:animEffect transition="in" filter="fade">
                                      <p:cBhvr>
                                        <p:cTn id="7" dur="1000" fill="hold">
                                          <p:stCondLst>
                                            <p:cond delay="0"/>
                                          </p:stCondLst>
                                        </p:cTn>
                                        <p:tgtEl>
                                          <p:spTgt spid="17"/>
                                        </p:tgtEl>
                                      </p:cBhvr>
                                    </p:animEffect>
                                    <p:anim calcmode="lin" valueType="num">
                                      <p:cBhvr>
                                        <p:cTn id="8" dur="1000" fill="hold">
                                          <p:stCondLst>
                                            <p:cond delay="0"/>
                                          </p:stCondLst>
                                        </p:cTn>
                                        <p:tgtEl>
                                          <p:spTgt spid="17"/>
                                        </p:tgtEl>
                                        <p:attrNameLst>
                                          <p:attrName>ppt_x</p:attrName>
                                        </p:attrNameLst>
                                      </p:cBhvr>
                                      <p:tavLst>
                                        <p:tav tm="0">
                                          <p:val>
                                            <p:strVal val="#ppt_x"/>
                                          </p:val>
                                        </p:tav>
                                        <p:tav tm="100000">
                                          <p:val>
                                            <p:strVal val="#ppt_x"/>
                                          </p:val>
                                        </p:tav>
                                      </p:tavLst>
                                    </p:anim>
                                    <p:anim calcmode="lin" valueType="num">
                                      <p:cBhvr>
                                        <p:cTn id="9" dur="1000" fill="hold">
                                          <p:stCondLst>
                                            <p:cond delay="0"/>
                                          </p:stCondLst>
                                        </p:cTn>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10" name="TextBox 4"/>
          <p:cNvSpPr txBox="1"/>
          <p:nvPr/>
        </p:nvSpPr>
        <p:spPr>
          <a:xfrm>
            <a:off x="452995" y="316408"/>
            <a:ext cx="3801876" cy="400110"/>
          </a:xfrm>
          <a:prstGeom prst="rect">
            <a:avLst/>
          </a:prstGeom>
          <a:noFill/>
        </p:spPr>
        <p:txBody>
          <a:bodyPr wrap="square">
            <a:spAutoFit/>
          </a:bodyPr>
          <a:lstStyle/>
          <a:p>
            <a:pPr marL="0" algn="l" latinLnBrk="1" hangingPunct="1">
              <a:buFont typeface="Arial"/>
              <a:buChar char="•"/>
            </a:pPr>
            <a:r>
              <a:rPr lang="ko-KR" altLang="en-US" sz="2000" b="0" i="0" spc="5" dirty="0">
                <a:solidFill>
                  <a:srgbClr val="000000"/>
                </a:solidFill>
              </a:rPr>
              <a:t> </a:t>
            </a:r>
            <a:r>
              <a:rPr lang="en-US" altLang="ko-KR" sz="2000" b="0" i="0" spc="5" dirty="0" smtClean="0">
                <a:solidFill>
                  <a:srgbClr val="000000"/>
                </a:solidFill>
              </a:rPr>
              <a:t>2017</a:t>
            </a:r>
            <a:r>
              <a:rPr lang="ko-KR" altLang="en-US" sz="2000" b="0" i="0" spc="5" dirty="0" smtClean="0">
                <a:solidFill>
                  <a:srgbClr val="000000"/>
                </a:solidFill>
              </a:rPr>
              <a:t>년 </a:t>
            </a:r>
            <a:r>
              <a:rPr lang="ko-KR" altLang="en-US" sz="2000" b="0" i="0" spc="5" dirty="0">
                <a:solidFill>
                  <a:srgbClr val="000000"/>
                </a:solidFill>
              </a:rPr>
              <a:t>기준중위소득</a:t>
            </a:r>
            <a:endParaRPr lang="ko-KR" altLang="en-US" sz="2000" dirty="0">
              <a:latin typeface="+mn-ea"/>
            </a:endParaRPr>
          </a:p>
        </p:txBody>
      </p:sp>
      <p:sp>
        <p:nvSpPr>
          <p:cNvPr id="12" name="TextBox 6"/>
          <p:cNvSpPr txBox="1"/>
          <p:nvPr/>
        </p:nvSpPr>
        <p:spPr>
          <a:xfrm>
            <a:off x="438446" y="2116608"/>
            <a:ext cx="3326917" cy="400110"/>
          </a:xfrm>
          <a:prstGeom prst="rect">
            <a:avLst/>
          </a:prstGeom>
          <a:noFill/>
        </p:spPr>
        <p:txBody>
          <a:bodyPr wrap="square">
            <a:spAutoFit/>
          </a:bodyPr>
          <a:lstStyle/>
          <a:p>
            <a:pPr marL="0" algn="l" latinLnBrk="1" hangingPunct="1">
              <a:buFont typeface="Arial"/>
              <a:buChar char="•"/>
            </a:pPr>
            <a:r>
              <a:rPr lang="ko-KR" altLang="en-US" sz="2000" b="0" i="0" spc="5" dirty="0">
                <a:solidFill>
                  <a:srgbClr val="000000"/>
                </a:solidFill>
              </a:rPr>
              <a:t> </a:t>
            </a:r>
            <a:r>
              <a:rPr lang="en-US" altLang="ko-KR" sz="2000" b="0" i="0" spc="5" dirty="0" smtClean="0">
                <a:solidFill>
                  <a:srgbClr val="000000"/>
                </a:solidFill>
              </a:rPr>
              <a:t>2017</a:t>
            </a:r>
            <a:r>
              <a:rPr lang="ko-KR" altLang="en-US" sz="2000" b="0" i="0" spc="5" dirty="0" smtClean="0">
                <a:solidFill>
                  <a:srgbClr val="000000"/>
                </a:solidFill>
              </a:rPr>
              <a:t>년 </a:t>
            </a:r>
            <a:r>
              <a:rPr lang="ko-KR" altLang="en-US" sz="2000" b="0" i="0" spc="5" dirty="0" err="1">
                <a:solidFill>
                  <a:srgbClr val="000000"/>
                </a:solidFill>
              </a:rPr>
              <a:t>급여별</a:t>
            </a:r>
            <a:r>
              <a:rPr lang="ko-KR" altLang="en-US" sz="2000" b="0" i="0" spc="5" dirty="0">
                <a:solidFill>
                  <a:srgbClr val="000000"/>
                </a:solidFill>
              </a:rPr>
              <a:t> 선정기준</a:t>
            </a:r>
            <a:endParaRPr lang="ko-KR" altLang="en-US" sz="2000" dirty="0">
              <a:latin typeface="+mn-ea"/>
            </a:endParaRPr>
          </a:p>
        </p:txBody>
      </p:sp>
      <p:sp>
        <p:nvSpPr>
          <p:cNvPr id="14" name="직사각형 13"/>
          <p:cNvSpPr txBox="1"/>
          <p:nvPr/>
        </p:nvSpPr>
        <p:spPr>
          <a:xfrm>
            <a:off x="5436108" y="0"/>
            <a:ext cx="3312414" cy="557784"/>
          </a:xfrm>
          <a:prstGeom prst="rect">
            <a:avLst/>
          </a:prstGeom>
        </p:spPr>
        <p:txBody>
          <a:bodyPr wrap="square">
            <a:spAutoFit/>
          </a:bodyPr>
          <a:lstStyle/>
          <a:p>
            <a:pPr marL="109728" indent="0" algn="l" latinLnBrk="1" hangingPunct="1">
              <a:lnSpc>
                <a:spcPct val="180000"/>
              </a:lnSpc>
              <a:spcBef>
                <a:spcPct val="8000"/>
              </a:spcBef>
              <a:buClr>
                <a:schemeClr val="accent3"/>
              </a:buClr>
              <a:buFont typeface="Georgia"/>
              <a:buNone/>
            </a:pPr>
            <a:r>
              <a:rPr lang="en-US" altLang="ko-KR" sz="1700" b="0" i="0" spc="5">
                <a:solidFill>
                  <a:srgbClr val="000000"/>
                </a:solidFill>
                <a:latin typeface="Georgia"/>
              </a:rPr>
              <a:t>3) </a:t>
            </a:r>
            <a:r>
              <a:rPr lang="ko-KR" altLang="en-US" sz="1700" b="0" i="0" spc="5">
                <a:solidFill>
                  <a:srgbClr val="000000"/>
                </a:solidFill>
                <a:latin typeface="Georgia"/>
                <a:ea typeface="맑은 고딕"/>
                <a:cs typeface="맑은 고딕"/>
              </a:rPr>
              <a:t>급여별선정기준과 보장수준</a:t>
            </a:r>
            <a:endParaRPr lang="ko-KR" altLang="en-US" sz="1700"/>
          </a:p>
        </p:txBody>
      </p:sp>
      <p:graphicFrame>
        <p:nvGraphicFramePr>
          <p:cNvPr id="8" name="표 5"/>
          <p:cNvGraphicFramePr>
            <a:graphicFrameLocks noGrp="1"/>
          </p:cNvGraphicFramePr>
          <p:nvPr>
            <p:extLst>
              <p:ext uri="{D42A27DB-BD31-4B8C-83A1-F6EECF244321}">
                <p14:modId xmlns:p14="http://schemas.microsoft.com/office/powerpoint/2010/main" val="2475213781"/>
              </p:ext>
            </p:extLst>
          </p:nvPr>
        </p:nvGraphicFramePr>
        <p:xfrm>
          <a:off x="438446" y="1052670"/>
          <a:ext cx="8146185" cy="821927"/>
        </p:xfrm>
        <a:graphic>
          <a:graphicData uri="http://schemas.openxmlformats.org/drawingml/2006/table">
            <a:tbl>
              <a:tblPr firstRow="1" bandRow="1">
                <a:tableStyleId>{76450435-6131-4BA9-BD02-603D08AFE7CB}</a:tableStyleId>
              </a:tblPr>
              <a:tblGrid>
                <a:gridCol w="1629237"/>
                <a:gridCol w="1629237"/>
                <a:gridCol w="1629237"/>
                <a:gridCol w="1629237"/>
                <a:gridCol w="1629237"/>
              </a:tblGrid>
              <a:tr h="406554">
                <a:tc>
                  <a:txBody>
                    <a:bodyPr/>
                    <a:lstStyle/>
                    <a:p>
                      <a:pPr marL="0" indent="0" algn="ctr" latinLnBrk="0">
                        <a:lnSpc>
                          <a:spcPct val="100000"/>
                        </a:lnSpc>
                        <a:spcBef>
                          <a:spcPct val="0"/>
                        </a:spcBef>
                        <a:spcAft>
                          <a:spcPct val="0"/>
                        </a:spcAft>
                      </a:pPr>
                      <a:r>
                        <a:rPr lang="ko-KR" altLang="en-US" sz="1800" spc="-41" dirty="0"/>
                        <a:t>가구원수</a:t>
                      </a:r>
                      <a:endParaRPr lang="ko-KR" altLang="en-US" sz="1800" b="0" spc="5" dirty="0">
                        <a:solidFill>
                          <a:schemeClr val="bg1"/>
                        </a:solidFill>
                        <a:latin typeface="바탕체"/>
                        <a:ea typeface="바탕체"/>
                      </a:endParaRPr>
                    </a:p>
                  </a:txBody>
                  <a:tcPr marL="72548" marR="72548" marT="20057" marB="20057" anchor="ctr"/>
                </a:tc>
                <a:tc>
                  <a:txBody>
                    <a:bodyPr/>
                    <a:lstStyle/>
                    <a:p>
                      <a:pPr marL="0" indent="0" algn="ctr" latinLnBrk="0">
                        <a:lnSpc>
                          <a:spcPct val="100000"/>
                        </a:lnSpc>
                        <a:spcBef>
                          <a:spcPct val="0"/>
                        </a:spcBef>
                        <a:spcAft>
                          <a:spcPct val="0"/>
                        </a:spcAft>
                      </a:pPr>
                      <a:r>
                        <a:rPr lang="en-US" altLang="ko-KR" sz="1800" spc="-41"/>
                        <a:t>1</a:t>
                      </a:r>
                      <a:r>
                        <a:rPr lang="ko-KR" altLang="en-US" sz="1800" spc="-41"/>
                        <a:t>인 가구</a:t>
                      </a:r>
                      <a:endParaRPr lang="ko-KR" altLang="en-US" sz="1800" b="0" spc="5">
                        <a:solidFill>
                          <a:schemeClr val="bg1"/>
                        </a:solidFill>
                        <a:latin typeface="바탕체"/>
                        <a:ea typeface="바탕체"/>
                      </a:endParaRPr>
                    </a:p>
                  </a:txBody>
                  <a:tcPr marL="72548" marR="72548" marT="20057" marB="20057" anchor="ctr"/>
                </a:tc>
                <a:tc>
                  <a:txBody>
                    <a:bodyPr/>
                    <a:lstStyle/>
                    <a:p>
                      <a:pPr marL="0" indent="0" algn="ctr" latinLnBrk="0">
                        <a:lnSpc>
                          <a:spcPct val="100000"/>
                        </a:lnSpc>
                        <a:spcBef>
                          <a:spcPct val="0"/>
                        </a:spcBef>
                        <a:spcAft>
                          <a:spcPct val="0"/>
                        </a:spcAft>
                      </a:pPr>
                      <a:r>
                        <a:rPr lang="en-US" altLang="ko-KR" sz="1800" spc="-41"/>
                        <a:t>2</a:t>
                      </a:r>
                      <a:r>
                        <a:rPr lang="ko-KR" altLang="en-US" sz="1800" spc="-41"/>
                        <a:t>인 가구</a:t>
                      </a:r>
                      <a:endParaRPr lang="ko-KR" altLang="en-US" sz="1800" b="0" spc="5">
                        <a:solidFill>
                          <a:schemeClr val="bg1"/>
                        </a:solidFill>
                        <a:latin typeface="바탕체"/>
                        <a:ea typeface="바탕체"/>
                      </a:endParaRPr>
                    </a:p>
                  </a:txBody>
                  <a:tcPr marL="72548" marR="72548" marT="20057" marB="20057" anchor="ctr"/>
                </a:tc>
                <a:tc>
                  <a:txBody>
                    <a:bodyPr/>
                    <a:lstStyle/>
                    <a:p>
                      <a:pPr marL="0" indent="0" algn="ctr" latinLnBrk="0">
                        <a:lnSpc>
                          <a:spcPct val="100000"/>
                        </a:lnSpc>
                        <a:spcBef>
                          <a:spcPct val="0"/>
                        </a:spcBef>
                        <a:spcAft>
                          <a:spcPct val="0"/>
                        </a:spcAft>
                      </a:pPr>
                      <a:r>
                        <a:rPr lang="en-US" altLang="ko-KR" sz="1800" spc="-41"/>
                        <a:t>3</a:t>
                      </a:r>
                      <a:r>
                        <a:rPr lang="ko-KR" altLang="en-US" sz="1800" spc="-41"/>
                        <a:t>인 가구</a:t>
                      </a:r>
                      <a:endParaRPr lang="ko-KR" altLang="en-US" sz="1800" b="0" spc="5">
                        <a:solidFill>
                          <a:schemeClr val="bg1"/>
                        </a:solidFill>
                        <a:latin typeface="바탕체"/>
                        <a:ea typeface="바탕체"/>
                      </a:endParaRPr>
                    </a:p>
                  </a:txBody>
                  <a:tcPr marL="72548" marR="72548" marT="20057" marB="20057" anchor="ctr"/>
                </a:tc>
                <a:tc>
                  <a:txBody>
                    <a:bodyPr/>
                    <a:lstStyle/>
                    <a:p>
                      <a:pPr marL="0" indent="0" algn="ctr" latinLnBrk="0">
                        <a:lnSpc>
                          <a:spcPct val="100000"/>
                        </a:lnSpc>
                        <a:spcBef>
                          <a:spcPct val="0"/>
                        </a:spcBef>
                        <a:spcAft>
                          <a:spcPct val="0"/>
                        </a:spcAft>
                      </a:pPr>
                      <a:r>
                        <a:rPr lang="en-US" altLang="ko-KR" sz="1800" spc="-41"/>
                        <a:t>4</a:t>
                      </a:r>
                      <a:r>
                        <a:rPr lang="ko-KR" altLang="en-US" sz="1800" spc="-41"/>
                        <a:t>인 가구</a:t>
                      </a:r>
                      <a:endParaRPr lang="ko-KR" altLang="en-US" sz="1800" b="0" spc="5">
                        <a:solidFill>
                          <a:schemeClr val="bg1"/>
                        </a:solidFill>
                        <a:latin typeface="바탕체"/>
                        <a:ea typeface="바탕체"/>
                      </a:endParaRPr>
                    </a:p>
                  </a:txBody>
                  <a:tcPr marL="72548" marR="72548" marT="20057" marB="20057" anchor="ctr"/>
                </a:tc>
              </a:tr>
              <a:tr h="415373">
                <a:tc>
                  <a:txBody>
                    <a:bodyPr/>
                    <a:lstStyle/>
                    <a:p>
                      <a:pPr marL="0" indent="0" algn="ctr" latinLnBrk="0">
                        <a:lnSpc>
                          <a:spcPct val="100000"/>
                        </a:lnSpc>
                        <a:spcBef>
                          <a:spcPct val="0"/>
                        </a:spcBef>
                        <a:spcAft>
                          <a:spcPct val="0"/>
                        </a:spcAft>
                      </a:pPr>
                      <a:r>
                        <a:rPr lang="ko-KR" altLang="en-US" sz="1800" spc="5" dirty="0"/>
                        <a:t>중위소득</a:t>
                      </a:r>
                      <a:endParaRPr lang="ko-KR" altLang="en-US" sz="1800" b="0" spc="5" dirty="0">
                        <a:solidFill>
                          <a:srgbClr val="000000"/>
                        </a:solidFill>
                        <a:latin typeface="바탕체"/>
                        <a:ea typeface="바탕체"/>
                      </a:endParaRPr>
                    </a:p>
                  </a:txBody>
                  <a:tcPr marL="72548" marR="72548" marT="20057" marB="20057" anchor="ctr"/>
                </a:tc>
                <a:tc>
                  <a:txBody>
                    <a:bodyPr/>
                    <a:lstStyle/>
                    <a:p>
                      <a:pPr marL="0" indent="0" algn="ctr" latinLnBrk="0">
                        <a:lnSpc>
                          <a:spcPct val="100000"/>
                        </a:lnSpc>
                        <a:spcBef>
                          <a:spcPct val="0"/>
                        </a:spcBef>
                        <a:spcAft>
                          <a:spcPct val="0"/>
                        </a:spcAft>
                      </a:pPr>
                      <a:r>
                        <a:rPr lang="en-US" altLang="en-US" sz="1800" spc="5"/>
                        <a:t>1,652,931</a:t>
                      </a:r>
                      <a:endParaRPr lang="en-US" altLang="en-US" sz="1800" b="0" spc="5">
                        <a:solidFill>
                          <a:srgbClr val="000000"/>
                        </a:solidFill>
                        <a:latin typeface="바탕체"/>
                        <a:ea typeface="바탕체"/>
                      </a:endParaRPr>
                    </a:p>
                  </a:txBody>
                  <a:tcPr marL="72548" marR="72548" marT="20057" marB="20057" anchor="ctr"/>
                </a:tc>
                <a:tc>
                  <a:txBody>
                    <a:bodyPr/>
                    <a:lstStyle/>
                    <a:p>
                      <a:pPr algn="ctr">
                        <a:lnSpc>
                          <a:spcPct val="100000"/>
                        </a:lnSpc>
                      </a:pPr>
                      <a:r>
                        <a:rPr lang="en-US" altLang="ko-KR" sz="1800"/>
                        <a:t>2,814,449</a:t>
                      </a:r>
                      <a:endParaRPr lang="ko-KR" altLang="en-US" sz="1800" b="0">
                        <a:latin typeface="바탕체"/>
                        <a:ea typeface="바탕체"/>
                      </a:endParaRPr>
                    </a:p>
                  </a:txBody>
                  <a:tcPr marL="72548" marR="72548" marT="20057" marB="20057" anchor="ctr"/>
                </a:tc>
                <a:tc>
                  <a:txBody>
                    <a:bodyPr/>
                    <a:lstStyle/>
                    <a:p>
                      <a:pPr algn="ctr">
                        <a:lnSpc>
                          <a:spcPct val="100000"/>
                        </a:lnSpc>
                      </a:pPr>
                      <a:r>
                        <a:rPr lang="en-US" altLang="ko-KR" sz="1800"/>
                        <a:t>3,640,951</a:t>
                      </a:r>
                      <a:endParaRPr lang="ko-KR" altLang="en-US" sz="1800" b="0">
                        <a:latin typeface="바탕체"/>
                        <a:ea typeface="바탕체"/>
                      </a:endParaRPr>
                    </a:p>
                  </a:txBody>
                  <a:tcPr marL="72548" marR="72548" marT="20057" marB="20057" anchor="ctr"/>
                </a:tc>
                <a:tc>
                  <a:txBody>
                    <a:bodyPr/>
                    <a:lstStyle/>
                    <a:p>
                      <a:pPr algn="ctr">
                        <a:lnSpc>
                          <a:spcPct val="100000"/>
                        </a:lnSpc>
                      </a:pPr>
                      <a:r>
                        <a:rPr lang="en-US" altLang="ko-KR" sz="1800" dirty="0"/>
                        <a:t>4,467,380</a:t>
                      </a:r>
                      <a:endParaRPr lang="ko-KR" altLang="en-US" sz="1800" b="0" dirty="0">
                        <a:latin typeface="바탕체"/>
                        <a:ea typeface="바탕체"/>
                      </a:endParaRPr>
                    </a:p>
                  </a:txBody>
                  <a:tcPr marL="72548" marR="72548" marT="20057" marB="20057" anchor="ctr"/>
                </a:tc>
              </a:tr>
            </a:tbl>
          </a:graphicData>
        </a:graphic>
      </p:graphicFrame>
      <p:graphicFrame>
        <p:nvGraphicFramePr>
          <p:cNvPr id="9" name="표 7"/>
          <p:cNvGraphicFramePr>
            <a:graphicFrameLocks noGrp="1"/>
          </p:cNvGraphicFramePr>
          <p:nvPr>
            <p:extLst>
              <p:ext uri="{D42A27DB-BD31-4B8C-83A1-F6EECF244321}">
                <p14:modId xmlns:p14="http://schemas.microsoft.com/office/powerpoint/2010/main" val="2706516822"/>
              </p:ext>
            </p:extLst>
          </p:nvPr>
        </p:nvGraphicFramePr>
        <p:xfrm>
          <a:off x="468303" y="2771166"/>
          <a:ext cx="8146185" cy="3213455"/>
        </p:xfrm>
        <a:graphic>
          <a:graphicData uri="http://schemas.openxmlformats.org/drawingml/2006/table">
            <a:tbl>
              <a:tblPr firstRow="1" bandRow="1">
                <a:tableStyleId>{76450435-6131-4BA9-BD02-603D08AFE7CB}</a:tableStyleId>
              </a:tblPr>
              <a:tblGrid>
                <a:gridCol w="1629237"/>
                <a:gridCol w="1629237"/>
                <a:gridCol w="1629237"/>
                <a:gridCol w="1629237"/>
                <a:gridCol w="1629237"/>
              </a:tblGrid>
              <a:tr h="642691">
                <a:tc>
                  <a:txBody>
                    <a:bodyPr/>
                    <a:lstStyle/>
                    <a:p>
                      <a:pPr marL="0" indent="0" algn="ctr" latinLnBrk="0">
                        <a:lnSpc>
                          <a:spcPct val="100000"/>
                        </a:lnSpc>
                        <a:spcBef>
                          <a:spcPct val="0"/>
                        </a:spcBef>
                        <a:spcAft>
                          <a:spcPct val="0"/>
                        </a:spcAft>
                      </a:pPr>
                      <a:r>
                        <a:rPr lang="ko-KR" altLang="en-US" sz="1600" spc="5" dirty="0"/>
                        <a:t>가구규모</a:t>
                      </a:r>
                    </a:p>
                    <a:p>
                      <a:pPr marL="0" indent="0" algn="ctr" latinLnBrk="1">
                        <a:lnSpc>
                          <a:spcPct val="100000"/>
                        </a:lnSpc>
                        <a:spcBef>
                          <a:spcPct val="0"/>
                        </a:spcBef>
                        <a:spcAft>
                          <a:spcPct val="0"/>
                        </a:spcAft>
                      </a:pPr>
                      <a:r>
                        <a:rPr lang="ko-KR" altLang="en-US" sz="1600" spc="5" dirty="0"/>
                        <a:t>구분</a:t>
                      </a:r>
                      <a:endParaRPr lang="ko-KR" altLang="en-US" sz="1600" b="0" spc="5" dirty="0">
                        <a:solidFill>
                          <a:schemeClr val="bg1"/>
                        </a:solidFill>
                        <a:latin typeface="바탕체"/>
                        <a:ea typeface="바탕체"/>
                      </a:endParaRPr>
                    </a:p>
                  </a:txBody>
                  <a:tcPr marL="72548" marR="72548" marT="20057" marB="20057" anchor="ctr"/>
                </a:tc>
                <a:tc>
                  <a:txBody>
                    <a:bodyPr/>
                    <a:lstStyle/>
                    <a:p>
                      <a:pPr marL="0" indent="0" algn="ctr" latinLnBrk="0">
                        <a:lnSpc>
                          <a:spcPct val="100000"/>
                        </a:lnSpc>
                        <a:spcBef>
                          <a:spcPct val="0"/>
                        </a:spcBef>
                        <a:spcAft>
                          <a:spcPct val="0"/>
                        </a:spcAft>
                      </a:pPr>
                      <a:r>
                        <a:rPr lang="en-US" altLang="ko-KR" sz="1800" spc="5"/>
                        <a:t>1</a:t>
                      </a:r>
                      <a:r>
                        <a:rPr lang="ko-KR" altLang="en-US" sz="1800" spc="5"/>
                        <a:t>인 가구</a:t>
                      </a:r>
                      <a:endParaRPr lang="ko-KR" altLang="en-US" sz="1800" b="0" spc="5">
                        <a:solidFill>
                          <a:schemeClr val="bg1"/>
                        </a:solidFill>
                        <a:latin typeface="바탕체"/>
                        <a:ea typeface="바탕체"/>
                      </a:endParaRPr>
                    </a:p>
                  </a:txBody>
                  <a:tcPr marL="72548" marR="72548" marT="20057" marB="20057" anchor="ctr"/>
                </a:tc>
                <a:tc>
                  <a:txBody>
                    <a:bodyPr/>
                    <a:lstStyle/>
                    <a:p>
                      <a:pPr marL="0" indent="0" algn="ctr" latinLnBrk="0">
                        <a:lnSpc>
                          <a:spcPct val="100000"/>
                        </a:lnSpc>
                        <a:spcBef>
                          <a:spcPct val="0"/>
                        </a:spcBef>
                        <a:spcAft>
                          <a:spcPct val="0"/>
                        </a:spcAft>
                      </a:pPr>
                      <a:r>
                        <a:rPr lang="en-US" altLang="ko-KR" sz="1800" spc="5"/>
                        <a:t>2</a:t>
                      </a:r>
                      <a:r>
                        <a:rPr lang="ko-KR" altLang="en-US" sz="1800" spc="5"/>
                        <a:t>인 가구</a:t>
                      </a:r>
                      <a:endParaRPr lang="ko-KR" altLang="en-US" sz="1800" b="0" spc="5">
                        <a:solidFill>
                          <a:schemeClr val="bg1"/>
                        </a:solidFill>
                        <a:latin typeface="바탕체"/>
                        <a:ea typeface="바탕체"/>
                      </a:endParaRPr>
                    </a:p>
                  </a:txBody>
                  <a:tcPr marL="72548" marR="72548" marT="20057" marB="20057" anchor="ctr"/>
                </a:tc>
                <a:tc>
                  <a:txBody>
                    <a:bodyPr/>
                    <a:lstStyle/>
                    <a:p>
                      <a:pPr marL="0" indent="0" algn="ctr" latinLnBrk="0">
                        <a:lnSpc>
                          <a:spcPct val="100000"/>
                        </a:lnSpc>
                        <a:spcBef>
                          <a:spcPct val="0"/>
                        </a:spcBef>
                        <a:spcAft>
                          <a:spcPct val="0"/>
                        </a:spcAft>
                      </a:pPr>
                      <a:r>
                        <a:rPr lang="en-US" altLang="ko-KR" sz="1800" spc="5"/>
                        <a:t>3</a:t>
                      </a:r>
                      <a:r>
                        <a:rPr lang="ko-KR" altLang="en-US" sz="1800" spc="5"/>
                        <a:t>인 가구</a:t>
                      </a:r>
                      <a:endParaRPr lang="ko-KR" altLang="en-US" sz="1800" b="0" spc="5">
                        <a:solidFill>
                          <a:schemeClr val="bg1"/>
                        </a:solidFill>
                        <a:latin typeface="바탕체"/>
                        <a:ea typeface="바탕체"/>
                      </a:endParaRPr>
                    </a:p>
                  </a:txBody>
                  <a:tcPr marL="72548" marR="72548" marT="20057" marB="20057" anchor="ctr"/>
                </a:tc>
                <a:tc>
                  <a:txBody>
                    <a:bodyPr/>
                    <a:lstStyle/>
                    <a:p>
                      <a:pPr marL="0" indent="0" algn="ctr" latinLnBrk="0">
                        <a:lnSpc>
                          <a:spcPct val="100000"/>
                        </a:lnSpc>
                        <a:spcBef>
                          <a:spcPct val="0"/>
                        </a:spcBef>
                        <a:spcAft>
                          <a:spcPct val="0"/>
                        </a:spcAft>
                      </a:pPr>
                      <a:r>
                        <a:rPr lang="en-US" altLang="ko-KR" sz="1800" spc="5"/>
                        <a:t>4</a:t>
                      </a:r>
                      <a:r>
                        <a:rPr lang="ko-KR" altLang="en-US" sz="1800" spc="5"/>
                        <a:t>인 가구</a:t>
                      </a:r>
                      <a:endParaRPr lang="ko-KR" altLang="en-US" sz="1800" b="0" spc="5">
                        <a:solidFill>
                          <a:schemeClr val="bg1"/>
                        </a:solidFill>
                        <a:latin typeface="바탕체"/>
                        <a:ea typeface="바탕체"/>
                      </a:endParaRPr>
                    </a:p>
                  </a:txBody>
                  <a:tcPr marL="72548" marR="72548" marT="20057" marB="20057" anchor="ctr"/>
                </a:tc>
              </a:tr>
              <a:tr h="642691">
                <a:tc>
                  <a:txBody>
                    <a:bodyPr/>
                    <a:lstStyle/>
                    <a:p>
                      <a:pPr marL="0" indent="0" algn="ctr" latinLnBrk="0">
                        <a:lnSpc>
                          <a:spcPct val="100000"/>
                        </a:lnSpc>
                        <a:spcBef>
                          <a:spcPct val="0"/>
                        </a:spcBef>
                        <a:spcAft>
                          <a:spcPct val="0"/>
                        </a:spcAft>
                      </a:pPr>
                      <a:r>
                        <a:rPr lang="ko-KR" altLang="en-US" sz="1600" spc="5"/>
                        <a:t>생계급여</a:t>
                      </a:r>
                    </a:p>
                    <a:p>
                      <a:pPr marL="0" indent="0" algn="ctr" latinLnBrk="0">
                        <a:lnSpc>
                          <a:spcPct val="100000"/>
                        </a:lnSpc>
                        <a:spcBef>
                          <a:spcPct val="0"/>
                        </a:spcBef>
                        <a:spcAft>
                          <a:spcPct val="0"/>
                        </a:spcAft>
                      </a:pPr>
                      <a:r>
                        <a:rPr lang="en-US" altLang="ko-KR" sz="1600" spc="5"/>
                        <a:t>(</a:t>
                      </a:r>
                      <a:r>
                        <a:rPr lang="ko-KR" altLang="en-US" sz="1600" spc="5"/>
                        <a:t>중위소득</a:t>
                      </a:r>
                      <a:r>
                        <a:rPr lang="en-US" altLang="ko-KR" sz="1600" spc="5"/>
                        <a:t>30%)</a:t>
                      </a:r>
                      <a:endParaRPr lang="ko-KR" altLang="en-US" sz="1600" b="0" spc="5">
                        <a:solidFill>
                          <a:srgbClr val="000000"/>
                        </a:solidFill>
                        <a:latin typeface="바탕체"/>
                        <a:ea typeface="바탕체"/>
                      </a:endParaRPr>
                    </a:p>
                  </a:txBody>
                  <a:tcPr marL="72548" marR="72548" marT="20057" marB="2005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495,879</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844,335</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1,092,274</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1,340,214</a:t>
                      </a:r>
                    </a:p>
                  </a:txBody>
                  <a:tcPr marL="64770" marR="64770" marT="17907" marB="17907" anchor="ctr"/>
                </a:tc>
              </a:tr>
              <a:tr h="642691">
                <a:tc>
                  <a:txBody>
                    <a:bodyPr/>
                    <a:lstStyle/>
                    <a:p>
                      <a:pPr marL="0" indent="0" algn="ctr" latinLnBrk="0">
                        <a:lnSpc>
                          <a:spcPct val="100000"/>
                        </a:lnSpc>
                        <a:spcBef>
                          <a:spcPct val="0"/>
                        </a:spcBef>
                        <a:spcAft>
                          <a:spcPct val="0"/>
                        </a:spcAft>
                      </a:pPr>
                      <a:r>
                        <a:rPr lang="ko-KR" altLang="en-US" sz="1600" spc="5"/>
                        <a:t>의료급여</a:t>
                      </a:r>
                    </a:p>
                    <a:p>
                      <a:pPr marL="0" indent="0" algn="ctr" latinLnBrk="0">
                        <a:lnSpc>
                          <a:spcPct val="100000"/>
                        </a:lnSpc>
                        <a:spcBef>
                          <a:spcPct val="0"/>
                        </a:spcBef>
                        <a:spcAft>
                          <a:spcPct val="0"/>
                        </a:spcAft>
                      </a:pPr>
                      <a:r>
                        <a:rPr lang="en-US" altLang="ko-KR" sz="1600" spc="5"/>
                        <a:t>(</a:t>
                      </a:r>
                      <a:r>
                        <a:rPr lang="ko-KR" altLang="en-US" sz="1600" spc="5"/>
                        <a:t>중위소득</a:t>
                      </a:r>
                      <a:r>
                        <a:rPr lang="en-US" altLang="ko-KR" sz="1600" spc="5"/>
                        <a:t>40%)</a:t>
                      </a:r>
                      <a:endParaRPr lang="ko-KR" altLang="en-US" sz="1600" b="0" spc="5">
                        <a:solidFill>
                          <a:srgbClr val="000000"/>
                        </a:solidFill>
                        <a:latin typeface="바탕체"/>
                        <a:ea typeface="바탕체"/>
                      </a:endParaRPr>
                    </a:p>
                  </a:txBody>
                  <a:tcPr marL="72548" marR="72548" marT="20057" marB="2005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661,172</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1,125,780</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1,456,366</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1,786,952</a:t>
                      </a:r>
                    </a:p>
                  </a:txBody>
                  <a:tcPr marL="64770" marR="64770" marT="17907" marB="17907" anchor="ctr"/>
                </a:tc>
              </a:tr>
              <a:tr h="642691">
                <a:tc>
                  <a:txBody>
                    <a:bodyPr/>
                    <a:lstStyle/>
                    <a:p>
                      <a:pPr marL="0" indent="0" algn="ctr" latinLnBrk="0">
                        <a:lnSpc>
                          <a:spcPct val="100000"/>
                        </a:lnSpc>
                        <a:spcBef>
                          <a:spcPct val="0"/>
                        </a:spcBef>
                        <a:spcAft>
                          <a:spcPct val="0"/>
                        </a:spcAft>
                      </a:pPr>
                      <a:r>
                        <a:rPr lang="ko-KR" altLang="en-US" sz="1600" spc="5"/>
                        <a:t>주거급여</a:t>
                      </a:r>
                    </a:p>
                    <a:p>
                      <a:pPr marL="0" indent="0" algn="ctr" latinLnBrk="0">
                        <a:lnSpc>
                          <a:spcPct val="100000"/>
                        </a:lnSpc>
                        <a:spcBef>
                          <a:spcPct val="0"/>
                        </a:spcBef>
                        <a:spcAft>
                          <a:spcPct val="0"/>
                        </a:spcAft>
                      </a:pPr>
                      <a:r>
                        <a:rPr lang="en-US" altLang="ko-KR" sz="1600" spc="5"/>
                        <a:t>(</a:t>
                      </a:r>
                      <a:r>
                        <a:rPr lang="ko-KR" altLang="en-US" sz="1600" spc="5"/>
                        <a:t>중위소득</a:t>
                      </a:r>
                      <a:r>
                        <a:rPr lang="en-US" altLang="ko-KR" sz="1600" spc="5"/>
                        <a:t>43%)</a:t>
                      </a:r>
                      <a:endParaRPr lang="ko-KR" altLang="en-US" sz="1600" b="0" spc="5">
                        <a:solidFill>
                          <a:srgbClr val="000000"/>
                        </a:solidFill>
                        <a:latin typeface="바탕체"/>
                        <a:ea typeface="바탕체"/>
                      </a:endParaRPr>
                    </a:p>
                  </a:txBody>
                  <a:tcPr marL="72548" marR="72548" marT="20057" marB="2005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710,760</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1,210,213</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1,565,593</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1,920,973</a:t>
                      </a:r>
                    </a:p>
                  </a:txBody>
                  <a:tcPr marL="64770" marR="64770" marT="17907" marB="17907" anchor="ctr"/>
                </a:tc>
              </a:tr>
              <a:tr h="642691">
                <a:tc>
                  <a:txBody>
                    <a:bodyPr/>
                    <a:lstStyle/>
                    <a:p>
                      <a:pPr marL="0" indent="0" algn="ctr" latinLnBrk="0">
                        <a:lnSpc>
                          <a:spcPct val="100000"/>
                        </a:lnSpc>
                        <a:spcBef>
                          <a:spcPct val="0"/>
                        </a:spcBef>
                        <a:spcAft>
                          <a:spcPct val="0"/>
                        </a:spcAft>
                      </a:pPr>
                      <a:r>
                        <a:rPr lang="ko-KR" altLang="en-US" sz="1600" spc="5"/>
                        <a:t>교육급여</a:t>
                      </a:r>
                    </a:p>
                    <a:p>
                      <a:pPr marL="0" indent="0" algn="ctr" latinLnBrk="0">
                        <a:lnSpc>
                          <a:spcPct val="100000"/>
                        </a:lnSpc>
                        <a:spcBef>
                          <a:spcPct val="0"/>
                        </a:spcBef>
                        <a:spcAft>
                          <a:spcPct val="0"/>
                        </a:spcAft>
                      </a:pPr>
                      <a:r>
                        <a:rPr lang="en-US" altLang="ko-KR" sz="1600" spc="5"/>
                        <a:t>(</a:t>
                      </a:r>
                      <a:r>
                        <a:rPr lang="ko-KR" altLang="en-US" sz="1600" spc="5"/>
                        <a:t>중위소득</a:t>
                      </a:r>
                      <a:r>
                        <a:rPr lang="en-US" altLang="ko-KR" sz="1600" spc="5"/>
                        <a:t>50%)</a:t>
                      </a:r>
                      <a:endParaRPr lang="ko-KR" altLang="en-US" sz="1600" b="0" spc="5">
                        <a:solidFill>
                          <a:srgbClr val="000000"/>
                        </a:solidFill>
                        <a:latin typeface="바탕체"/>
                        <a:ea typeface="바탕체"/>
                      </a:endParaRPr>
                    </a:p>
                  </a:txBody>
                  <a:tcPr marL="72548" marR="72548" marT="20057" marB="20057" anchor="ctr"/>
                </a:tc>
                <a:tc>
                  <a:txBody>
                    <a:bodyPr/>
                    <a:lstStyle/>
                    <a:p>
                      <a:pPr marL="0" indent="0" algn="ctr" latinLnBrk="0">
                        <a:lnSpc>
                          <a:spcPct val="100000"/>
                        </a:lnSpc>
                        <a:spcBef>
                          <a:spcPct val="0"/>
                        </a:spcBef>
                        <a:spcAft>
                          <a:spcPct val="0"/>
                        </a:spcAft>
                      </a:pPr>
                      <a:r>
                        <a:rPr lang="en-US" altLang="en-US" sz="1800" spc="5">
                          <a:solidFill>
                            <a:srgbClr val="000000"/>
                          </a:solidFill>
                          <a:latin typeface="+mn-lt"/>
                        </a:rPr>
                        <a:t>826,465</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a:solidFill>
                            <a:srgbClr val="000000"/>
                          </a:solidFill>
                          <a:latin typeface="+mn-lt"/>
                        </a:rPr>
                        <a:t>1,407,225</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a:solidFill>
                            <a:srgbClr val="000000"/>
                          </a:solidFill>
                          <a:latin typeface="+mn-lt"/>
                        </a:rPr>
                        <a:t>1,820,457</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a:solidFill>
                            <a:srgbClr val="000000"/>
                          </a:solidFill>
                          <a:latin typeface="+mn-lt"/>
                        </a:rPr>
                        <a:t>2,233,690</a:t>
                      </a:r>
                    </a:p>
                  </a:txBody>
                  <a:tcPr marL="64770" marR="64770" marT="17907" marB="17907"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10" name="TextBox 4"/>
          <p:cNvSpPr txBox="1"/>
          <p:nvPr/>
        </p:nvSpPr>
        <p:spPr>
          <a:xfrm>
            <a:off x="323528" y="1052736"/>
            <a:ext cx="6264696" cy="726534"/>
          </a:xfrm>
          <a:prstGeom prst="rect">
            <a:avLst/>
          </a:prstGeom>
          <a:noFill/>
        </p:spPr>
        <p:txBody>
          <a:bodyPr wrap="square">
            <a:spAutoFit/>
          </a:bodyPr>
          <a:lstStyle/>
          <a:p>
            <a:pPr marL="0" lvl="0" algn="l" latinLnBrk="1" hangingPunct="1"/>
            <a:r>
              <a:rPr lang="en-US" altLang="ko-KR" sz="2400" b="1" i="0" spc="5">
                <a:solidFill>
                  <a:srgbClr val="000000"/>
                </a:solidFill>
                <a:latin typeface="돋움"/>
                <a:ea typeface="돋움"/>
              </a:rPr>
              <a:t>(1)</a:t>
            </a:r>
            <a:r>
              <a:rPr lang="ko-KR" altLang="en-US" sz="2400" b="1" i="0" spc="5">
                <a:solidFill>
                  <a:srgbClr val="000000"/>
                </a:solidFill>
                <a:latin typeface="돋움"/>
                <a:ea typeface="돋움"/>
              </a:rPr>
              <a:t> 생계급여</a:t>
            </a:r>
          </a:p>
          <a:p>
            <a:pPr marL="0" lvl="0" algn="l" latinLnBrk="1" hangingPunct="1"/>
            <a:r>
              <a:rPr lang="en-US" altLang="ko-KR" sz="1800" b="0" i="0" spc="5">
                <a:solidFill>
                  <a:srgbClr val="000000"/>
                </a:solidFill>
                <a:latin typeface="돋움"/>
                <a:ea typeface="돋움"/>
              </a:rPr>
              <a:t> </a:t>
            </a:r>
            <a:r>
              <a:rPr lang="ko-KR" altLang="en-US" sz="1800" b="0" i="0" spc="5">
                <a:solidFill>
                  <a:srgbClr val="000000"/>
                </a:solidFill>
                <a:latin typeface="돋움"/>
                <a:ea typeface="돋움"/>
              </a:rPr>
              <a:t>선정기준과 보장수준 동일</a:t>
            </a:r>
            <a:endParaRPr lang="ko-KR" altLang="en-US">
              <a:latin typeface="돋움"/>
              <a:ea typeface="돋움"/>
            </a:endParaRPr>
          </a:p>
        </p:txBody>
      </p:sp>
      <p:graphicFrame>
        <p:nvGraphicFramePr>
          <p:cNvPr id="11" name="표 5"/>
          <p:cNvGraphicFramePr>
            <a:graphicFrameLocks noGrp="1"/>
          </p:cNvGraphicFramePr>
          <p:nvPr>
            <p:extLst>
              <p:ext uri="{D42A27DB-BD31-4B8C-83A1-F6EECF244321}">
                <p14:modId xmlns:p14="http://schemas.microsoft.com/office/powerpoint/2010/main" val="2669658168"/>
              </p:ext>
            </p:extLst>
          </p:nvPr>
        </p:nvGraphicFramePr>
        <p:xfrm>
          <a:off x="323528" y="1844824"/>
          <a:ext cx="8424935" cy="1224136"/>
        </p:xfrm>
        <a:graphic>
          <a:graphicData uri="http://schemas.openxmlformats.org/drawingml/2006/table">
            <a:tbl>
              <a:tblPr firstRow="1" bandRow="1">
                <a:tableStyleId>{76450435-6131-4BA9-BD02-603D08AFE7CB}</a:tableStyleId>
              </a:tblPr>
              <a:tblGrid>
                <a:gridCol w="1684987"/>
                <a:gridCol w="1684987"/>
                <a:gridCol w="1684987"/>
                <a:gridCol w="1684987"/>
                <a:gridCol w="1684987"/>
              </a:tblGrid>
              <a:tr h="612068">
                <a:tc>
                  <a:txBody>
                    <a:bodyPr/>
                    <a:lstStyle/>
                    <a:p>
                      <a:pPr marL="0" indent="0" algn="ctr" latinLnBrk="0">
                        <a:lnSpc>
                          <a:spcPct val="100000"/>
                        </a:lnSpc>
                        <a:spcBef>
                          <a:spcPct val="0"/>
                        </a:spcBef>
                        <a:spcAft>
                          <a:spcPct val="0"/>
                        </a:spcAft>
                      </a:pPr>
                      <a:r>
                        <a:rPr lang="ko-KR" altLang="en-US" sz="1600" spc="5" dirty="0"/>
                        <a:t>가구규모</a:t>
                      </a:r>
                    </a:p>
                    <a:p>
                      <a:pPr marL="0" indent="0" algn="ctr" latinLnBrk="1">
                        <a:lnSpc>
                          <a:spcPct val="100000"/>
                        </a:lnSpc>
                        <a:spcBef>
                          <a:spcPct val="0"/>
                        </a:spcBef>
                        <a:spcAft>
                          <a:spcPct val="0"/>
                        </a:spcAft>
                      </a:pPr>
                      <a:r>
                        <a:rPr lang="ko-KR" altLang="en-US" sz="1600" spc="5" dirty="0"/>
                        <a:t>구분</a:t>
                      </a:r>
                      <a:endParaRPr lang="ko-KR" altLang="en-US" sz="1600" spc="5" dirty="0">
                        <a:solidFill>
                          <a:srgbClr val="000000"/>
                        </a:solidFill>
                        <a:latin typeface="궁서체"/>
                        <a:ea typeface="궁서체"/>
                      </a:endParaRPr>
                    </a:p>
                  </a:txBody>
                  <a:tcPr marL="64770" marR="64770" marT="17907" marB="17907" anchor="ctr"/>
                </a:tc>
                <a:tc>
                  <a:txBody>
                    <a:bodyPr/>
                    <a:lstStyle/>
                    <a:p>
                      <a:pPr marL="0" indent="0" algn="ctr" latinLnBrk="0">
                        <a:lnSpc>
                          <a:spcPct val="100000"/>
                        </a:lnSpc>
                        <a:spcBef>
                          <a:spcPct val="0"/>
                        </a:spcBef>
                        <a:spcAft>
                          <a:spcPct val="0"/>
                        </a:spcAft>
                      </a:pPr>
                      <a:r>
                        <a:rPr lang="en-US" altLang="ko-KR" sz="1800" spc="5"/>
                        <a:t>1</a:t>
                      </a:r>
                      <a:r>
                        <a:rPr lang="ko-KR" altLang="en-US" sz="1800" spc="5"/>
                        <a:t>인 가구</a:t>
                      </a:r>
                      <a:endParaRPr lang="ko-KR" altLang="en-US" sz="1800" spc="5">
                        <a:solidFill>
                          <a:srgbClr val="000000"/>
                        </a:solidFill>
                        <a:latin typeface="궁서체"/>
                        <a:ea typeface="궁서체"/>
                      </a:endParaRPr>
                    </a:p>
                  </a:txBody>
                  <a:tcPr marL="64770" marR="64770" marT="17907" marB="17907" anchor="ctr"/>
                </a:tc>
                <a:tc>
                  <a:txBody>
                    <a:bodyPr/>
                    <a:lstStyle/>
                    <a:p>
                      <a:pPr marL="0" indent="0" algn="ctr" latinLnBrk="0">
                        <a:lnSpc>
                          <a:spcPct val="100000"/>
                        </a:lnSpc>
                        <a:spcBef>
                          <a:spcPct val="0"/>
                        </a:spcBef>
                        <a:spcAft>
                          <a:spcPct val="0"/>
                        </a:spcAft>
                      </a:pPr>
                      <a:r>
                        <a:rPr lang="en-US" altLang="ko-KR" sz="1800" spc="5"/>
                        <a:t>2</a:t>
                      </a:r>
                      <a:r>
                        <a:rPr lang="ko-KR" altLang="en-US" sz="1800" spc="5"/>
                        <a:t>인 가구</a:t>
                      </a:r>
                      <a:endParaRPr lang="ko-KR" altLang="en-US" sz="1800" spc="5">
                        <a:solidFill>
                          <a:srgbClr val="000000"/>
                        </a:solidFill>
                        <a:latin typeface="궁서체"/>
                        <a:ea typeface="궁서체"/>
                      </a:endParaRPr>
                    </a:p>
                  </a:txBody>
                  <a:tcPr marL="64770" marR="64770" marT="17907" marB="17907" anchor="ctr"/>
                </a:tc>
                <a:tc>
                  <a:txBody>
                    <a:bodyPr/>
                    <a:lstStyle/>
                    <a:p>
                      <a:pPr marL="0" indent="0" algn="ctr" latinLnBrk="0">
                        <a:lnSpc>
                          <a:spcPct val="100000"/>
                        </a:lnSpc>
                        <a:spcBef>
                          <a:spcPct val="0"/>
                        </a:spcBef>
                        <a:spcAft>
                          <a:spcPct val="0"/>
                        </a:spcAft>
                      </a:pPr>
                      <a:r>
                        <a:rPr lang="en-US" altLang="ko-KR" sz="1800" spc="5"/>
                        <a:t>3</a:t>
                      </a:r>
                      <a:r>
                        <a:rPr lang="ko-KR" altLang="en-US" sz="1800" spc="5"/>
                        <a:t>인 가구</a:t>
                      </a:r>
                      <a:endParaRPr lang="ko-KR" altLang="en-US" sz="1800" spc="5">
                        <a:solidFill>
                          <a:srgbClr val="000000"/>
                        </a:solidFill>
                        <a:latin typeface="궁서체"/>
                        <a:ea typeface="궁서체"/>
                      </a:endParaRPr>
                    </a:p>
                  </a:txBody>
                  <a:tcPr marL="64770" marR="64770" marT="17907" marB="17907" anchor="ctr"/>
                </a:tc>
                <a:tc>
                  <a:txBody>
                    <a:bodyPr/>
                    <a:lstStyle/>
                    <a:p>
                      <a:pPr marL="0" indent="0" algn="ctr" latinLnBrk="0">
                        <a:lnSpc>
                          <a:spcPct val="100000"/>
                        </a:lnSpc>
                        <a:spcBef>
                          <a:spcPct val="0"/>
                        </a:spcBef>
                        <a:spcAft>
                          <a:spcPct val="0"/>
                        </a:spcAft>
                      </a:pPr>
                      <a:r>
                        <a:rPr lang="en-US" altLang="ko-KR" sz="1800" spc="5"/>
                        <a:t>4</a:t>
                      </a:r>
                      <a:r>
                        <a:rPr lang="ko-KR" altLang="en-US" sz="1800" spc="5"/>
                        <a:t>인 가구</a:t>
                      </a:r>
                      <a:endParaRPr lang="ko-KR" altLang="en-US" sz="1800" spc="5">
                        <a:solidFill>
                          <a:srgbClr val="000000"/>
                        </a:solidFill>
                        <a:latin typeface="궁서체"/>
                        <a:ea typeface="궁서체"/>
                      </a:endParaRPr>
                    </a:p>
                  </a:txBody>
                  <a:tcPr marL="64770" marR="64770" marT="17907" marB="17907" anchor="ctr"/>
                </a:tc>
              </a:tr>
              <a:tr h="612068">
                <a:tc>
                  <a:txBody>
                    <a:bodyPr/>
                    <a:lstStyle/>
                    <a:p>
                      <a:pPr marL="0" indent="0" algn="ctr" latinLnBrk="0">
                        <a:lnSpc>
                          <a:spcPct val="100000"/>
                        </a:lnSpc>
                        <a:spcBef>
                          <a:spcPct val="0"/>
                        </a:spcBef>
                        <a:spcAft>
                          <a:spcPct val="0"/>
                        </a:spcAft>
                      </a:pPr>
                      <a:r>
                        <a:rPr lang="ko-KR" altLang="en-US" sz="1600" spc="5"/>
                        <a:t>생계급여</a:t>
                      </a:r>
                    </a:p>
                    <a:p>
                      <a:pPr marL="0" indent="0" algn="ctr" latinLnBrk="0">
                        <a:lnSpc>
                          <a:spcPct val="100000"/>
                        </a:lnSpc>
                        <a:spcBef>
                          <a:spcPct val="0"/>
                        </a:spcBef>
                        <a:spcAft>
                          <a:spcPct val="0"/>
                        </a:spcAft>
                      </a:pPr>
                      <a:r>
                        <a:rPr lang="en-US" altLang="ko-KR" sz="1600" spc="5"/>
                        <a:t>(</a:t>
                      </a:r>
                      <a:r>
                        <a:rPr lang="ko-KR" altLang="en-US" sz="1600" spc="5"/>
                        <a:t>중위소득</a:t>
                      </a:r>
                      <a:r>
                        <a:rPr lang="en-US" altLang="ko-KR" sz="1600" spc="5"/>
                        <a:t>29%)</a:t>
                      </a:r>
                      <a:endParaRPr lang="ko-KR" altLang="en-US" sz="1600" b="1" spc="5">
                        <a:solidFill>
                          <a:srgbClr val="000000"/>
                        </a:solidFill>
                        <a:latin typeface="궁서체"/>
                        <a:ea typeface="궁서체"/>
                      </a:endParaRP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495,879</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844,335</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1,092,274</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1,340,214</a:t>
                      </a:r>
                    </a:p>
                  </a:txBody>
                  <a:tcPr marL="64770" marR="64770" marT="17907" marB="17907" anchor="ctr"/>
                </a:tc>
              </a:tr>
            </a:tbl>
          </a:graphicData>
        </a:graphic>
      </p:graphicFrame>
      <p:sp>
        <p:nvSpPr>
          <p:cNvPr id="12" name="TextBox 10"/>
          <p:cNvSpPr txBox="1"/>
          <p:nvPr/>
        </p:nvSpPr>
        <p:spPr>
          <a:xfrm>
            <a:off x="395536" y="3992787"/>
            <a:ext cx="6264696" cy="720183"/>
          </a:xfrm>
          <a:prstGeom prst="rect">
            <a:avLst/>
          </a:prstGeom>
          <a:noFill/>
        </p:spPr>
        <p:txBody>
          <a:bodyPr wrap="square">
            <a:spAutoFit/>
          </a:bodyPr>
          <a:lstStyle/>
          <a:p>
            <a:pPr marL="0" lvl="0" algn="l" latinLnBrk="1" hangingPunct="1"/>
            <a:r>
              <a:rPr lang="en-US" altLang="ko-KR" sz="2400" b="1" i="0" spc="5">
                <a:solidFill>
                  <a:srgbClr val="000000"/>
                </a:solidFill>
                <a:latin typeface="돋움"/>
                <a:ea typeface="돋움"/>
              </a:rPr>
              <a:t>(2) </a:t>
            </a:r>
            <a:r>
              <a:rPr lang="ko-KR" altLang="en-US" sz="2400" b="1" i="0" spc="5">
                <a:solidFill>
                  <a:srgbClr val="000000"/>
                </a:solidFill>
                <a:latin typeface="돋움"/>
                <a:ea typeface="돋움"/>
              </a:rPr>
              <a:t>의료급여</a:t>
            </a:r>
          </a:p>
          <a:p>
            <a:pPr marL="0" lvl="0" algn="l" latinLnBrk="1" hangingPunct="1"/>
            <a:r>
              <a:rPr lang="en-US" altLang="ko-KR" sz="1800" b="0" i="0" spc="5">
                <a:solidFill>
                  <a:srgbClr val="000000"/>
                </a:solidFill>
                <a:latin typeface="돋움"/>
                <a:ea typeface="돋움"/>
              </a:rPr>
              <a:t> </a:t>
            </a:r>
            <a:r>
              <a:rPr lang="ko-KR" altLang="en-US" sz="1800" b="0" i="0" spc="5">
                <a:solidFill>
                  <a:srgbClr val="000000"/>
                </a:solidFill>
                <a:latin typeface="돋움"/>
                <a:ea typeface="돋움"/>
              </a:rPr>
              <a:t>해당자급여</a:t>
            </a:r>
            <a:endParaRPr lang="ko-KR" altLang="en-US">
              <a:latin typeface="돋움"/>
              <a:ea typeface="돋움"/>
            </a:endParaRPr>
          </a:p>
        </p:txBody>
      </p:sp>
      <p:graphicFrame>
        <p:nvGraphicFramePr>
          <p:cNvPr id="13" name="표 11"/>
          <p:cNvGraphicFramePr>
            <a:graphicFrameLocks noGrp="1"/>
          </p:cNvGraphicFramePr>
          <p:nvPr>
            <p:extLst>
              <p:ext uri="{D42A27DB-BD31-4B8C-83A1-F6EECF244321}">
                <p14:modId xmlns:p14="http://schemas.microsoft.com/office/powerpoint/2010/main" val="3755012505"/>
              </p:ext>
            </p:extLst>
          </p:nvPr>
        </p:nvGraphicFramePr>
        <p:xfrm>
          <a:off x="395534" y="4784875"/>
          <a:ext cx="8352930" cy="1224136"/>
        </p:xfrm>
        <a:graphic>
          <a:graphicData uri="http://schemas.openxmlformats.org/drawingml/2006/table">
            <a:tbl>
              <a:tblPr firstRow="1" bandRow="1">
                <a:tableStyleId>{76450435-6131-4BA9-BD02-603D08AFE7CB}</a:tableStyleId>
              </a:tblPr>
              <a:tblGrid>
                <a:gridCol w="1670586"/>
                <a:gridCol w="1670586"/>
                <a:gridCol w="1670586"/>
                <a:gridCol w="1670586"/>
                <a:gridCol w="1670586"/>
              </a:tblGrid>
              <a:tr h="612068">
                <a:tc>
                  <a:txBody>
                    <a:bodyPr/>
                    <a:lstStyle/>
                    <a:p>
                      <a:pPr marL="0" indent="0" algn="ctr" latinLnBrk="0">
                        <a:lnSpc>
                          <a:spcPct val="100000"/>
                        </a:lnSpc>
                        <a:spcBef>
                          <a:spcPct val="0"/>
                        </a:spcBef>
                        <a:spcAft>
                          <a:spcPct val="0"/>
                        </a:spcAft>
                      </a:pPr>
                      <a:r>
                        <a:rPr lang="ko-KR" altLang="en-US" sz="1600" spc="5" dirty="0"/>
                        <a:t>가구규모</a:t>
                      </a:r>
                    </a:p>
                    <a:p>
                      <a:pPr marL="0" indent="0" algn="ctr" latinLnBrk="1">
                        <a:lnSpc>
                          <a:spcPct val="100000"/>
                        </a:lnSpc>
                        <a:spcBef>
                          <a:spcPct val="0"/>
                        </a:spcBef>
                        <a:spcAft>
                          <a:spcPct val="0"/>
                        </a:spcAft>
                      </a:pPr>
                      <a:r>
                        <a:rPr lang="ko-KR" altLang="en-US" sz="1600" spc="5" dirty="0"/>
                        <a:t>구분</a:t>
                      </a:r>
                      <a:endParaRPr lang="ko-KR" altLang="en-US" sz="1600" spc="5" dirty="0">
                        <a:solidFill>
                          <a:srgbClr val="000000"/>
                        </a:solidFill>
                        <a:latin typeface="궁서체"/>
                        <a:ea typeface="궁서체"/>
                      </a:endParaRPr>
                    </a:p>
                  </a:txBody>
                  <a:tcPr marL="64770" marR="64770" marT="17907" marB="17907" anchor="ctr"/>
                </a:tc>
                <a:tc>
                  <a:txBody>
                    <a:bodyPr/>
                    <a:lstStyle/>
                    <a:p>
                      <a:pPr marL="0" indent="0" algn="ctr" latinLnBrk="0">
                        <a:lnSpc>
                          <a:spcPct val="100000"/>
                        </a:lnSpc>
                        <a:spcBef>
                          <a:spcPct val="0"/>
                        </a:spcBef>
                        <a:spcAft>
                          <a:spcPct val="0"/>
                        </a:spcAft>
                      </a:pPr>
                      <a:r>
                        <a:rPr lang="en-US" altLang="ko-KR" sz="1800" spc="5"/>
                        <a:t>1</a:t>
                      </a:r>
                      <a:r>
                        <a:rPr lang="ko-KR" altLang="en-US" sz="1800" spc="5"/>
                        <a:t>인 가구</a:t>
                      </a:r>
                      <a:endParaRPr lang="ko-KR" altLang="en-US" sz="1800" spc="5">
                        <a:solidFill>
                          <a:srgbClr val="000000"/>
                        </a:solidFill>
                        <a:latin typeface="궁서체"/>
                        <a:ea typeface="궁서체"/>
                      </a:endParaRPr>
                    </a:p>
                  </a:txBody>
                  <a:tcPr marL="64770" marR="64770" marT="17907" marB="17907" anchor="ctr"/>
                </a:tc>
                <a:tc>
                  <a:txBody>
                    <a:bodyPr/>
                    <a:lstStyle/>
                    <a:p>
                      <a:pPr marL="0" indent="0" algn="ctr" latinLnBrk="0">
                        <a:lnSpc>
                          <a:spcPct val="100000"/>
                        </a:lnSpc>
                        <a:spcBef>
                          <a:spcPct val="0"/>
                        </a:spcBef>
                        <a:spcAft>
                          <a:spcPct val="0"/>
                        </a:spcAft>
                      </a:pPr>
                      <a:r>
                        <a:rPr lang="en-US" altLang="ko-KR" sz="1800" spc="5"/>
                        <a:t>2</a:t>
                      </a:r>
                      <a:r>
                        <a:rPr lang="ko-KR" altLang="en-US" sz="1800" spc="5"/>
                        <a:t>인 가구</a:t>
                      </a:r>
                      <a:endParaRPr lang="ko-KR" altLang="en-US" sz="1800" spc="5">
                        <a:solidFill>
                          <a:srgbClr val="000000"/>
                        </a:solidFill>
                        <a:latin typeface="궁서체"/>
                        <a:ea typeface="궁서체"/>
                      </a:endParaRPr>
                    </a:p>
                  </a:txBody>
                  <a:tcPr marL="64770" marR="64770" marT="17907" marB="17907" anchor="ctr"/>
                </a:tc>
                <a:tc>
                  <a:txBody>
                    <a:bodyPr/>
                    <a:lstStyle/>
                    <a:p>
                      <a:pPr marL="0" indent="0" algn="ctr" latinLnBrk="0">
                        <a:lnSpc>
                          <a:spcPct val="100000"/>
                        </a:lnSpc>
                        <a:spcBef>
                          <a:spcPct val="0"/>
                        </a:spcBef>
                        <a:spcAft>
                          <a:spcPct val="0"/>
                        </a:spcAft>
                      </a:pPr>
                      <a:r>
                        <a:rPr lang="en-US" altLang="ko-KR" sz="1800" spc="5"/>
                        <a:t>3</a:t>
                      </a:r>
                      <a:r>
                        <a:rPr lang="ko-KR" altLang="en-US" sz="1800" spc="5"/>
                        <a:t>인 가구</a:t>
                      </a:r>
                      <a:endParaRPr lang="ko-KR" altLang="en-US" sz="1800" spc="5">
                        <a:solidFill>
                          <a:srgbClr val="000000"/>
                        </a:solidFill>
                        <a:latin typeface="궁서체"/>
                        <a:ea typeface="궁서체"/>
                      </a:endParaRPr>
                    </a:p>
                  </a:txBody>
                  <a:tcPr marL="64770" marR="64770" marT="17907" marB="17907" anchor="ctr"/>
                </a:tc>
                <a:tc>
                  <a:txBody>
                    <a:bodyPr/>
                    <a:lstStyle/>
                    <a:p>
                      <a:pPr marL="0" indent="0" algn="ctr" latinLnBrk="0">
                        <a:lnSpc>
                          <a:spcPct val="100000"/>
                        </a:lnSpc>
                        <a:spcBef>
                          <a:spcPct val="0"/>
                        </a:spcBef>
                        <a:spcAft>
                          <a:spcPct val="0"/>
                        </a:spcAft>
                      </a:pPr>
                      <a:r>
                        <a:rPr lang="en-US" altLang="ko-KR" sz="1800" spc="5"/>
                        <a:t>4</a:t>
                      </a:r>
                      <a:r>
                        <a:rPr lang="ko-KR" altLang="en-US" sz="1800" spc="5"/>
                        <a:t>인 가구</a:t>
                      </a:r>
                      <a:endParaRPr lang="ko-KR" altLang="en-US" sz="1800" spc="5">
                        <a:solidFill>
                          <a:srgbClr val="000000"/>
                        </a:solidFill>
                        <a:latin typeface="궁서체"/>
                        <a:ea typeface="궁서체"/>
                      </a:endParaRPr>
                    </a:p>
                  </a:txBody>
                  <a:tcPr marL="64770" marR="64770" marT="17907" marB="17907" anchor="ctr"/>
                </a:tc>
              </a:tr>
              <a:tr h="612068">
                <a:tc>
                  <a:txBody>
                    <a:bodyPr/>
                    <a:lstStyle/>
                    <a:p>
                      <a:pPr marL="0" indent="0" algn="ctr" latinLnBrk="0">
                        <a:lnSpc>
                          <a:spcPct val="100000"/>
                        </a:lnSpc>
                        <a:spcBef>
                          <a:spcPct val="0"/>
                        </a:spcBef>
                        <a:spcAft>
                          <a:spcPct val="0"/>
                        </a:spcAft>
                      </a:pPr>
                      <a:r>
                        <a:rPr lang="ko-KR" altLang="en-US" sz="1600" spc="5"/>
                        <a:t>의료급여</a:t>
                      </a:r>
                    </a:p>
                    <a:p>
                      <a:pPr marL="0" indent="0" algn="ctr" latinLnBrk="0">
                        <a:lnSpc>
                          <a:spcPct val="100000"/>
                        </a:lnSpc>
                        <a:spcBef>
                          <a:spcPct val="0"/>
                        </a:spcBef>
                        <a:spcAft>
                          <a:spcPct val="0"/>
                        </a:spcAft>
                      </a:pPr>
                      <a:r>
                        <a:rPr lang="en-US" altLang="ko-KR" sz="1600" spc="5"/>
                        <a:t>(</a:t>
                      </a:r>
                      <a:r>
                        <a:rPr lang="ko-KR" altLang="en-US" sz="1600" spc="5"/>
                        <a:t>중위소득</a:t>
                      </a:r>
                      <a:r>
                        <a:rPr lang="en-US" altLang="ko-KR" sz="1600" spc="5"/>
                        <a:t>40%)</a:t>
                      </a:r>
                      <a:endParaRPr lang="ko-KR" altLang="en-US" sz="1600" b="1" spc="5">
                        <a:solidFill>
                          <a:srgbClr val="000000"/>
                        </a:solidFill>
                        <a:latin typeface="궁서체"/>
                        <a:ea typeface="궁서체"/>
                      </a:endParaRP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661,172</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1,125,780</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1,456,366</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1,786,952</a:t>
                      </a:r>
                    </a:p>
                  </a:txBody>
                  <a:tcPr marL="64770" marR="64770" marT="17907" marB="17907" anchor="ctr"/>
                </a:tc>
              </a:tr>
            </a:tbl>
          </a:graphicData>
        </a:graphic>
      </p:graphicFrame>
      <p:sp>
        <p:nvSpPr>
          <p:cNvPr id="14" name="직사각형 13"/>
          <p:cNvSpPr txBox="1"/>
          <p:nvPr/>
        </p:nvSpPr>
        <p:spPr>
          <a:xfrm>
            <a:off x="5436108" y="0"/>
            <a:ext cx="3312414" cy="557784"/>
          </a:xfrm>
          <a:prstGeom prst="rect">
            <a:avLst/>
          </a:prstGeom>
        </p:spPr>
        <p:txBody>
          <a:bodyPr wrap="square">
            <a:spAutoFit/>
          </a:bodyPr>
          <a:lstStyle/>
          <a:p>
            <a:pPr marL="109728" indent="0" algn="l" latinLnBrk="1" hangingPunct="1">
              <a:lnSpc>
                <a:spcPct val="180000"/>
              </a:lnSpc>
              <a:spcBef>
                <a:spcPct val="8000"/>
              </a:spcBef>
              <a:buClr>
                <a:schemeClr val="accent3"/>
              </a:buClr>
              <a:buFont typeface="Georgia"/>
              <a:buNone/>
            </a:pPr>
            <a:r>
              <a:rPr lang="en-US" altLang="ko-KR" sz="1700" b="0" i="0" spc="5">
                <a:solidFill>
                  <a:srgbClr val="000000"/>
                </a:solidFill>
                <a:latin typeface="Georgia"/>
              </a:rPr>
              <a:t>3) </a:t>
            </a:r>
            <a:r>
              <a:rPr lang="ko-KR" altLang="en-US" sz="1700" b="0" i="0" spc="5">
                <a:solidFill>
                  <a:srgbClr val="000000"/>
                </a:solidFill>
                <a:latin typeface="Georgia"/>
                <a:ea typeface="맑은 고딕"/>
                <a:cs typeface="맑은 고딕"/>
              </a:rPr>
              <a:t>급여별선정기준과 보장수준</a:t>
            </a:r>
            <a:endParaRPr lang="ko-KR" altLang="en-US" sz="17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14" name="직사각형 13"/>
          <p:cNvSpPr txBox="1"/>
          <p:nvPr/>
        </p:nvSpPr>
        <p:spPr>
          <a:xfrm>
            <a:off x="5436108" y="0"/>
            <a:ext cx="3312414" cy="557784"/>
          </a:xfrm>
          <a:prstGeom prst="rect">
            <a:avLst/>
          </a:prstGeom>
        </p:spPr>
        <p:txBody>
          <a:bodyPr wrap="square">
            <a:spAutoFit/>
          </a:bodyPr>
          <a:lstStyle/>
          <a:p>
            <a:pPr marL="109728" indent="0" algn="l" latinLnBrk="1" hangingPunct="1">
              <a:lnSpc>
                <a:spcPct val="180000"/>
              </a:lnSpc>
              <a:spcBef>
                <a:spcPct val="8000"/>
              </a:spcBef>
              <a:buClr>
                <a:schemeClr val="accent3"/>
              </a:buClr>
              <a:buFont typeface="Georgia"/>
              <a:buNone/>
            </a:pPr>
            <a:r>
              <a:rPr lang="en-US" altLang="ko-KR" sz="1700" b="0" i="0" spc="5">
                <a:solidFill>
                  <a:srgbClr val="000000"/>
                </a:solidFill>
                <a:latin typeface="Georgia"/>
              </a:rPr>
              <a:t>3) </a:t>
            </a:r>
            <a:r>
              <a:rPr lang="ko-KR" altLang="en-US" sz="1700" b="0" i="0" spc="5">
                <a:solidFill>
                  <a:srgbClr val="000000"/>
                </a:solidFill>
                <a:latin typeface="Georgia"/>
                <a:ea typeface="맑은 고딕"/>
                <a:cs typeface="맑은 고딕"/>
              </a:rPr>
              <a:t>급여별선정기준과 보장수준</a:t>
            </a:r>
            <a:endParaRPr lang="ko-KR" altLang="en-US" sz="1700"/>
          </a:p>
        </p:txBody>
      </p:sp>
      <p:sp>
        <p:nvSpPr>
          <p:cNvPr id="8" name="TextBox 7"/>
          <p:cNvSpPr txBox="1"/>
          <p:nvPr/>
        </p:nvSpPr>
        <p:spPr>
          <a:xfrm>
            <a:off x="291456" y="908720"/>
            <a:ext cx="6264696" cy="4023324"/>
          </a:xfrm>
          <a:prstGeom prst="rect">
            <a:avLst/>
          </a:prstGeom>
          <a:noFill/>
        </p:spPr>
        <p:txBody>
          <a:bodyPr wrap="square">
            <a:spAutoFit/>
          </a:bodyPr>
          <a:lstStyle/>
          <a:p>
            <a:pPr lvl="0"/>
            <a:r>
              <a:rPr lang="en-US" altLang="ko-KR" sz="2400" b="1">
                <a:latin typeface="돋움"/>
                <a:ea typeface="돋움"/>
              </a:rPr>
              <a:t>(2)</a:t>
            </a:r>
            <a:r>
              <a:rPr lang="ko-KR" altLang="en-US" sz="2400" b="1">
                <a:latin typeface="돋움"/>
                <a:ea typeface="돋움"/>
              </a:rPr>
              <a:t> 의료급여</a:t>
            </a:r>
          </a:p>
          <a:p>
            <a:pPr lvl="0"/>
            <a:r>
              <a:rPr lang="ko-KR" altLang="en-US" b="1">
                <a:latin typeface="돋움"/>
                <a:ea typeface="돋움"/>
              </a:rPr>
              <a:t>가</a:t>
            </a:r>
            <a:r>
              <a:rPr lang="en-US" altLang="ko-KR" b="1">
                <a:latin typeface="돋움"/>
                <a:ea typeface="돋움"/>
              </a:rPr>
              <a:t>. 1</a:t>
            </a:r>
            <a:r>
              <a:rPr lang="ko-KR" altLang="en-US" b="1">
                <a:latin typeface="돋움"/>
                <a:ea typeface="돋움"/>
              </a:rPr>
              <a:t>종 수급권자 </a:t>
            </a:r>
          </a:p>
          <a:p>
            <a:pPr lvl="0"/>
            <a:endParaRPr lang="en-US" altLang="ko-KR" b="1">
              <a:latin typeface="돋움"/>
              <a:ea typeface="돋움"/>
            </a:endParaRPr>
          </a:p>
          <a:p>
            <a:pPr lvl="0"/>
            <a:r>
              <a:rPr lang="en-US" altLang="ko-KR" b="1">
                <a:latin typeface="돋움"/>
                <a:ea typeface="돋움"/>
              </a:rPr>
              <a:t>-</a:t>
            </a:r>
            <a:r>
              <a:rPr lang="ko-KR" altLang="en-US" b="1">
                <a:latin typeface="돋움"/>
                <a:ea typeface="돋움"/>
              </a:rPr>
              <a:t>입원</a:t>
            </a:r>
            <a:r>
              <a:rPr lang="en-US" altLang="ko-KR" b="1">
                <a:latin typeface="돋움"/>
                <a:ea typeface="돋움"/>
              </a:rPr>
              <a:t>: </a:t>
            </a:r>
            <a:r>
              <a:rPr lang="ko-KR" altLang="en-US" b="1">
                <a:latin typeface="돋움"/>
                <a:ea typeface="돋움"/>
              </a:rPr>
              <a:t>본인부담 없음</a:t>
            </a:r>
          </a:p>
          <a:p>
            <a:pPr lvl="0"/>
            <a:endParaRPr lang="en-US" altLang="ko-KR" b="1">
              <a:latin typeface="돋움"/>
              <a:ea typeface="돋움"/>
            </a:endParaRPr>
          </a:p>
          <a:p>
            <a:pPr lvl="0"/>
            <a:r>
              <a:rPr lang="en-US" altLang="ko-KR" b="1">
                <a:latin typeface="돋움"/>
                <a:ea typeface="돋움"/>
              </a:rPr>
              <a:t>-</a:t>
            </a:r>
            <a:r>
              <a:rPr lang="ko-KR" altLang="en-US" b="1">
                <a:latin typeface="돋움"/>
                <a:ea typeface="돋움"/>
              </a:rPr>
              <a:t>외래</a:t>
            </a:r>
            <a:r>
              <a:rPr lang="en-US" altLang="ko-KR" b="1">
                <a:latin typeface="돋움"/>
                <a:ea typeface="돋움"/>
              </a:rPr>
              <a:t>:</a:t>
            </a:r>
          </a:p>
          <a:p>
            <a:pPr lvl="0"/>
            <a:endParaRPr lang="en-US" altLang="ko-KR" b="1">
              <a:latin typeface="돋움"/>
              <a:ea typeface="돋움"/>
            </a:endParaRPr>
          </a:p>
          <a:p>
            <a:pPr lvl="0"/>
            <a:endParaRPr lang="en-US" altLang="ko-KR" b="1">
              <a:latin typeface="돋움"/>
              <a:ea typeface="돋움"/>
            </a:endParaRPr>
          </a:p>
          <a:p>
            <a:pPr lvl="0"/>
            <a:endParaRPr lang="en-US" altLang="ko-KR" b="1">
              <a:latin typeface="돋움"/>
              <a:ea typeface="돋움"/>
            </a:endParaRPr>
          </a:p>
          <a:p>
            <a:pPr lvl="0"/>
            <a:endParaRPr lang="en-US" altLang="ko-KR" b="1">
              <a:latin typeface="돋움"/>
              <a:ea typeface="돋움"/>
            </a:endParaRPr>
          </a:p>
          <a:p>
            <a:pPr lvl="0"/>
            <a:endParaRPr lang="en-US" altLang="ko-KR" b="1">
              <a:latin typeface="돋움"/>
              <a:ea typeface="돋움"/>
            </a:endParaRPr>
          </a:p>
          <a:p>
            <a:pPr lvl="0"/>
            <a:endParaRPr lang="en-US" altLang="ko-KR" b="1">
              <a:latin typeface="돋움"/>
              <a:ea typeface="돋움"/>
            </a:endParaRPr>
          </a:p>
          <a:p>
            <a:pPr lvl="0"/>
            <a:r>
              <a:rPr lang="en-US" altLang="ko-KR" b="1">
                <a:latin typeface="돋움"/>
                <a:ea typeface="돋움"/>
              </a:rPr>
              <a:t>-</a:t>
            </a:r>
            <a:r>
              <a:rPr lang="ko-KR" altLang="en-US" b="1">
                <a:latin typeface="돋움"/>
                <a:ea typeface="돋움"/>
              </a:rPr>
              <a:t>약국</a:t>
            </a:r>
          </a:p>
          <a:p>
            <a:pPr lvl="0"/>
            <a:endParaRPr lang="ko-KR" altLang="en-US" b="1">
              <a:latin typeface="돋움"/>
              <a:ea typeface="돋움"/>
            </a:endParaRPr>
          </a:p>
        </p:txBody>
      </p:sp>
      <p:graphicFrame>
        <p:nvGraphicFramePr>
          <p:cNvPr id="9" name="표 8"/>
          <p:cNvGraphicFramePr>
            <a:graphicFrameLocks noGrp="1"/>
          </p:cNvGraphicFramePr>
          <p:nvPr/>
        </p:nvGraphicFramePr>
        <p:xfrm>
          <a:off x="492224" y="2892544"/>
          <a:ext cx="8112225" cy="1112520"/>
        </p:xfrm>
        <a:graphic>
          <a:graphicData uri="http://schemas.openxmlformats.org/drawingml/2006/table">
            <a:tbl>
              <a:tblPr firstRow="1" bandRow="1">
                <a:tableStyleId>{C083E6E3-FA7D-4D7B-A595-EF9225AFEA82}</a:tableStyleId>
              </a:tblPr>
              <a:tblGrid>
                <a:gridCol w="2704075"/>
                <a:gridCol w="2704075"/>
                <a:gridCol w="2704075"/>
              </a:tblGrid>
              <a:tr h="370840">
                <a:tc>
                  <a:txBody>
                    <a:bodyPr/>
                    <a:lstStyle/>
                    <a:p>
                      <a:pPr algn="ctr" latinLnBrk="1"/>
                      <a:r>
                        <a:rPr lang="en-US" altLang="ko-KR" dirty="0"/>
                        <a:t>1</a:t>
                      </a:r>
                      <a:r>
                        <a:rPr lang="ko-KR" altLang="en-US" dirty="0"/>
                        <a:t>차 의료기관</a:t>
                      </a:r>
                    </a:p>
                  </a:txBody>
                  <a:tcPr anchor="ctr"/>
                </a:tc>
                <a:tc>
                  <a:txBody>
                    <a:bodyPr/>
                    <a:lstStyle/>
                    <a:p>
                      <a:pPr algn="ctr" latinLnBrk="1"/>
                      <a:r>
                        <a:rPr lang="en-US" altLang="ko-KR"/>
                        <a:t>2</a:t>
                      </a:r>
                      <a:r>
                        <a:rPr lang="ko-KR" altLang="en-US"/>
                        <a:t>차 의료기관</a:t>
                      </a:r>
                    </a:p>
                  </a:txBody>
                  <a:tcPr anchor="ctr"/>
                </a:tc>
                <a:tc>
                  <a:txBody>
                    <a:bodyPr/>
                    <a:lstStyle/>
                    <a:p>
                      <a:pPr algn="ctr" latinLnBrk="1"/>
                      <a:r>
                        <a:rPr lang="en-US" altLang="ko-KR"/>
                        <a:t>3</a:t>
                      </a:r>
                      <a:r>
                        <a:rPr lang="ko-KR" altLang="en-US"/>
                        <a:t>차 의료기관</a:t>
                      </a:r>
                    </a:p>
                  </a:txBody>
                  <a:tcPr anchor="ctr"/>
                </a:tc>
              </a:tr>
              <a:tr h="370840">
                <a:tc>
                  <a:txBody>
                    <a:bodyPr/>
                    <a:lstStyle/>
                    <a:p>
                      <a:pPr algn="ctr" latinLnBrk="1"/>
                      <a:r>
                        <a:rPr lang="en-US" altLang="ko-KR" dirty="0"/>
                        <a:t>1,000~1,500</a:t>
                      </a:r>
                      <a:r>
                        <a:rPr lang="ko-KR" altLang="en-US" dirty="0"/>
                        <a:t>원</a:t>
                      </a:r>
                    </a:p>
                  </a:txBody>
                  <a:tcPr anchor="ctr"/>
                </a:tc>
                <a:tc>
                  <a:txBody>
                    <a:bodyPr/>
                    <a:lstStyle/>
                    <a:p>
                      <a:pPr algn="ctr" latinLnBrk="1"/>
                      <a:r>
                        <a:rPr lang="en-US" altLang="ko-KR"/>
                        <a:t>1,500~2,000</a:t>
                      </a:r>
                      <a:r>
                        <a:rPr lang="ko-KR" altLang="en-US"/>
                        <a:t>원</a:t>
                      </a:r>
                    </a:p>
                  </a:txBody>
                  <a:tcPr anchor="ctr"/>
                </a:tc>
                <a:tc>
                  <a:txBody>
                    <a:bodyPr/>
                    <a:lstStyle/>
                    <a:p>
                      <a:pPr algn="ctr" latinLnBrk="1"/>
                      <a:r>
                        <a:rPr lang="en-US" altLang="ko-KR"/>
                        <a:t>2,000~3,000</a:t>
                      </a:r>
                      <a:r>
                        <a:rPr lang="ko-KR" altLang="en-US"/>
                        <a:t>원</a:t>
                      </a:r>
                    </a:p>
                  </a:txBody>
                  <a:tcPr anchor="ctr"/>
                </a:tc>
              </a:tr>
              <a:tr h="370840">
                <a:tc gridSpan="3">
                  <a:txBody>
                    <a:bodyPr/>
                    <a:lstStyle/>
                    <a:p>
                      <a:pPr algn="ctr" latinLnBrk="1"/>
                      <a:r>
                        <a:rPr lang="ko-KR" altLang="en-US" dirty="0"/>
                        <a:t>특수장비 촬영</a:t>
                      </a:r>
                      <a:r>
                        <a:rPr lang="en-US" altLang="ko-KR" dirty="0"/>
                        <a:t>: </a:t>
                      </a:r>
                      <a:r>
                        <a:rPr lang="ko-KR" altLang="en-US" dirty="0"/>
                        <a:t>특수장비 총액의 </a:t>
                      </a:r>
                      <a:r>
                        <a:rPr lang="en-US" altLang="ko-KR" dirty="0"/>
                        <a:t>5%</a:t>
                      </a:r>
                      <a:endParaRPr lang="ko-KR" altLang="en-US" dirty="0"/>
                    </a:p>
                  </a:txBody>
                  <a:tcPr anchor="ctr"/>
                </a:tc>
                <a:tc hMerge="1">
                  <a:txBody>
                    <a:bodyPr/>
                    <a:lstStyle/>
                    <a:p>
                      <a:pPr latinLnBrk="1"/>
                      <a:endParaRPr lang="ko-KR" altLang="en-US"/>
                    </a:p>
                  </a:txBody>
                  <a:tcPr/>
                </a:tc>
                <a:tc hMerge="1">
                  <a:txBody>
                    <a:bodyPr/>
                    <a:lstStyle/>
                    <a:p>
                      <a:pPr latinLnBrk="1"/>
                      <a:endParaRPr lang="ko-KR" altLang="en-US"/>
                    </a:p>
                  </a:txBody>
                  <a:tcPr/>
                </a:tc>
              </a:tr>
            </a:tbl>
          </a:graphicData>
        </a:graphic>
      </p:graphicFrame>
      <p:graphicFrame>
        <p:nvGraphicFramePr>
          <p:cNvPr id="15" name="표 14"/>
          <p:cNvGraphicFramePr>
            <a:graphicFrameLocks noGrp="1"/>
          </p:cNvGraphicFramePr>
          <p:nvPr/>
        </p:nvGraphicFramePr>
        <p:xfrm>
          <a:off x="467544" y="4797152"/>
          <a:ext cx="8112225" cy="741680"/>
        </p:xfrm>
        <a:graphic>
          <a:graphicData uri="http://schemas.openxmlformats.org/drawingml/2006/table">
            <a:tbl>
              <a:tblPr firstRow="1" bandRow="1">
                <a:tableStyleId>{C083E6E3-FA7D-4D7B-A595-EF9225AFEA82}</a:tableStyleId>
              </a:tblPr>
              <a:tblGrid>
                <a:gridCol w="2704075"/>
                <a:gridCol w="2704075"/>
                <a:gridCol w="2704075"/>
              </a:tblGrid>
              <a:tr h="370840">
                <a:tc>
                  <a:txBody>
                    <a:bodyPr/>
                    <a:lstStyle/>
                    <a:p>
                      <a:pPr algn="ctr" latinLnBrk="1"/>
                      <a:r>
                        <a:rPr lang="ko-KR" altLang="en-US"/>
                        <a:t>처방조제</a:t>
                      </a:r>
                    </a:p>
                  </a:txBody>
                  <a:tcPr anchor="ctr"/>
                </a:tc>
                <a:tc>
                  <a:txBody>
                    <a:bodyPr/>
                    <a:lstStyle/>
                    <a:p>
                      <a:pPr algn="ctr" latinLnBrk="1"/>
                      <a:r>
                        <a:rPr lang="ko-KR" altLang="en-US"/>
                        <a:t>직접조제</a:t>
                      </a:r>
                    </a:p>
                  </a:txBody>
                  <a:tcPr anchor="ctr"/>
                </a:tc>
                <a:tc>
                  <a:txBody>
                    <a:bodyPr/>
                    <a:lstStyle/>
                    <a:p>
                      <a:pPr algn="ctr" latinLnBrk="1"/>
                      <a:r>
                        <a:rPr lang="ko-KR" altLang="en-US"/>
                        <a:t>보건소</a:t>
                      </a:r>
                    </a:p>
                  </a:txBody>
                  <a:tcPr anchor="ctr"/>
                </a:tc>
              </a:tr>
              <a:tr h="370840">
                <a:tc>
                  <a:txBody>
                    <a:bodyPr/>
                    <a:lstStyle/>
                    <a:p>
                      <a:pPr algn="ctr" latinLnBrk="1"/>
                      <a:r>
                        <a:rPr lang="en-US" altLang="ko-KR"/>
                        <a:t>500</a:t>
                      </a:r>
                      <a:r>
                        <a:rPr lang="ko-KR" altLang="en-US"/>
                        <a:t>원</a:t>
                      </a:r>
                    </a:p>
                  </a:txBody>
                  <a:tcPr anchor="ctr"/>
                </a:tc>
                <a:tc>
                  <a:txBody>
                    <a:bodyPr/>
                    <a:lstStyle/>
                    <a:p>
                      <a:pPr algn="ctr" latinLnBrk="1"/>
                      <a:r>
                        <a:rPr lang="en-US" altLang="ko-KR"/>
                        <a:t>900</a:t>
                      </a:r>
                      <a:r>
                        <a:rPr lang="ko-KR" altLang="en-US"/>
                        <a:t>원</a:t>
                      </a:r>
                    </a:p>
                  </a:txBody>
                  <a:tcPr anchor="ctr"/>
                </a:tc>
                <a:tc>
                  <a:txBody>
                    <a:bodyPr/>
                    <a:lstStyle/>
                    <a:p>
                      <a:pPr algn="ctr" latinLnBrk="1"/>
                      <a:r>
                        <a:rPr lang="ko-KR" altLang="en-US"/>
                        <a:t>없음</a:t>
                      </a:r>
                    </a:p>
                  </a:txBody>
                  <a:tcPr anchor="ctr"/>
                </a:tc>
              </a:tr>
            </a:tbl>
          </a:graphicData>
        </a:graphic>
      </p:graphicFrame>
    </p:spTree>
    <p:extLst>
      <p:ext uri="{BB962C8B-B14F-4D97-AF65-F5344CB8AC3E}">
        <p14:creationId xmlns:p14="http://schemas.microsoft.com/office/powerpoint/2010/main" val="765189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14" name="직사각형 13"/>
          <p:cNvSpPr txBox="1"/>
          <p:nvPr/>
        </p:nvSpPr>
        <p:spPr>
          <a:xfrm>
            <a:off x="5436108" y="0"/>
            <a:ext cx="3312414" cy="557784"/>
          </a:xfrm>
          <a:prstGeom prst="rect">
            <a:avLst/>
          </a:prstGeom>
        </p:spPr>
        <p:txBody>
          <a:bodyPr wrap="square">
            <a:spAutoFit/>
          </a:bodyPr>
          <a:lstStyle/>
          <a:p>
            <a:pPr marL="109728" indent="0" algn="l" latinLnBrk="1" hangingPunct="1">
              <a:lnSpc>
                <a:spcPct val="180000"/>
              </a:lnSpc>
              <a:spcBef>
                <a:spcPct val="8000"/>
              </a:spcBef>
              <a:buClr>
                <a:schemeClr val="accent3"/>
              </a:buClr>
              <a:buFont typeface="Georgia"/>
              <a:buNone/>
            </a:pPr>
            <a:r>
              <a:rPr lang="en-US" altLang="ko-KR" sz="1700" b="0" i="0" spc="5">
                <a:solidFill>
                  <a:srgbClr val="000000"/>
                </a:solidFill>
                <a:latin typeface="Georgia"/>
              </a:rPr>
              <a:t>3) </a:t>
            </a:r>
            <a:r>
              <a:rPr lang="ko-KR" altLang="en-US" sz="1700" b="0" i="0" spc="5">
                <a:solidFill>
                  <a:srgbClr val="000000"/>
                </a:solidFill>
                <a:latin typeface="Georgia"/>
                <a:ea typeface="맑은 고딕"/>
                <a:cs typeface="맑은 고딕"/>
              </a:rPr>
              <a:t>급여별선정기준과 보장수준</a:t>
            </a:r>
            <a:endParaRPr lang="ko-KR" altLang="en-US" sz="1700"/>
          </a:p>
        </p:txBody>
      </p:sp>
      <p:sp>
        <p:nvSpPr>
          <p:cNvPr id="7" name="TextBox 6"/>
          <p:cNvSpPr txBox="1"/>
          <p:nvPr/>
        </p:nvSpPr>
        <p:spPr>
          <a:xfrm>
            <a:off x="323528" y="908720"/>
            <a:ext cx="7848872" cy="4575775"/>
          </a:xfrm>
          <a:prstGeom prst="rect">
            <a:avLst/>
          </a:prstGeom>
          <a:noFill/>
        </p:spPr>
        <p:txBody>
          <a:bodyPr wrap="square">
            <a:spAutoFit/>
          </a:bodyPr>
          <a:lstStyle/>
          <a:p>
            <a:pPr lvl="0"/>
            <a:r>
              <a:rPr lang="en-US" altLang="ko-KR" sz="2400" b="1" dirty="0">
                <a:latin typeface="돋움"/>
                <a:ea typeface="돋움"/>
              </a:rPr>
              <a:t>(2)</a:t>
            </a:r>
            <a:r>
              <a:rPr lang="ko-KR" altLang="en-US" sz="2400" b="1" dirty="0">
                <a:latin typeface="돋움"/>
                <a:ea typeface="돋움"/>
              </a:rPr>
              <a:t> 의료급여</a:t>
            </a:r>
          </a:p>
          <a:p>
            <a:pPr lvl="0"/>
            <a:r>
              <a:rPr lang="ko-KR" altLang="en-US" b="1" dirty="0">
                <a:latin typeface="돋움"/>
                <a:ea typeface="돋움"/>
              </a:rPr>
              <a:t>나</a:t>
            </a:r>
            <a:r>
              <a:rPr lang="en-US" altLang="ko-KR" b="1" dirty="0">
                <a:latin typeface="돋움"/>
                <a:ea typeface="돋움"/>
              </a:rPr>
              <a:t>. 2</a:t>
            </a:r>
            <a:r>
              <a:rPr lang="ko-KR" altLang="en-US" b="1" dirty="0">
                <a:latin typeface="돋움"/>
                <a:ea typeface="돋움"/>
              </a:rPr>
              <a:t>종 </a:t>
            </a:r>
            <a:r>
              <a:rPr lang="ko-KR" altLang="en-US" b="1" dirty="0" err="1">
                <a:latin typeface="돋움"/>
                <a:ea typeface="돋움"/>
              </a:rPr>
              <a:t>수급권자</a:t>
            </a:r>
            <a:r>
              <a:rPr lang="ko-KR" altLang="en-US" b="1" dirty="0">
                <a:latin typeface="돋움"/>
                <a:ea typeface="돋움"/>
              </a:rPr>
              <a:t> </a:t>
            </a:r>
          </a:p>
          <a:p>
            <a:pPr lvl="0"/>
            <a:endParaRPr lang="en-US" altLang="ko-KR" b="1" dirty="0">
              <a:latin typeface="돋움"/>
              <a:ea typeface="돋움"/>
            </a:endParaRPr>
          </a:p>
          <a:p>
            <a:pPr lvl="0"/>
            <a:r>
              <a:rPr lang="en-US" altLang="ko-KR" b="1" dirty="0">
                <a:latin typeface="돋움"/>
                <a:ea typeface="돋움"/>
              </a:rPr>
              <a:t>-</a:t>
            </a:r>
            <a:r>
              <a:rPr lang="ko-KR" altLang="en-US" b="1" dirty="0">
                <a:latin typeface="돋움"/>
                <a:ea typeface="돋움"/>
              </a:rPr>
              <a:t>입원</a:t>
            </a:r>
            <a:r>
              <a:rPr lang="en-US" altLang="ko-KR" b="1" dirty="0">
                <a:latin typeface="돋움"/>
                <a:ea typeface="돋움"/>
              </a:rPr>
              <a:t>: </a:t>
            </a:r>
            <a:r>
              <a:rPr lang="ko-KR" altLang="en-US" b="1" dirty="0">
                <a:latin typeface="돋움"/>
                <a:ea typeface="돋움"/>
              </a:rPr>
              <a:t>급여비용 총액의 </a:t>
            </a:r>
            <a:r>
              <a:rPr lang="en-US" altLang="ko-KR" b="1" dirty="0">
                <a:latin typeface="돋움"/>
                <a:ea typeface="돋움"/>
              </a:rPr>
              <a:t>10%, </a:t>
            </a:r>
            <a:r>
              <a:rPr lang="ko-KR" altLang="en-US" b="1" dirty="0" err="1">
                <a:latin typeface="돋움"/>
                <a:ea typeface="돋움"/>
              </a:rPr>
              <a:t>고위험임신부의</a:t>
            </a:r>
            <a:r>
              <a:rPr lang="ko-KR" altLang="en-US" b="1" dirty="0">
                <a:latin typeface="돋움"/>
                <a:ea typeface="돋움"/>
              </a:rPr>
              <a:t> 경우 급여비용의 </a:t>
            </a:r>
            <a:r>
              <a:rPr lang="en-US" altLang="ko-KR" b="1" dirty="0">
                <a:latin typeface="돋움"/>
                <a:ea typeface="돋움"/>
              </a:rPr>
              <a:t>5%</a:t>
            </a:r>
          </a:p>
          <a:p>
            <a:pPr lvl="0"/>
            <a:endParaRPr lang="en-US" altLang="ko-KR" b="1" dirty="0">
              <a:latin typeface="돋움"/>
              <a:ea typeface="돋움"/>
            </a:endParaRPr>
          </a:p>
          <a:p>
            <a:pPr lvl="0"/>
            <a:r>
              <a:rPr lang="en-US" altLang="ko-KR" b="1" dirty="0">
                <a:latin typeface="돋움"/>
                <a:ea typeface="돋움"/>
              </a:rPr>
              <a:t>-</a:t>
            </a:r>
            <a:r>
              <a:rPr lang="ko-KR" altLang="en-US" b="1" dirty="0">
                <a:latin typeface="돋움"/>
                <a:ea typeface="돋움"/>
              </a:rPr>
              <a:t>외래</a:t>
            </a:r>
            <a:r>
              <a:rPr lang="en-US" altLang="ko-KR" b="1" dirty="0">
                <a:latin typeface="돋움"/>
                <a:ea typeface="돋움"/>
              </a:rPr>
              <a:t>:</a:t>
            </a:r>
          </a:p>
          <a:p>
            <a:pPr lvl="0"/>
            <a:endParaRPr lang="en-US" altLang="ko-KR" b="1" dirty="0">
              <a:latin typeface="돋움"/>
              <a:ea typeface="돋움"/>
            </a:endParaRPr>
          </a:p>
          <a:p>
            <a:pPr lvl="0"/>
            <a:endParaRPr lang="en-US" altLang="ko-KR" b="1" dirty="0">
              <a:latin typeface="돋움"/>
              <a:ea typeface="돋움"/>
            </a:endParaRPr>
          </a:p>
          <a:p>
            <a:pPr lvl="0"/>
            <a:endParaRPr lang="en-US" altLang="ko-KR" b="1" dirty="0">
              <a:latin typeface="돋움"/>
              <a:ea typeface="돋움"/>
            </a:endParaRPr>
          </a:p>
          <a:p>
            <a:pPr lvl="0"/>
            <a:endParaRPr lang="en-US" altLang="ko-KR" b="1" dirty="0">
              <a:latin typeface="돋움"/>
              <a:ea typeface="돋움"/>
            </a:endParaRPr>
          </a:p>
          <a:p>
            <a:pPr lvl="0"/>
            <a:endParaRPr lang="en-US" altLang="ko-KR" b="1" dirty="0">
              <a:latin typeface="돋움"/>
              <a:ea typeface="돋움"/>
            </a:endParaRPr>
          </a:p>
          <a:p>
            <a:pPr lvl="0"/>
            <a:endParaRPr lang="en-US" altLang="ko-KR" b="1" dirty="0">
              <a:latin typeface="돋움"/>
              <a:ea typeface="돋움"/>
            </a:endParaRPr>
          </a:p>
          <a:p>
            <a:pPr lvl="0"/>
            <a:endParaRPr lang="en-US" altLang="ko-KR" b="1" dirty="0">
              <a:latin typeface="돋움"/>
              <a:ea typeface="돋움"/>
            </a:endParaRPr>
          </a:p>
          <a:p>
            <a:pPr lvl="0"/>
            <a:endParaRPr lang="en-US" altLang="ko-KR" b="1" dirty="0">
              <a:latin typeface="돋움"/>
              <a:ea typeface="돋움"/>
            </a:endParaRPr>
          </a:p>
          <a:p>
            <a:pPr lvl="0"/>
            <a:r>
              <a:rPr lang="en-US" altLang="ko-KR" b="1" dirty="0">
                <a:latin typeface="돋움"/>
                <a:ea typeface="돋움"/>
              </a:rPr>
              <a:t>-</a:t>
            </a:r>
            <a:r>
              <a:rPr lang="ko-KR" altLang="en-US" b="1" dirty="0">
                <a:latin typeface="돋움"/>
                <a:ea typeface="돋움"/>
              </a:rPr>
              <a:t>약국</a:t>
            </a:r>
          </a:p>
          <a:p>
            <a:pPr lvl="0"/>
            <a:endParaRPr lang="ko-KR" altLang="en-US" b="1" dirty="0">
              <a:latin typeface="돋움"/>
              <a:ea typeface="돋움"/>
            </a:endParaRPr>
          </a:p>
        </p:txBody>
      </p:sp>
      <p:graphicFrame>
        <p:nvGraphicFramePr>
          <p:cNvPr id="10" name="표 9"/>
          <p:cNvGraphicFramePr>
            <a:graphicFrameLocks noGrp="1"/>
          </p:cNvGraphicFramePr>
          <p:nvPr/>
        </p:nvGraphicFramePr>
        <p:xfrm>
          <a:off x="492224" y="2892544"/>
          <a:ext cx="8112226" cy="1752600"/>
        </p:xfrm>
        <a:graphic>
          <a:graphicData uri="http://schemas.openxmlformats.org/drawingml/2006/table">
            <a:tbl>
              <a:tblPr firstRow="1" bandRow="1">
                <a:tableStyleId>{C083E6E3-FA7D-4D7B-A595-EF9225AFEA82}</a:tableStyleId>
              </a:tblPr>
              <a:tblGrid>
                <a:gridCol w="2135560"/>
                <a:gridCol w="1920553"/>
                <a:gridCol w="1823863"/>
                <a:gridCol w="2232250"/>
              </a:tblGrid>
              <a:tr h="370840">
                <a:tc>
                  <a:txBody>
                    <a:bodyPr/>
                    <a:lstStyle/>
                    <a:p>
                      <a:pPr algn="ctr" latinLnBrk="1"/>
                      <a:r>
                        <a:rPr lang="en-US" altLang="ko-KR"/>
                        <a:t>1</a:t>
                      </a:r>
                      <a:r>
                        <a:rPr lang="ko-KR" altLang="en-US"/>
                        <a:t>차 의료기관</a:t>
                      </a:r>
                    </a:p>
                  </a:txBody>
                  <a:tcPr anchor="ctr"/>
                </a:tc>
                <a:tc gridSpan="2">
                  <a:txBody>
                    <a:bodyPr/>
                    <a:lstStyle/>
                    <a:p>
                      <a:pPr algn="ctr" latinLnBrk="1"/>
                      <a:r>
                        <a:rPr lang="en-US" altLang="ko-KR"/>
                        <a:t>2</a:t>
                      </a:r>
                      <a:r>
                        <a:rPr lang="ko-KR" altLang="en-US"/>
                        <a:t>차 의료기관</a:t>
                      </a:r>
                    </a:p>
                  </a:txBody>
                  <a:tcPr anchor="ctr"/>
                </a:tc>
                <a:tc hMerge="1">
                  <a:txBody>
                    <a:bodyPr/>
                    <a:lstStyle/>
                    <a:p>
                      <a:pPr latinLnBrk="1"/>
                      <a:endParaRPr lang="ko-KR" altLang="en-US"/>
                    </a:p>
                  </a:txBody>
                  <a:tcPr/>
                </a:tc>
                <a:tc>
                  <a:txBody>
                    <a:bodyPr/>
                    <a:lstStyle/>
                    <a:p>
                      <a:pPr algn="ctr" latinLnBrk="1"/>
                      <a:r>
                        <a:rPr lang="en-US" altLang="ko-KR"/>
                        <a:t>3</a:t>
                      </a:r>
                      <a:r>
                        <a:rPr lang="ko-KR" altLang="en-US"/>
                        <a:t>차 의료기관</a:t>
                      </a:r>
                    </a:p>
                  </a:txBody>
                  <a:tcPr anchor="ctr"/>
                </a:tc>
              </a:tr>
              <a:tr h="370840">
                <a:tc rowSpan="2">
                  <a:txBody>
                    <a:bodyPr/>
                    <a:lstStyle/>
                    <a:p>
                      <a:pPr algn="ctr" latinLnBrk="1"/>
                      <a:r>
                        <a:rPr lang="en-US" altLang="ko-KR"/>
                        <a:t>1,000~1,500</a:t>
                      </a:r>
                      <a:r>
                        <a:rPr lang="ko-KR" altLang="en-US"/>
                        <a:t>원</a:t>
                      </a:r>
                    </a:p>
                  </a:txBody>
                  <a:tcPr anchor="ctr"/>
                </a:tc>
                <a:tc>
                  <a:txBody>
                    <a:bodyPr/>
                    <a:lstStyle/>
                    <a:p>
                      <a:pPr algn="ctr" latinLnBrk="1"/>
                      <a:r>
                        <a:rPr lang="ko-KR" altLang="en-US"/>
                        <a:t>만성질환자</a:t>
                      </a:r>
                    </a:p>
                  </a:txBody>
                  <a:tcPr anchor="ctr"/>
                </a:tc>
                <a:tc>
                  <a:txBody>
                    <a:bodyPr/>
                    <a:lstStyle/>
                    <a:p>
                      <a:pPr marL="0" indent="0" algn="ctr" defTabSz="1080135" latinLnBrk="1" hangingPunct="1">
                        <a:lnSpc>
                          <a:spcPct val="100000"/>
                        </a:lnSpc>
                        <a:spcBef>
                          <a:spcPct val="0"/>
                        </a:spcBef>
                        <a:spcAft>
                          <a:spcPct val="0"/>
                        </a:spcAft>
                        <a:buNone/>
                      </a:pPr>
                      <a:r>
                        <a:rPr lang="ko-KR" altLang="en-US"/>
                        <a:t>그 외</a:t>
                      </a:r>
                    </a:p>
                  </a:txBody>
                  <a:tcPr anchor="ctr"/>
                </a:tc>
                <a:tc rowSpan="2">
                  <a:txBody>
                    <a:bodyPr/>
                    <a:lstStyle/>
                    <a:p>
                      <a:pPr algn="ctr" latinLnBrk="1"/>
                      <a:r>
                        <a:rPr lang="ko-KR" altLang="en-US"/>
                        <a:t>의료급여비용 </a:t>
                      </a:r>
                    </a:p>
                    <a:p>
                      <a:pPr algn="ctr" latinLnBrk="1"/>
                      <a:r>
                        <a:rPr lang="ko-KR" altLang="en-US"/>
                        <a:t>총액의 </a:t>
                      </a:r>
                      <a:r>
                        <a:rPr lang="en-US" altLang="ko-KR"/>
                        <a:t>15%</a:t>
                      </a:r>
                      <a:endParaRPr lang="ko-KR" altLang="en-US"/>
                    </a:p>
                  </a:txBody>
                  <a:tcPr anchor="ctr"/>
                </a:tc>
              </a:tr>
              <a:tr h="370840">
                <a:tc vMerge="1">
                  <a:txBody>
                    <a:bodyPr/>
                    <a:lstStyle/>
                    <a:p>
                      <a:pPr algn="ctr" latinLnBrk="1"/>
                      <a:endParaRPr lang="ko-KR" altLang="en-US"/>
                    </a:p>
                  </a:txBody>
                  <a:tcPr anchor="ctr"/>
                </a:tc>
                <a:tc>
                  <a:txBody>
                    <a:bodyPr/>
                    <a:lstStyle/>
                    <a:p>
                      <a:pPr marL="0" indent="0" algn="ctr" defTabSz="1080135" latinLnBrk="1" hangingPunct="1">
                        <a:lnSpc>
                          <a:spcPct val="100000"/>
                        </a:lnSpc>
                        <a:spcBef>
                          <a:spcPct val="0"/>
                        </a:spcBef>
                        <a:spcAft>
                          <a:spcPct val="0"/>
                        </a:spcAft>
                        <a:buNone/>
                      </a:pPr>
                      <a:r>
                        <a:rPr lang="en-US" altLang="ko-KR"/>
                        <a:t>1,500~2,000</a:t>
                      </a:r>
                      <a:r>
                        <a:rPr lang="ko-KR" altLang="en-US"/>
                        <a:t>원</a:t>
                      </a:r>
                    </a:p>
                  </a:txBody>
                  <a:tcPr anchor="ctr"/>
                </a:tc>
                <a:tc>
                  <a:txBody>
                    <a:bodyPr/>
                    <a:lstStyle/>
                    <a:p>
                      <a:pPr algn="ctr" latinLnBrk="1"/>
                      <a:r>
                        <a:rPr lang="ko-KR" altLang="en-US"/>
                        <a:t>의료급여비용 총액의 </a:t>
                      </a:r>
                      <a:r>
                        <a:rPr lang="en-US" altLang="ko-KR"/>
                        <a:t>15%</a:t>
                      </a:r>
                      <a:endParaRPr lang="ko-KR" altLang="en-US"/>
                    </a:p>
                  </a:txBody>
                  <a:tcPr anchor="ctr"/>
                </a:tc>
                <a:tc vMerge="1">
                  <a:txBody>
                    <a:bodyPr/>
                    <a:lstStyle/>
                    <a:p>
                      <a:pPr algn="ctr" latinLnBrk="1"/>
                      <a:endParaRPr lang="ko-KR" altLang="en-US"/>
                    </a:p>
                  </a:txBody>
                  <a:tcPr anchor="ctr"/>
                </a:tc>
              </a:tr>
              <a:tr h="370840">
                <a:tc gridSpan="4">
                  <a:txBody>
                    <a:bodyPr/>
                    <a:lstStyle/>
                    <a:p>
                      <a:pPr algn="ctr" latinLnBrk="1"/>
                      <a:r>
                        <a:rPr lang="ko-KR" altLang="en-US"/>
                        <a:t>특수장비 촬영</a:t>
                      </a:r>
                      <a:r>
                        <a:rPr lang="en-US" altLang="ko-KR"/>
                        <a:t>: </a:t>
                      </a:r>
                      <a:r>
                        <a:rPr lang="ko-KR" altLang="en-US"/>
                        <a:t>특수장비 총액의 </a:t>
                      </a:r>
                      <a:r>
                        <a:rPr lang="en-US" altLang="ko-KR"/>
                        <a:t>15%</a:t>
                      </a:r>
                      <a:endParaRPr lang="ko-KR" altLang="en-US"/>
                    </a:p>
                  </a:txBody>
                  <a:tcPr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bl>
          </a:graphicData>
        </a:graphic>
      </p:graphicFrame>
      <p:graphicFrame>
        <p:nvGraphicFramePr>
          <p:cNvPr id="11" name="표 10"/>
          <p:cNvGraphicFramePr>
            <a:graphicFrameLocks noGrp="1"/>
          </p:cNvGraphicFramePr>
          <p:nvPr/>
        </p:nvGraphicFramePr>
        <p:xfrm>
          <a:off x="467544" y="5351616"/>
          <a:ext cx="8112225" cy="741680"/>
        </p:xfrm>
        <a:graphic>
          <a:graphicData uri="http://schemas.openxmlformats.org/drawingml/2006/table">
            <a:tbl>
              <a:tblPr firstRow="1" bandRow="1">
                <a:tableStyleId>{C083E6E3-FA7D-4D7B-A595-EF9225AFEA82}</a:tableStyleId>
              </a:tblPr>
              <a:tblGrid>
                <a:gridCol w="2704075"/>
                <a:gridCol w="2704075"/>
                <a:gridCol w="2704075"/>
              </a:tblGrid>
              <a:tr h="370840">
                <a:tc>
                  <a:txBody>
                    <a:bodyPr/>
                    <a:lstStyle/>
                    <a:p>
                      <a:pPr algn="ctr" latinLnBrk="1"/>
                      <a:r>
                        <a:rPr lang="ko-KR" altLang="en-US"/>
                        <a:t>처방조제</a:t>
                      </a:r>
                    </a:p>
                  </a:txBody>
                  <a:tcPr anchor="ctr"/>
                </a:tc>
                <a:tc>
                  <a:txBody>
                    <a:bodyPr/>
                    <a:lstStyle/>
                    <a:p>
                      <a:pPr algn="ctr" latinLnBrk="1"/>
                      <a:r>
                        <a:rPr lang="ko-KR" altLang="en-US"/>
                        <a:t>직접조제</a:t>
                      </a:r>
                    </a:p>
                  </a:txBody>
                  <a:tcPr anchor="ctr"/>
                </a:tc>
                <a:tc>
                  <a:txBody>
                    <a:bodyPr/>
                    <a:lstStyle/>
                    <a:p>
                      <a:pPr algn="ctr" latinLnBrk="1"/>
                      <a:r>
                        <a:rPr lang="ko-KR" altLang="en-US"/>
                        <a:t>보건소</a:t>
                      </a:r>
                    </a:p>
                  </a:txBody>
                  <a:tcPr anchor="ctr"/>
                </a:tc>
              </a:tr>
              <a:tr h="370840">
                <a:tc>
                  <a:txBody>
                    <a:bodyPr/>
                    <a:lstStyle/>
                    <a:p>
                      <a:pPr algn="ctr" latinLnBrk="1"/>
                      <a:r>
                        <a:rPr lang="en-US" altLang="ko-KR"/>
                        <a:t>500</a:t>
                      </a:r>
                      <a:r>
                        <a:rPr lang="ko-KR" altLang="en-US"/>
                        <a:t>원</a:t>
                      </a:r>
                    </a:p>
                  </a:txBody>
                  <a:tcPr anchor="ctr"/>
                </a:tc>
                <a:tc>
                  <a:txBody>
                    <a:bodyPr/>
                    <a:lstStyle/>
                    <a:p>
                      <a:pPr algn="ctr" latinLnBrk="1"/>
                      <a:r>
                        <a:rPr lang="en-US" altLang="ko-KR"/>
                        <a:t>900</a:t>
                      </a:r>
                      <a:r>
                        <a:rPr lang="ko-KR" altLang="en-US"/>
                        <a:t>원</a:t>
                      </a:r>
                    </a:p>
                  </a:txBody>
                  <a:tcPr anchor="ctr"/>
                </a:tc>
                <a:tc>
                  <a:txBody>
                    <a:bodyPr/>
                    <a:lstStyle/>
                    <a:p>
                      <a:pPr algn="ctr" latinLnBrk="1"/>
                      <a:r>
                        <a:rPr lang="ko-KR" altLang="en-US"/>
                        <a:t>없음</a:t>
                      </a:r>
                    </a:p>
                  </a:txBody>
                  <a:tcPr anchor="ctr"/>
                </a:tc>
              </a:tr>
            </a:tbl>
          </a:graphicData>
        </a:graphic>
      </p:graphicFrame>
    </p:spTree>
    <p:extLst>
      <p:ext uri="{BB962C8B-B14F-4D97-AF65-F5344CB8AC3E}">
        <p14:creationId xmlns:p14="http://schemas.microsoft.com/office/powerpoint/2010/main" val="3880961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6" name="TextBox 3"/>
          <p:cNvSpPr txBox="1"/>
          <p:nvPr/>
        </p:nvSpPr>
        <p:spPr>
          <a:xfrm>
            <a:off x="419052" y="522555"/>
            <a:ext cx="7560839" cy="1034211"/>
          </a:xfrm>
          <a:prstGeom prst="rect">
            <a:avLst/>
          </a:prstGeom>
          <a:noFill/>
        </p:spPr>
        <p:txBody>
          <a:bodyPr wrap="square">
            <a:spAutoFit/>
          </a:bodyPr>
          <a:lstStyle/>
          <a:p>
            <a:pPr lvl="0"/>
            <a:r>
              <a:rPr lang="en-US" altLang="ko-KR" sz="2600" b="1">
                <a:latin typeface="돋움"/>
                <a:ea typeface="돋움"/>
              </a:rPr>
              <a:t>(3)</a:t>
            </a:r>
            <a:r>
              <a:rPr lang="ko-KR" altLang="en-US" sz="2600" b="1">
                <a:latin typeface="돋움"/>
                <a:ea typeface="돋움"/>
              </a:rPr>
              <a:t>주거급여</a:t>
            </a:r>
          </a:p>
          <a:p>
            <a:pPr lvl="0"/>
            <a:endParaRPr lang="en-US" altLang="ko-KR"/>
          </a:p>
          <a:p>
            <a:pPr lvl="0"/>
            <a:r>
              <a:rPr lang="en-US" altLang="ko-KR"/>
              <a:t>1. </a:t>
            </a:r>
            <a:r>
              <a:rPr lang="ko-KR" altLang="en-US"/>
              <a:t>임차급여 </a:t>
            </a:r>
            <a:r>
              <a:rPr lang="en-US" altLang="ko-KR"/>
              <a:t>(</a:t>
            </a:r>
            <a:r>
              <a:rPr lang="ko-KR" altLang="en-US"/>
              <a:t>임대료 보조금</a:t>
            </a:r>
            <a:r>
              <a:rPr lang="en-US" altLang="ko-KR"/>
              <a:t>)</a:t>
            </a:r>
            <a:endParaRPr lang="ko-KR" altLang="en-US"/>
          </a:p>
        </p:txBody>
      </p:sp>
      <p:sp>
        <p:nvSpPr>
          <p:cNvPr id="7" name="모서리가 둥근 직사각형 4"/>
          <p:cNvSpPr/>
          <p:nvPr/>
        </p:nvSpPr>
        <p:spPr>
          <a:xfrm>
            <a:off x="1006182" y="1753299"/>
            <a:ext cx="7157714" cy="1130930"/>
          </a:xfrm>
          <a:prstGeom prst="roundRect">
            <a:avLst>
              <a:gd name="adj" fmla="val 16667"/>
            </a:avLst>
          </a:prstGeom>
        </p:spPr>
        <p:style>
          <a:lnRef idx="2">
            <a:schemeClr val="accent3"/>
          </a:lnRef>
          <a:fillRef idx="1">
            <a:schemeClr val="lt1"/>
          </a:fillRef>
          <a:effectRef idx="2">
            <a:schemeClr val="accent3"/>
          </a:effectRef>
          <a:fontRef idx="minor">
            <a:schemeClr val="dk1"/>
          </a:fontRef>
        </p:style>
        <p:txBody>
          <a:bodyPr anchor="ctr"/>
          <a:lstStyle/>
          <a:p>
            <a:pPr algn="ctr"/>
            <a:endParaRPr lang="ko-KR" altLang="en-US"/>
          </a:p>
        </p:txBody>
      </p:sp>
      <p:sp>
        <p:nvSpPr>
          <p:cNvPr id="8" name="TextBox 5"/>
          <p:cNvSpPr txBox="1"/>
          <p:nvPr/>
        </p:nvSpPr>
        <p:spPr>
          <a:xfrm>
            <a:off x="1288985" y="1956227"/>
            <a:ext cx="6690906" cy="69934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ko-KR" altLang="en-US" sz="2000">
                <a:solidFill>
                  <a:schemeClr val="tx1"/>
                </a:solidFill>
              </a:rPr>
              <a:t>가구별</a:t>
            </a:r>
            <a:r>
              <a:rPr lang="ko-KR" altLang="en-US" sz="2000">
                <a:solidFill>
                  <a:schemeClr val="accent2"/>
                </a:solidFill>
              </a:rPr>
              <a:t> </a:t>
            </a:r>
            <a:r>
              <a:rPr lang="en-US" altLang="ko-KR" sz="2000" b="1">
                <a:solidFill>
                  <a:schemeClr val="accent2"/>
                </a:solidFill>
              </a:rPr>
              <a:t>‘</a:t>
            </a:r>
            <a:r>
              <a:rPr lang="ko-KR" altLang="en-US" sz="2000" b="1">
                <a:solidFill>
                  <a:schemeClr val="accent2"/>
                </a:solidFill>
              </a:rPr>
              <a:t>기준임대료</a:t>
            </a:r>
            <a:r>
              <a:rPr lang="en-US" altLang="ko-KR" sz="2000" b="1">
                <a:solidFill>
                  <a:schemeClr val="accent2"/>
                </a:solidFill>
              </a:rPr>
              <a:t>’</a:t>
            </a:r>
            <a:r>
              <a:rPr lang="ko-KR" altLang="en-US" sz="2000">
                <a:solidFill>
                  <a:schemeClr val="tx1"/>
                </a:solidFill>
              </a:rPr>
              <a:t>와</a:t>
            </a:r>
            <a:r>
              <a:rPr lang="ko-KR" altLang="en-US" sz="2000">
                <a:solidFill>
                  <a:schemeClr val="accent2"/>
                </a:solidFill>
              </a:rPr>
              <a:t> </a:t>
            </a:r>
            <a:r>
              <a:rPr lang="en-US" altLang="ko-KR" sz="2000" b="1">
                <a:solidFill>
                  <a:schemeClr val="accent2"/>
                </a:solidFill>
              </a:rPr>
              <a:t>‘</a:t>
            </a:r>
            <a:r>
              <a:rPr lang="ko-KR" altLang="en-US" sz="2000" b="1">
                <a:solidFill>
                  <a:schemeClr val="accent2"/>
                </a:solidFill>
              </a:rPr>
              <a:t>실제임차료</a:t>
            </a:r>
            <a:r>
              <a:rPr lang="en-US" altLang="ko-KR" sz="2000" b="1">
                <a:solidFill>
                  <a:schemeClr val="accent2"/>
                </a:solidFill>
              </a:rPr>
              <a:t>’</a:t>
            </a:r>
            <a:r>
              <a:rPr lang="ko-KR" altLang="en-US" sz="2000">
                <a:solidFill>
                  <a:schemeClr val="tx1"/>
                </a:solidFill>
              </a:rPr>
              <a:t>를 비교</a:t>
            </a:r>
            <a:r>
              <a:rPr lang="en-US" altLang="ko-KR" sz="2000">
                <a:solidFill>
                  <a:schemeClr val="tx1"/>
                </a:solidFill>
              </a:rPr>
              <a:t>, </a:t>
            </a:r>
          </a:p>
          <a:p>
            <a:pPr algn="ctr"/>
            <a:r>
              <a:rPr lang="ko-KR" altLang="en-US" sz="2000">
                <a:solidFill>
                  <a:schemeClr val="tx1"/>
                </a:solidFill>
              </a:rPr>
              <a:t>더 낮은 쪽이 지원받을 수 있는 최대 액수가 됨</a:t>
            </a:r>
          </a:p>
        </p:txBody>
      </p:sp>
      <p:sp>
        <p:nvSpPr>
          <p:cNvPr id="9" name="아래쪽 화살표 6"/>
          <p:cNvSpPr/>
          <p:nvPr/>
        </p:nvSpPr>
        <p:spPr>
          <a:xfrm>
            <a:off x="4362134" y="2965011"/>
            <a:ext cx="544609" cy="323123"/>
          </a:xfrm>
          <a:prstGeom prst="downArrow">
            <a:avLst>
              <a:gd name="adj1" fmla="val 50000"/>
              <a:gd name="adj2" fmla="val 50000"/>
            </a:avLst>
          </a:prstGeom>
        </p:spPr>
        <p:style>
          <a:lnRef idx="2">
            <a:schemeClr val="accent3"/>
          </a:lnRef>
          <a:fillRef idx="1">
            <a:schemeClr val="lt1"/>
          </a:fillRef>
          <a:effectRef idx="2">
            <a:schemeClr val="accent3"/>
          </a:effectRef>
          <a:fontRef idx="minor">
            <a:schemeClr val="dk1"/>
          </a:fontRef>
        </p:style>
        <p:txBody>
          <a:bodyPr anchor="ctr"/>
          <a:lstStyle/>
          <a:p>
            <a:pPr algn="ctr"/>
            <a:endParaRPr lang="ko-KR" altLang="en-US"/>
          </a:p>
        </p:txBody>
      </p:sp>
      <p:sp>
        <p:nvSpPr>
          <p:cNvPr id="10" name="모서리가 둥근 직사각형 7"/>
          <p:cNvSpPr/>
          <p:nvPr/>
        </p:nvSpPr>
        <p:spPr>
          <a:xfrm>
            <a:off x="1018693" y="3368914"/>
            <a:ext cx="7157714" cy="1130930"/>
          </a:xfrm>
          <a:prstGeom prst="roundRect">
            <a:avLst>
              <a:gd name="adj" fmla="val 16667"/>
            </a:avLst>
          </a:prstGeom>
        </p:spPr>
        <p:style>
          <a:lnRef idx="2">
            <a:schemeClr val="accent3"/>
          </a:lnRef>
          <a:fillRef idx="1">
            <a:schemeClr val="lt1"/>
          </a:fillRef>
          <a:effectRef idx="2">
            <a:schemeClr val="accent3"/>
          </a:effectRef>
          <a:fontRef idx="minor">
            <a:schemeClr val="dk1"/>
          </a:fontRef>
        </p:style>
        <p:txBody>
          <a:bodyPr anchor="ctr"/>
          <a:lstStyle/>
          <a:p>
            <a:pPr algn="ctr"/>
            <a:endParaRPr lang="ko-KR" altLang="en-US"/>
          </a:p>
        </p:txBody>
      </p:sp>
      <p:sp>
        <p:nvSpPr>
          <p:cNvPr id="11" name="TextBox 8"/>
          <p:cNvSpPr txBox="1"/>
          <p:nvPr/>
        </p:nvSpPr>
        <p:spPr>
          <a:xfrm>
            <a:off x="1288985" y="3571842"/>
            <a:ext cx="6690906" cy="69549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ko-KR" altLang="en-US" sz="2000">
                <a:solidFill>
                  <a:schemeClr val="tx1"/>
                </a:solidFill>
              </a:rPr>
              <a:t>가구별 소득인정액이 생계급여 기준금액보다 많은 경우</a:t>
            </a:r>
            <a:r>
              <a:rPr lang="en-US" altLang="ko-KR" sz="2000">
                <a:solidFill>
                  <a:schemeClr val="tx1"/>
                </a:solidFill>
              </a:rPr>
              <a:t>,</a:t>
            </a:r>
          </a:p>
          <a:p>
            <a:pPr algn="ctr"/>
            <a:r>
              <a:rPr lang="en-US" altLang="ko-KR" sz="2000" b="1">
                <a:solidFill>
                  <a:schemeClr val="accent2"/>
                </a:solidFill>
              </a:rPr>
              <a:t>‘</a:t>
            </a:r>
            <a:r>
              <a:rPr lang="ko-KR" altLang="en-US" sz="2000" b="1">
                <a:solidFill>
                  <a:schemeClr val="accent2"/>
                </a:solidFill>
              </a:rPr>
              <a:t>자기부담금</a:t>
            </a:r>
            <a:r>
              <a:rPr lang="en-US" altLang="ko-KR" sz="2000" b="1">
                <a:solidFill>
                  <a:schemeClr val="accent2"/>
                </a:solidFill>
              </a:rPr>
              <a:t>’</a:t>
            </a:r>
            <a:r>
              <a:rPr lang="ko-KR" altLang="en-US" sz="2000">
                <a:solidFill>
                  <a:schemeClr val="tx1"/>
                </a:solidFill>
              </a:rPr>
              <a:t>만큼을 제외한 금액을 받음 </a:t>
            </a:r>
          </a:p>
        </p:txBody>
      </p:sp>
      <p:sp>
        <p:nvSpPr>
          <p:cNvPr id="12" name="아래쪽 화살표 9"/>
          <p:cNvSpPr/>
          <p:nvPr/>
        </p:nvSpPr>
        <p:spPr>
          <a:xfrm>
            <a:off x="4414033" y="4595451"/>
            <a:ext cx="544609" cy="323123"/>
          </a:xfrm>
          <a:prstGeom prst="downArrow">
            <a:avLst>
              <a:gd name="adj1" fmla="val 50000"/>
              <a:gd name="adj2" fmla="val 50000"/>
            </a:avLst>
          </a:prstGeom>
        </p:spPr>
        <p:style>
          <a:lnRef idx="2">
            <a:schemeClr val="accent3"/>
          </a:lnRef>
          <a:fillRef idx="1">
            <a:schemeClr val="lt1"/>
          </a:fillRef>
          <a:effectRef idx="2">
            <a:schemeClr val="accent3"/>
          </a:effectRef>
          <a:fontRef idx="minor">
            <a:schemeClr val="dk1"/>
          </a:fontRef>
        </p:style>
        <p:txBody>
          <a:bodyPr anchor="ctr"/>
          <a:lstStyle/>
          <a:p>
            <a:pPr algn="ctr"/>
            <a:endParaRPr lang="ko-KR" altLang="en-US"/>
          </a:p>
        </p:txBody>
      </p:sp>
      <p:sp>
        <p:nvSpPr>
          <p:cNvPr id="13" name="모서리가 둥근 직사각형 10"/>
          <p:cNvSpPr/>
          <p:nvPr/>
        </p:nvSpPr>
        <p:spPr>
          <a:xfrm>
            <a:off x="1055581" y="5055268"/>
            <a:ext cx="7157714" cy="1130930"/>
          </a:xfrm>
          <a:prstGeom prst="roundRect">
            <a:avLst>
              <a:gd name="adj" fmla="val 16667"/>
            </a:avLst>
          </a:prstGeom>
        </p:spPr>
        <p:style>
          <a:lnRef idx="2">
            <a:schemeClr val="accent3"/>
          </a:lnRef>
          <a:fillRef idx="1">
            <a:schemeClr val="lt1"/>
          </a:fillRef>
          <a:effectRef idx="2">
            <a:schemeClr val="accent3"/>
          </a:effectRef>
          <a:fontRef idx="minor">
            <a:schemeClr val="dk1"/>
          </a:fontRef>
        </p:style>
        <p:txBody>
          <a:bodyPr anchor="ctr"/>
          <a:lstStyle/>
          <a:p>
            <a:endParaRPr lang="ko-KR" altLang="en-US"/>
          </a:p>
        </p:txBody>
      </p:sp>
      <p:sp>
        <p:nvSpPr>
          <p:cNvPr id="14" name="TextBox 11"/>
          <p:cNvSpPr txBox="1"/>
          <p:nvPr/>
        </p:nvSpPr>
        <p:spPr>
          <a:xfrm>
            <a:off x="1288985" y="5258196"/>
            <a:ext cx="6690906" cy="695066"/>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ko-KR" altLang="en-US" sz="2000">
                <a:solidFill>
                  <a:schemeClr val="accent2"/>
                </a:solidFill>
              </a:rPr>
              <a:t>공공임대주택에 거주</a:t>
            </a:r>
            <a:r>
              <a:rPr lang="ko-KR" altLang="en-US" sz="2000">
                <a:solidFill>
                  <a:schemeClr val="tx1"/>
                </a:solidFill>
              </a:rPr>
              <a:t>하는 경우 월 임대료는 직접 지급하지 않고 </a:t>
            </a:r>
            <a:r>
              <a:rPr lang="ko-KR" altLang="en-US" sz="2000">
                <a:solidFill>
                  <a:schemeClr val="accent2"/>
                </a:solidFill>
              </a:rPr>
              <a:t>감액</a:t>
            </a:r>
            <a:r>
              <a:rPr lang="ko-KR" altLang="en-US" sz="2000">
                <a:solidFill>
                  <a:schemeClr val="tx1"/>
                </a:solidFill>
              </a:rPr>
              <a:t>되는 것으로 지급을 대신함</a:t>
            </a:r>
          </a:p>
        </p:txBody>
      </p:sp>
      <p:sp>
        <p:nvSpPr>
          <p:cNvPr id="15" name="직사각형 14"/>
          <p:cNvSpPr txBox="1"/>
          <p:nvPr/>
        </p:nvSpPr>
        <p:spPr>
          <a:xfrm>
            <a:off x="5436108" y="0"/>
            <a:ext cx="3312414" cy="557784"/>
          </a:xfrm>
          <a:prstGeom prst="rect">
            <a:avLst/>
          </a:prstGeom>
        </p:spPr>
        <p:txBody>
          <a:bodyPr wrap="square">
            <a:spAutoFit/>
          </a:bodyPr>
          <a:lstStyle/>
          <a:p>
            <a:pPr marL="109728" indent="0" algn="l" latinLnBrk="1" hangingPunct="1">
              <a:lnSpc>
                <a:spcPct val="180000"/>
              </a:lnSpc>
              <a:spcBef>
                <a:spcPct val="8000"/>
              </a:spcBef>
              <a:buClr>
                <a:schemeClr val="accent3"/>
              </a:buClr>
              <a:buFont typeface="Georgia"/>
              <a:buNone/>
            </a:pPr>
            <a:r>
              <a:rPr lang="en-US" altLang="ko-KR" sz="1700" b="0" i="0" spc="5">
                <a:solidFill>
                  <a:srgbClr val="000000"/>
                </a:solidFill>
                <a:latin typeface="Georgia"/>
              </a:rPr>
              <a:t>3) </a:t>
            </a:r>
            <a:r>
              <a:rPr lang="ko-KR" altLang="en-US" sz="1700" b="0" i="0" spc="5">
                <a:solidFill>
                  <a:srgbClr val="000000"/>
                </a:solidFill>
                <a:latin typeface="Georgia"/>
                <a:ea typeface="맑은 고딕"/>
                <a:cs typeface="맑은 고딕"/>
              </a:rPr>
              <a:t>급여별선정기준과 보장수준</a:t>
            </a:r>
            <a:endParaRPr lang="ko-KR" altLang="en-US" sz="17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graphicFrame>
        <p:nvGraphicFramePr>
          <p:cNvPr id="11" name="표 3"/>
          <p:cNvGraphicFramePr>
            <a:graphicFrameLocks noGrp="1"/>
          </p:cNvGraphicFramePr>
          <p:nvPr/>
        </p:nvGraphicFramePr>
        <p:xfrm>
          <a:off x="499121" y="795707"/>
          <a:ext cx="8155140" cy="1028920"/>
        </p:xfrm>
        <a:graphic>
          <a:graphicData uri="http://schemas.openxmlformats.org/drawingml/2006/table">
            <a:tbl>
              <a:tblPr firstRow="1" bandRow="1">
                <a:tableStyleId>{76450435-6131-4BA9-BD02-603D08AFE7CB}</a:tableStyleId>
              </a:tblPr>
              <a:tblGrid>
                <a:gridCol w="1631028"/>
                <a:gridCol w="1631028"/>
                <a:gridCol w="1631028"/>
                <a:gridCol w="1631028"/>
                <a:gridCol w="1631028"/>
              </a:tblGrid>
              <a:tr h="419285">
                <a:tc>
                  <a:txBody>
                    <a:bodyPr/>
                    <a:lstStyle/>
                    <a:p>
                      <a:pPr marL="0" indent="0" algn="ctr" latinLnBrk="0">
                        <a:lnSpc>
                          <a:spcPct val="100000"/>
                        </a:lnSpc>
                        <a:spcBef>
                          <a:spcPct val="0"/>
                        </a:spcBef>
                        <a:spcAft>
                          <a:spcPct val="0"/>
                        </a:spcAft>
                      </a:pPr>
                      <a:r>
                        <a:rPr lang="ko-KR" altLang="en-US" sz="1600" spc="5" dirty="0"/>
                        <a:t>가구규모</a:t>
                      </a:r>
                      <a:endParaRPr lang="ko-KR" altLang="en-US" sz="1600" spc="5" dirty="0">
                        <a:solidFill>
                          <a:srgbClr val="000000"/>
                        </a:solidFill>
                        <a:latin typeface="궁서체"/>
                        <a:ea typeface="궁서체"/>
                      </a:endParaRPr>
                    </a:p>
                  </a:txBody>
                  <a:tcPr marL="64770" marR="64770" marT="17907" marB="17907" anchor="ctr"/>
                </a:tc>
                <a:tc>
                  <a:txBody>
                    <a:bodyPr/>
                    <a:lstStyle/>
                    <a:p>
                      <a:pPr marL="0" indent="0" algn="ctr" latinLnBrk="0">
                        <a:lnSpc>
                          <a:spcPct val="100000"/>
                        </a:lnSpc>
                        <a:spcBef>
                          <a:spcPct val="0"/>
                        </a:spcBef>
                        <a:spcAft>
                          <a:spcPct val="0"/>
                        </a:spcAft>
                      </a:pPr>
                      <a:r>
                        <a:rPr lang="en-US" altLang="ko-KR" sz="1600" spc="5"/>
                        <a:t>1</a:t>
                      </a:r>
                      <a:r>
                        <a:rPr lang="ko-KR" altLang="en-US" sz="1600" spc="5"/>
                        <a:t>인 가구</a:t>
                      </a:r>
                      <a:endParaRPr lang="ko-KR" altLang="en-US" sz="1600" spc="5">
                        <a:solidFill>
                          <a:srgbClr val="000000"/>
                        </a:solidFill>
                        <a:latin typeface="궁서체"/>
                        <a:ea typeface="궁서체"/>
                      </a:endParaRPr>
                    </a:p>
                  </a:txBody>
                  <a:tcPr marL="64770" marR="64770" marT="17907" marB="17907" anchor="ctr"/>
                </a:tc>
                <a:tc>
                  <a:txBody>
                    <a:bodyPr/>
                    <a:lstStyle/>
                    <a:p>
                      <a:pPr marL="0" indent="0" algn="ctr" latinLnBrk="0">
                        <a:lnSpc>
                          <a:spcPct val="100000"/>
                        </a:lnSpc>
                        <a:spcBef>
                          <a:spcPct val="0"/>
                        </a:spcBef>
                        <a:spcAft>
                          <a:spcPct val="0"/>
                        </a:spcAft>
                      </a:pPr>
                      <a:r>
                        <a:rPr lang="en-US" altLang="ko-KR" sz="1600" spc="5"/>
                        <a:t>2</a:t>
                      </a:r>
                      <a:r>
                        <a:rPr lang="ko-KR" altLang="en-US" sz="1600" spc="5"/>
                        <a:t>인 가구</a:t>
                      </a:r>
                      <a:endParaRPr lang="ko-KR" altLang="en-US" sz="1600" spc="5">
                        <a:solidFill>
                          <a:srgbClr val="000000"/>
                        </a:solidFill>
                        <a:latin typeface="궁서체"/>
                        <a:ea typeface="궁서체"/>
                      </a:endParaRPr>
                    </a:p>
                  </a:txBody>
                  <a:tcPr marL="64770" marR="64770" marT="17907" marB="17907" anchor="ctr"/>
                </a:tc>
                <a:tc>
                  <a:txBody>
                    <a:bodyPr/>
                    <a:lstStyle/>
                    <a:p>
                      <a:pPr marL="0" indent="0" algn="ctr" latinLnBrk="0">
                        <a:lnSpc>
                          <a:spcPct val="100000"/>
                        </a:lnSpc>
                        <a:spcBef>
                          <a:spcPct val="0"/>
                        </a:spcBef>
                        <a:spcAft>
                          <a:spcPct val="0"/>
                        </a:spcAft>
                      </a:pPr>
                      <a:r>
                        <a:rPr lang="en-US" altLang="ko-KR" sz="1600" spc="5"/>
                        <a:t>3</a:t>
                      </a:r>
                      <a:r>
                        <a:rPr lang="ko-KR" altLang="en-US" sz="1600" spc="5"/>
                        <a:t>인 가구</a:t>
                      </a:r>
                      <a:endParaRPr lang="ko-KR" altLang="en-US" sz="1600" spc="5">
                        <a:solidFill>
                          <a:srgbClr val="000000"/>
                        </a:solidFill>
                        <a:latin typeface="궁서체"/>
                        <a:ea typeface="궁서체"/>
                      </a:endParaRPr>
                    </a:p>
                  </a:txBody>
                  <a:tcPr marL="64770" marR="64770" marT="17907" marB="17907" anchor="ctr"/>
                </a:tc>
                <a:tc>
                  <a:txBody>
                    <a:bodyPr/>
                    <a:lstStyle/>
                    <a:p>
                      <a:pPr marL="0" indent="0" algn="ctr" latinLnBrk="0">
                        <a:lnSpc>
                          <a:spcPct val="100000"/>
                        </a:lnSpc>
                        <a:spcBef>
                          <a:spcPct val="0"/>
                        </a:spcBef>
                        <a:spcAft>
                          <a:spcPct val="0"/>
                        </a:spcAft>
                      </a:pPr>
                      <a:r>
                        <a:rPr lang="en-US" altLang="ko-KR" sz="1600" spc="5"/>
                        <a:t>4</a:t>
                      </a:r>
                      <a:r>
                        <a:rPr lang="ko-KR" altLang="en-US" sz="1600" spc="5"/>
                        <a:t>인 가구</a:t>
                      </a:r>
                      <a:endParaRPr lang="ko-KR" altLang="en-US" sz="1600" spc="5">
                        <a:solidFill>
                          <a:srgbClr val="000000"/>
                        </a:solidFill>
                        <a:latin typeface="궁서체"/>
                        <a:ea typeface="궁서체"/>
                      </a:endParaRPr>
                    </a:p>
                  </a:txBody>
                  <a:tcPr marL="64770" marR="64770" marT="17907" marB="17907" anchor="ctr"/>
                </a:tc>
              </a:tr>
              <a:tr h="609635">
                <a:tc>
                  <a:txBody>
                    <a:bodyPr/>
                    <a:lstStyle/>
                    <a:p>
                      <a:pPr marL="0" indent="0" algn="ctr" latinLnBrk="0">
                        <a:lnSpc>
                          <a:spcPct val="100000"/>
                        </a:lnSpc>
                        <a:spcBef>
                          <a:spcPct val="0"/>
                        </a:spcBef>
                        <a:spcAft>
                          <a:spcPct val="0"/>
                        </a:spcAft>
                      </a:pPr>
                      <a:r>
                        <a:rPr lang="ko-KR" altLang="en-US" sz="1600" spc="5"/>
                        <a:t>주거급여</a:t>
                      </a:r>
                    </a:p>
                    <a:p>
                      <a:pPr marL="0" indent="0" algn="ctr" latinLnBrk="0">
                        <a:lnSpc>
                          <a:spcPct val="100000"/>
                        </a:lnSpc>
                        <a:spcBef>
                          <a:spcPct val="0"/>
                        </a:spcBef>
                        <a:spcAft>
                          <a:spcPct val="0"/>
                        </a:spcAft>
                      </a:pPr>
                      <a:r>
                        <a:rPr lang="en-US" altLang="ko-KR" sz="1600" spc="5"/>
                        <a:t>(</a:t>
                      </a:r>
                      <a:r>
                        <a:rPr lang="ko-KR" altLang="en-US" sz="1600" spc="5"/>
                        <a:t>중위소득</a:t>
                      </a:r>
                      <a:r>
                        <a:rPr lang="en-US" altLang="ko-KR" sz="1600" spc="5"/>
                        <a:t>43%)</a:t>
                      </a:r>
                      <a:endParaRPr lang="ko-KR" altLang="en-US" sz="1600" b="1" spc="5">
                        <a:solidFill>
                          <a:srgbClr val="000000"/>
                        </a:solidFill>
                        <a:latin typeface="궁서체"/>
                        <a:ea typeface="궁서체"/>
                      </a:endParaRP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710,760</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1,210,213</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1,565,593</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1,920,973</a:t>
                      </a:r>
                    </a:p>
                  </a:txBody>
                  <a:tcPr marL="64770" marR="64770" marT="17907" marB="17907" anchor="ctr"/>
                </a:tc>
              </a:tr>
            </a:tbl>
          </a:graphicData>
        </a:graphic>
      </p:graphicFrame>
      <p:sp>
        <p:nvSpPr>
          <p:cNvPr id="12" name="직사각형 25"/>
          <p:cNvSpPr/>
          <p:nvPr/>
        </p:nvSpPr>
        <p:spPr>
          <a:xfrm>
            <a:off x="503548" y="5746623"/>
            <a:ext cx="8136904" cy="623697"/>
          </a:xfrm>
          <a:prstGeom prst="rect">
            <a:avLst/>
          </a:prstGeom>
        </p:spPr>
        <p:txBody>
          <a:bodyPr wrap="square">
            <a:spAutoFit/>
          </a:bodyPr>
          <a:lstStyle/>
          <a:p>
            <a:pPr marL="0" algn="r" latinLnBrk="0" hangingPunct="1"/>
            <a:r>
              <a:rPr lang="en-US" altLang="ko-KR" sz="1400" b="0" i="0" spc="5">
                <a:solidFill>
                  <a:srgbClr val="000000"/>
                </a:solidFill>
              </a:rPr>
              <a:t>(1</a:t>
            </a:r>
            <a:r>
              <a:rPr lang="ko-KR" altLang="en-US" sz="1400" b="0" i="0" spc="5">
                <a:solidFill>
                  <a:srgbClr val="000000"/>
                </a:solidFill>
              </a:rPr>
              <a:t>급지</a:t>
            </a:r>
            <a:r>
              <a:rPr lang="en-US" altLang="ko-KR" sz="1400" b="0" i="0" spc="5">
                <a:solidFill>
                  <a:srgbClr val="000000"/>
                </a:solidFill>
              </a:rPr>
              <a:t>: </a:t>
            </a:r>
            <a:r>
              <a:rPr lang="ko-KR" altLang="en-US" sz="1400" b="0" i="0" spc="5">
                <a:solidFill>
                  <a:srgbClr val="000000"/>
                </a:solidFill>
              </a:rPr>
              <a:t>서울</a:t>
            </a:r>
            <a:r>
              <a:rPr lang="en-US" altLang="ko-KR" sz="1400" b="0" i="0" spc="5">
                <a:solidFill>
                  <a:srgbClr val="000000"/>
                </a:solidFill>
              </a:rPr>
              <a:t>, 2</a:t>
            </a:r>
            <a:r>
              <a:rPr lang="ko-KR" altLang="en-US" sz="1400" b="0" i="0" spc="5">
                <a:solidFill>
                  <a:srgbClr val="000000"/>
                </a:solidFill>
              </a:rPr>
              <a:t>급지</a:t>
            </a:r>
            <a:r>
              <a:rPr lang="en-US" altLang="ko-KR" sz="1400" b="0" i="0" spc="5">
                <a:solidFill>
                  <a:srgbClr val="000000"/>
                </a:solidFill>
              </a:rPr>
              <a:t>: </a:t>
            </a:r>
            <a:r>
              <a:rPr lang="ko-KR" altLang="en-US" sz="1400" b="0" i="0" spc="5">
                <a:solidFill>
                  <a:srgbClr val="000000"/>
                </a:solidFill>
              </a:rPr>
              <a:t>경기인천</a:t>
            </a:r>
            <a:r>
              <a:rPr lang="en-US" altLang="ko-KR" sz="1400" b="0" i="0" spc="5">
                <a:solidFill>
                  <a:srgbClr val="000000"/>
                </a:solidFill>
              </a:rPr>
              <a:t>, 3</a:t>
            </a:r>
            <a:r>
              <a:rPr lang="ko-KR" altLang="en-US" sz="1400" b="0" i="0" spc="5">
                <a:solidFill>
                  <a:srgbClr val="000000"/>
                </a:solidFill>
              </a:rPr>
              <a:t>급지</a:t>
            </a:r>
            <a:r>
              <a:rPr lang="en-US" altLang="ko-KR" sz="1400" b="0" i="0" spc="5">
                <a:solidFill>
                  <a:srgbClr val="000000"/>
                </a:solidFill>
              </a:rPr>
              <a:t>: </a:t>
            </a:r>
            <a:r>
              <a:rPr lang="ko-KR" altLang="en-US" sz="1400" b="0" i="0" spc="5">
                <a:solidFill>
                  <a:srgbClr val="000000"/>
                </a:solidFill>
              </a:rPr>
              <a:t>광역시</a:t>
            </a:r>
            <a:r>
              <a:rPr lang="en-US" altLang="ko-KR" sz="1400" b="0" i="0" spc="5">
                <a:solidFill>
                  <a:srgbClr val="000000"/>
                </a:solidFill>
              </a:rPr>
              <a:t>, 4</a:t>
            </a:r>
            <a:r>
              <a:rPr lang="ko-KR" altLang="en-US" sz="1400" b="0" i="0" spc="5">
                <a:solidFill>
                  <a:srgbClr val="000000"/>
                </a:solidFill>
              </a:rPr>
              <a:t>급지</a:t>
            </a:r>
            <a:r>
              <a:rPr lang="en-US" altLang="ko-KR" sz="1400" b="0" i="0" spc="5">
                <a:solidFill>
                  <a:srgbClr val="000000"/>
                </a:solidFill>
              </a:rPr>
              <a:t>: </a:t>
            </a:r>
            <a:r>
              <a:rPr lang="ko-KR" altLang="en-US" sz="1400" b="0" i="0" spc="5">
                <a:solidFill>
                  <a:srgbClr val="000000"/>
                </a:solidFill>
              </a:rPr>
              <a:t>그 외</a:t>
            </a:r>
            <a:r>
              <a:rPr lang="en-US" altLang="ko-KR" sz="1400" b="0" i="0" spc="5">
                <a:solidFill>
                  <a:srgbClr val="000000"/>
                </a:solidFill>
              </a:rPr>
              <a:t>)</a:t>
            </a:r>
          </a:p>
          <a:p>
            <a:pPr marL="0" algn="l" latinLnBrk="1" hangingPunct="1">
              <a:lnSpc>
                <a:spcPct val="150000"/>
              </a:lnSpc>
            </a:pPr>
            <a:r>
              <a:rPr lang="ko-KR" altLang="en-US" sz="1400" b="0" i="0" spc="5">
                <a:solidFill>
                  <a:srgbClr val="000000"/>
                </a:solidFill>
              </a:rPr>
              <a:t>*가구원수가 </a:t>
            </a:r>
            <a:r>
              <a:rPr lang="en-US" altLang="ko-KR" sz="1400" b="0" i="0" spc="5">
                <a:solidFill>
                  <a:srgbClr val="000000"/>
                </a:solidFill>
              </a:rPr>
              <a:t>7</a:t>
            </a:r>
            <a:r>
              <a:rPr lang="ko-KR" altLang="en-US" sz="1400" b="0" i="0" spc="5">
                <a:solidFill>
                  <a:srgbClr val="000000"/>
                </a:solidFill>
              </a:rPr>
              <a:t>인 이상인 경우</a:t>
            </a:r>
            <a:r>
              <a:rPr lang="en-US" altLang="ko-KR" sz="1400" b="0" i="0" spc="5">
                <a:solidFill>
                  <a:srgbClr val="000000"/>
                </a:solidFill>
              </a:rPr>
              <a:t>, </a:t>
            </a:r>
            <a:r>
              <a:rPr lang="ko-KR" altLang="en-US" sz="1400" b="0" i="0" spc="5">
                <a:solidFill>
                  <a:srgbClr val="000000"/>
                </a:solidFill>
              </a:rPr>
              <a:t>가구원 </a:t>
            </a:r>
            <a:r>
              <a:rPr lang="en-US" altLang="ko-KR" sz="1400" b="0" i="0" spc="5">
                <a:solidFill>
                  <a:srgbClr val="000000"/>
                </a:solidFill>
              </a:rPr>
              <a:t>2</a:t>
            </a:r>
            <a:r>
              <a:rPr lang="ko-KR" altLang="en-US" sz="1400" b="0" i="0" spc="5">
                <a:solidFill>
                  <a:srgbClr val="000000"/>
                </a:solidFill>
              </a:rPr>
              <a:t>인 증가시마다 기준임대료 </a:t>
            </a:r>
            <a:r>
              <a:rPr lang="en-US" altLang="ko-KR" sz="1400" b="0" i="0" spc="5">
                <a:solidFill>
                  <a:srgbClr val="000000"/>
                </a:solidFill>
              </a:rPr>
              <a:t>10% </a:t>
            </a:r>
            <a:r>
              <a:rPr lang="ko-KR" altLang="en-US" sz="1400" b="0" i="0" spc="5">
                <a:solidFill>
                  <a:srgbClr val="000000"/>
                </a:solidFill>
              </a:rPr>
              <a:t>증가</a:t>
            </a:r>
            <a:r>
              <a:rPr lang="en-US" altLang="ko-KR" sz="1400" b="0" i="0" spc="5">
                <a:solidFill>
                  <a:srgbClr val="000000"/>
                </a:solidFill>
              </a:rPr>
              <a:t>(1</a:t>
            </a:r>
            <a:r>
              <a:rPr lang="ko-KR" altLang="en-US" sz="1400" b="0" i="0" spc="5">
                <a:solidFill>
                  <a:srgbClr val="000000"/>
                </a:solidFill>
              </a:rPr>
              <a:t>원단위 절상</a:t>
            </a:r>
            <a:r>
              <a:rPr lang="en-US" altLang="ko-KR" sz="1400" b="0" i="0" spc="5">
                <a:solidFill>
                  <a:srgbClr val="000000"/>
                </a:solidFill>
              </a:rPr>
              <a:t>)</a:t>
            </a:r>
            <a:endParaRPr lang="ko-KR" altLang="en-US" sz="1400"/>
          </a:p>
        </p:txBody>
      </p:sp>
      <p:sp>
        <p:nvSpPr>
          <p:cNvPr id="14" name="TextBox 3"/>
          <p:cNvSpPr txBox="1"/>
          <p:nvPr/>
        </p:nvSpPr>
        <p:spPr>
          <a:xfrm>
            <a:off x="499120" y="2057045"/>
            <a:ext cx="8155141" cy="1370050"/>
          </a:xfrm>
          <a:prstGeom prst="rect">
            <a:avLst/>
          </a:prstGeom>
          <a:noFill/>
        </p:spPr>
        <p:txBody>
          <a:bodyPr wrap="square">
            <a:spAutoFit/>
          </a:bodyPr>
          <a:lstStyle/>
          <a:p>
            <a:pPr marL="285750" indent="-285750" algn="l" latinLnBrk="1" hangingPunct="1">
              <a:buFont typeface="Arial"/>
              <a:buChar char="•"/>
            </a:pPr>
            <a:r>
              <a:rPr lang="ko-KR" altLang="en-US" sz="1800" b="0" i="0" spc="5" dirty="0">
                <a:solidFill>
                  <a:srgbClr val="000000"/>
                </a:solidFill>
              </a:rPr>
              <a:t>기준임대료</a:t>
            </a:r>
          </a:p>
          <a:p>
            <a:pPr marL="0" algn="just" latinLnBrk="1" hangingPunct="1"/>
            <a:r>
              <a:rPr lang="en-US" altLang="ko-KR" sz="1600" b="0" i="0" spc="5" dirty="0">
                <a:solidFill>
                  <a:srgbClr val="000000"/>
                </a:solidFill>
              </a:rPr>
              <a:t>- </a:t>
            </a:r>
            <a:r>
              <a:rPr lang="ko-KR" altLang="en-US" sz="1600" b="0" i="0" spc="5" dirty="0">
                <a:solidFill>
                  <a:srgbClr val="000000"/>
                </a:solidFill>
              </a:rPr>
              <a:t>기준임대료는 최저주거기준을 고려하여 지역별</a:t>
            </a:r>
            <a:r>
              <a:rPr lang="en-US" altLang="ko-KR" sz="1600" b="0" i="0" spc="5" dirty="0">
                <a:solidFill>
                  <a:srgbClr val="000000"/>
                </a:solidFill>
              </a:rPr>
              <a:t>·</a:t>
            </a:r>
            <a:r>
              <a:rPr lang="ko-KR" altLang="en-US" sz="1600" b="0" i="0" spc="5" dirty="0" err="1">
                <a:solidFill>
                  <a:srgbClr val="000000"/>
                </a:solidFill>
              </a:rPr>
              <a:t>가구원수별로</a:t>
            </a:r>
            <a:r>
              <a:rPr lang="ko-KR" altLang="en-US" sz="1600" b="0" i="0" spc="5" dirty="0">
                <a:solidFill>
                  <a:srgbClr val="000000"/>
                </a:solidFill>
              </a:rPr>
              <a:t> 산정한 임대료로서 임차급여액의 상한임</a:t>
            </a:r>
          </a:p>
          <a:p>
            <a:pPr marL="0" algn="just" latinLnBrk="1" hangingPunct="1"/>
            <a:r>
              <a:rPr lang="en-US" altLang="ko-KR" sz="1600" b="0" i="0" spc="5" dirty="0">
                <a:solidFill>
                  <a:srgbClr val="000000"/>
                </a:solidFill>
              </a:rPr>
              <a:t>* ‘</a:t>
            </a:r>
            <a:r>
              <a:rPr lang="ko-KR" altLang="en-US" sz="1600" b="0" i="0" spc="5" dirty="0">
                <a:solidFill>
                  <a:srgbClr val="000000"/>
                </a:solidFill>
              </a:rPr>
              <a:t>국가가 국민에게 최저주거기준에 해당하는 주택임차료 수준을 지원한다는 의미</a:t>
            </a:r>
            <a:r>
              <a:rPr lang="en-US" altLang="ko-KR" sz="1600" b="0" i="0" spc="5" dirty="0">
                <a:solidFill>
                  <a:srgbClr val="000000"/>
                </a:solidFill>
              </a:rPr>
              <a:t>’</a:t>
            </a:r>
          </a:p>
          <a:p>
            <a:pPr marL="0" algn="r" latinLnBrk="1" hangingPunct="1"/>
            <a:r>
              <a:rPr lang="en-US" altLang="ko-KR" sz="1800" b="0" i="0" spc="5" dirty="0">
                <a:solidFill>
                  <a:srgbClr val="000000"/>
                </a:solidFill>
              </a:rPr>
              <a:t> </a:t>
            </a:r>
            <a:r>
              <a:rPr lang="en-US" altLang="ko-KR" sz="1200" b="0" i="0" spc="5" dirty="0">
                <a:solidFill>
                  <a:srgbClr val="000000"/>
                </a:solidFill>
              </a:rPr>
              <a:t>(</a:t>
            </a:r>
            <a:r>
              <a:rPr lang="ko-KR" altLang="en-US" sz="1200" b="0" i="0" spc="5" dirty="0">
                <a:solidFill>
                  <a:srgbClr val="000000"/>
                </a:solidFill>
              </a:rPr>
              <a:t>주거급여 사업안내</a:t>
            </a:r>
            <a:r>
              <a:rPr lang="en-US" altLang="ko-KR" sz="1200" b="0" i="0" spc="5" dirty="0">
                <a:solidFill>
                  <a:srgbClr val="000000"/>
                </a:solidFill>
              </a:rPr>
              <a:t>, </a:t>
            </a:r>
            <a:r>
              <a:rPr lang="ko-KR" altLang="en-US" sz="1200" b="0" i="0" spc="5" dirty="0">
                <a:solidFill>
                  <a:srgbClr val="000000"/>
                </a:solidFill>
              </a:rPr>
              <a:t>국토교통부</a:t>
            </a:r>
            <a:r>
              <a:rPr lang="en-US" altLang="ko-KR" sz="1200" b="0" i="0" spc="5" dirty="0">
                <a:solidFill>
                  <a:srgbClr val="000000"/>
                </a:solidFill>
              </a:rPr>
              <a:t>, 2016)</a:t>
            </a:r>
            <a:endParaRPr lang="ko-KR" altLang="en-US" sz="1200" dirty="0"/>
          </a:p>
        </p:txBody>
      </p:sp>
      <p:sp>
        <p:nvSpPr>
          <p:cNvPr id="15" name="TextBox 3"/>
          <p:cNvSpPr txBox="1"/>
          <p:nvPr/>
        </p:nvSpPr>
        <p:spPr>
          <a:xfrm>
            <a:off x="517358" y="240450"/>
            <a:ext cx="7776864" cy="367245"/>
          </a:xfrm>
          <a:prstGeom prst="rect">
            <a:avLst/>
          </a:prstGeom>
          <a:noFill/>
        </p:spPr>
        <p:txBody>
          <a:bodyPr wrap="square">
            <a:spAutoFit/>
          </a:bodyPr>
          <a:lstStyle/>
          <a:p>
            <a:pPr marL="285750" indent="-285750" algn="l" latinLnBrk="1" hangingPunct="1">
              <a:buFont typeface="Arial"/>
              <a:buChar char="•"/>
            </a:pPr>
            <a:r>
              <a:rPr lang="ko-KR" altLang="en-US" sz="1800" b="0" i="0" spc="5">
                <a:solidFill>
                  <a:srgbClr val="000000"/>
                </a:solidFill>
                <a:latin typeface="돋움"/>
                <a:ea typeface="돋움"/>
              </a:rPr>
              <a:t>선정기준</a:t>
            </a:r>
            <a:endParaRPr lang="ko-KR" altLang="en-US" sz="1200">
              <a:latin typeface="돋움"/>
              <a:ea typeface="돋움"/>
            </a:endParaRPr>
          </a:p>
        </p:txBody>
      </p:sp>
      <p:sp>
        <p:nvSpPr>
          <p:cNvPr id="16" name="직사각형 15"/>
          <p:cNvSpPr txBox="1"/>
          <p:nvPr/>
        </p:nvSpPr>
        <p:spPr>
          <a:xfrm>
            <a:off x="5436108" y="0"/>
            <a:ext cx="3312414" cy="557784"/>
          </a:xfrm>
          <a:prstGeom prst="rect">
            <a:avLst/>
          </a:prstGeom>
        </p:spPr>
        <p:txBody>
          <a:bodyPr wrap="square">
            <a:spAutoFit/>
          </a:bodyPr>
          <a:lstStyle/>
          <a:p>
            <a:pPr marL="109728" indent="0" algn="l" latinLnBrk="1" hangingPunct="1">
              <a:lnSpc>
                <a:spcPct val="180000"/>
              </a:lnSpc>
              <a:spcBef>
                <a:spcPct val="8000"/>
              </a:spcBef>
              <a:buClr>
                <a:schemeClr val="accent3"/>
              </a:buClr>
              <a:buFont typeface="Georgia"/>
              <a:buNone/>
            </a:pPr>
            <a:r>
              <a:rPr lang="en-US" altLang="ko-KR" sz="1700" b="0" i="0" spc="5">
                <a:solidFill>
                  <a:srgbClr val="000000"/>
                </a:solidFill>
                <a:latin typeface="Georgia"/>
              </a:rPr>
              <a:t>3) </a:t>
            </a:r>
            <a:r>
              <a:rPr lang="ko-KR" altLang="en-US" sz="1700" b="0" i="0" spc="5">
                <a:solidFill>
                  <a:srgbClr val="000000"/>
                </a:solidFill>
                <a:latin typeface="Georgia"/>
                <a:ea typeface="맑은 고딕"/>
                <a:cs typeface="맑은 고딕"/>
              </a:rPr>
              <a:t>급여별선정기준과 보장수준</a:t>
            </a:r>
            <a:endParaRPr lang="ko-KR" altLang="en-US" sz="1700"/>
          </a:p>
        </p:txBody>
      </p:sp>
      <p:graphicFrame>
        <p:nvGraphicFramePr>
          <p:cNvPr id="10" name="표 27"/>
          <p:cNvGraphicFramePr>
            <a:graphicFrameLocks noGrp="1"/>
          </p:cNvGraphicFramePr>
          <p:nvPr/>
        </p:nvGraphicFramePr>
        <p:xfrm>
          <a:off x="507972" y="3384423"/>
          <a:ext cx="8128054" cy="2298954"/>
        </p:xfrm>
        <a:graphic>
          <a:graphicData uri="http://schemas.openxmlformats.org/drawingml/2006/table">
            <a:tbl>
              <a:tblPr>
                <a:tableStyleId>{6B76CA6B-5DA6-45C4-B833-132EAC621518}</a:tableStyleId>
              </a:tblPr>
              <a:tblGrid>
                <a:gridCol w="1171638"/>
                <a:gridCol w="1739104"/>
                <a:gridCol w="1739104"/>
                <a:gridCol w="1739104"/>
                <a:gridCol w="1739104"/>
              </a:tblGrid>
              <a:tr h="310992">
                <a:tc>
                  <a:txBody>
                    <a:bodyPr/>
                    <a:lstStyle/>
                    <a:p>
                      <a:pPr marL="0" indent="0" algn="r" latinLnBrk="0">
                        <a:lnSpc>
                          <a:spcPct val="120000"/>
                        </a:lnSpc>
                        <a:spcBef>
                          <a:spcPct val="0"/>
                        </a:spcBef>
                        <a:spcAft>
                          <a:spcPct val="0"/>
                        </a:spcAft>
                      </a:pPr>
                      <a:r>
                        <a:rPr lang="en-US" altLang="en-US" sz="1600" spc="-52">
                          <a:solidFill>
                            <a:srgbClr val="000000"/>
                          </a:solidFill>
                          <a:latin typeface="+mn-ea"/>
                          <a:ea typeface="+mn-ea"/>
                        </a:rPr>
                        <a:t> </a:t>
                      </a:r>
                      <a:endParaRPr lang="en-US" altLang="en-US" sz="1600" spc="5">
                        <a:solidFill>
                          <a:srgbClr val="000000"/>
                        </a:solidFill>
                        <a:latin typeface="+mn-ea"/>
                        <a:ea typeface="+mn-ea"/>
                      </a:endParaRPr>
                    </a:p>
                  </a:txBody>
                  <a:tcPr marL="64770" marR="64770" marT="17907" marB="17907" anchor="ctr"/>
                </a:tc>
                <a:tc>
                  <a:txBody>
                    <a:bodyPr/>
                    <a:lstStyle/>
                    <a:p>
                      <a:pPr marL="0" indent="0" algn="ctr" latinLnBrk="0">
                        <a:lnSpc>
                          <a:spcPct val="120000"/>
                        </a:lnSpc>
                        <a:spcBef>
                          <a:spcPct val="0"/>
                        </a:spcBef>
                        <a:spcAft>
                          <a:spcPct val="0"/>
                        </a:spcAft>
                      </a:pPr>
                      <a:r>
                        <a:rPr lang="en-US" altLang="ko-KR" sz="1600" spc="-52">
                          <a:solidFill>
                            <a:srgbClr val="000000"/>
                          </a:solidFill>
                          <a:latin typeface="+mn-ea"/>
                          <a:ea typeface="+mn-ea"/>
                        </a:rPr>
                        <a:t>1</a:t>
                      </a:r>
                      <a:r>
                        <a:rPr lang="ko-KR" altLang="en-US" sz="1600" spc="-52">
                          <a:solidFill>
                            <a:srgbClr val="000000"/>
                          </a:solidFill>
                          <a:latin typeface="+mn-ea"/>
                          <a:ea typeface="+mn-ea"/>
                        </a:rPr>
                        <a:t>급지</a:t>
                      </a:r>
                      <a:endParaRPr lang="ko-KR" altLang="en-US" sz="1600" spc="5">
                        <a:solidFill>
                          <a:srgbClr val="000000"/>
                        </a:solidFill>
                        <a:latin typeface="+mn-ea"/>
                        <a:ea typeface="+mn-ea"/>
                      </a:endParaRPr>
                    </a:p>
                  </a:txBody>
                  <a:tcPr marL="64770" marR="64770" marT="17907" marB="17907" anchor="ctr"/>
                </a:tc>
                <a:tc>
                  <a:txBody>
                    <a:bodyPr/>
                    <a:lstStyle/>
                    <a:p>
                      <a:pPr marL="0" indent="0" algn="ctr" latinLnBrk="0">
                        <a:lnSpc>
                          <a:spcPct val="120000"/>
                        </a:lnSpc>
                        <a:spcBef>
                          <a:spcPct val="0"/>
                        </a:spcBef>
                        <a:spcAft>
                          <a:spcPct val="0"/>
                        </a:spcAft>
                      </a:pPr>
                      <a:r>
                        <a:rPr lang="en-US" altLang="ko-KR" sz="1600" spc="-52">
                          <a:solidFill>
                            <a:srgbClr val="000000"/>
                          </a:solidFill>
                          <a:latin typeface="+mn-ea"/>
                          <a:ea typeface="+mn-ea"/>
                        </a:rPr>
                        <a:t>2</a:t>
                      </a:r>
                      <a:r>
                        <a:rPr lang="ko-KR" altLang="en-US" sz="1600" spc="-52">
                          <a:solidFill>
                            <a:srgbClr val="000000"/>
                          </a:solidFill>
                          <a:latin typeface="+mn-ea"/>
                          <a:ea typeface="+mn-ea"/>
                        </a:rPr>
                        <a:t>급지</a:t>
                      </a:r>
                      <a:endParaRPr lang="ko-KR" altLang="en-US" sz="1600" spc="5">
                        <a:solidFill>
                          <a:srgbClr val="000000"/>
                        </a:solidFill>
                        <a:latin typeface="+mn-ea"/>
                        <a:ea typeface="+mn-ea"/>
                      </a:endParaRPr>
                    </a:p>
                  </a:txBody>
                  <a:tcPr marL="64770" marR="64770" marT="17907" marB="17907" anchor="ctr"/>
                </a:tc>
                <a:tc>
                  <a:txBody>
                    <a:bodyPr/>
                    <a:lstStyle/>
                    <a:p>
                      <a:pPr marL="0" indent="0" algn="ctr" latinLnBrk="0">
                        <a:lnSpc>
                          <a:spcPct val="120000"/>
                        </a:lnSpc>
                        <a:spcBef>
                          <a:spcPct val="0"/>
                        </a:spcBef>
                        <a:spcAft>
                          <a:spcPct val="0"/>
                        </a:spcAft>
                      </a:pPr>
                      <a:r>
                        <a:rPr lang="en-US" altLang="ko-KR" sz="1600" spc="-52">
                          <a:solidFill>
                            <a:srgbClr val="000000"/>
                          </a:solidFill>
                          <a:latin typeface="+mn-ea"/>
                          <a:ea typeface="+mn-ea"/>
                        </a:rPr>
                        <a:t>3</a:t>
                      </a:r>
                      <a:r>
                        <a:rPr lang="ko-KR" altLang="en-US" sz="1600" spc="-52">
                          <a:solidFill>
                            <a:srgbClr val="000000"/>
                          </a:solidFill>
                          <a:latin typeface="+mn-ea"/>
                          <a:ea typeface="+mn-ea"/>
                        </a:rPr>
                        <a:t>급지</a:t>
                      </a:r>
                      <a:endParaRPr lang="ko-KR" altLang="en-US" sz="1600" spc="5">
                        <a:solidFill>
                          <a:srgbClr val="000000"/>
                        </a:solidFill>
                        <a:latin typeface="+mn-ea"/>
                        <a:ea typeface="+mn-ea"/>
                      </a:endParaRPr>
                    </a:p>
                  </a:txBody>
                  <a:tcPr marL="64770" marR="64770" marT="17907" marB="17907" anchor="ctr"/>
                </a:tc>
                <a:tc>
                  <a:txBody>
                    <a:bodyPr/>
                    <a:lstStyle/>
                    <a:p>
                      <a:pPr marL="0" indent="0" algn="ctr" latinLnBrk="0">
                        <a:lnSpc>
                          <a:spcPct val="120000"/>
                        </a:lnSpc>
                        <a:spcBef>
                          <a:spcPct val="0"/>
                        </a:spcBef>
                        <a:spcAft>
                          <a:spcPct val="0"/>
                        </a:spcAft>
                      </a:pPr>
                      <a:r>
                        <a:rPr lang="en-US" altLang="ko-KR" sz="1600" spc="-52">
                          <a:solidFill>
                            <a:srgbClr val="000000"/>
                          </a:solidFill>
                          <a:latin typeface="+mn-ea"/>
                          <a:ea typeface="+mn-ea"/>
                        </a:rPr>
                        <a:t>4</a:t>
                      </a:r>
                      <a:r>
                        <a:rPr lang="ko-KR" altLang="en-US" sz="1600" spc="-52">
                          <a:solidFill>
                            <a:srgbClr val="000000"/>
                          </a:solidFill>
                          <a:latin typeface="+mn-ea"/>
                          <a:ea typeface="+mn-ea"/>
                        </a:rPr>
                        <a:t>급지</a:t>
                      </a:r>
                      <a:endParaRPr lang="ko-KR" altLang="en-US" sz="1600" spc="5">
                        <a:solidFill>
                          <a:srgbClr val="000000"/>
                        </a:solidFill>
                        <a:latin typeface="+mn-ea"/>
                        <a:ea typeface="+mn-ea"/>
                      </a:endParaRPr>
                    </a:p>
                  </a:txBody>
                  <a:tcPr marL="64770" marR="64770" marT="17907" marB="17907" anchor="ctr"/>
                </a:tc>
              </a:tr>
              <a:tr h="310992">
                <a:tc>
                  <a:txBody>
                    <a:bodyPr/>
                    <a:lstStyle/>
                    <a:p>
                      <a:pPr marL="0" indent="0" algn="r" latinLnBrk="0">
                        <a:lnSpc>
                          <a:spcPct val="120000"/>
                        </a:lnSpc>
                        <a:spcBef>
                          <a:spcPct val="0"/>
                        </a:spcBef>
                        <a:spcAft>
                          <a:spcPct val="0"/>
                        </a:spcAft>
                      </a:pPr>
                      <a:r>
                        <a:rPr lang="en-US" altLang="ko-KR" sz="1600" spc="-52">
                          <a:solidFill>
                            <a:srgbClr val="000000"/>
                          </a:solidFill>
                          <a:latin typeface="+mn-ea"/>
                          <a:ea typeface="+mn-ea"/>
                        </a:rPr>
                        <a:t>1</a:t>
                      </a:r>
                      <a:r>
                        <a:rPr lang="ko-KR" altLang="en-US" sz="1600" spc="-52">
                          <a:solidFill>
                            <a:srgbClr val="000000"/>
                          </a:solidFill>
                          <a:latin typeface="+mn-ea"/>
                          <a:ea typeface="+mn-ea"/>
                        </a:rPr>
                        <a:t>인</a:t>
                      </a:r>
                      <a:endParaRPr lang="ko-KR" altLang="en-US" sz="1600" spc="5">
                        <a:solidFill>
                          <a:srgbClr val="000000"/>
                        </a:solidFill>
                        <a:latin typeface="+mn-ea"/>
                        <a:ea typeface="+mn-ea"/>
                      </a:endParaRP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20.0</a:t>
                      </a: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17.8</a:t>
                      </a: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14.7</a:t>
                      </a: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13.6</a:t>
                      </a:r>
                    </a:p>
                  </a:txBody>
                  <a:tcPr marL="64770" marR="64770" marT="17907" marB="17907" anchor="ctr"/>
                </a:tc>
              </a:tr>
              <a:tr h="310992">
                <a:tc>
                  <a:txBody>
                    <a:bodyPr/>
                    <a:lstStyle/>
                    <a:p>
                      <a:pPr marL="0" indent="0" algn="r" latinLnBrk="0">
                        <a:lnSpc>
                          <a:spcPct val="120000"/>
                        </a:lnSpc>
                        <a:spcBef>
                          <a:spcPct val="0"/>
                        </a:spcBef>
                        <a:spcAft>
                          <a:spcPct val="0"/>
                        </a:spcAft>
                      </a:pPr>
                      <a:r>
                        <a:rPr lang="en-US" altLang="ko-KR" sz="1600" spc="-52">
                          <a:solidFill>
                            <a:srgbClr val="000000"/>
                          </a:solidFill>
                          <a:latin typeface="+mn-ea"/>
                          <a:ea typeface="+mn-ea"/>
                        </a:rPr>
                        <a:t>2</a:t>
                      </a:r>
                      <a:r>
                        <a:rPr lang="ko-KR" altLang="en-US" sz="1600" spc="-52">
                          <a:solidFill>
                            <a:srgbClr val="000000"/>
                          </a:solidFill>
                          <a:latin typeface="+mn-ea"/>
                          <a:ea typeface="+mn-ea"/>
                        </a:rPr>
                        <a:t>인</a:t>
                      </a:r>
                      <a:endParaRPr lang="ko-KR" altLang="en-US" sz="1600" spc="5">
                        <a:solidFill>
                          <a:srgbClr val="000000"/>
                        </a:solidFill>
                        <a:latin typeface="+mn-ea"/>
                        <a:ea typeface="+mn-ea"/>
                      </a:endParaRP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23.1</a:t>
                      </a: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20.0</a:t>
                      </a: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15.8</a:t>
                      </a: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14.7</a:t>
                      </a:r>
                    </a:p>
                  </a:txBody>
                  <a:tcPr marL="64770" marR="64770" marT="17907" marB="17907" anchor="ctr"/>
                </a:tc>
              </a:tr>
              <a:tr h="310992">
                <a:tc>
                  <a:txBody>
                    <a:bodyPr/>
                    <a:lstStyle/>
                    <a:p>
                      <a:pPr marL="0" indent="0" algn="r" latinLnBrk="0">
                        <a:lnSpc>
                          <a:spcPct val="120000"/>
                        </a:lnSpc>
                        <a:spcBef>
                          <a:spcPct val="0"/>
                        </a:spcBef>
                        <a:spcAft>
                          <a:spcPct val="0"/>
                        </a:spcAft>
                      </a:pPr>
                      <a:r>
                        <a:rPr lang="en-US" altLang="ko-KR" sz="1600" spc="-52">
                          <a:solidFill>
                            <a:srgbClr val="000000"/>
                          </a:solidFill>
                          <a:latin typeface="+mn-ea"/>
                          <a:ea typeface="+mn-ea"/>
                        </a:rPr>
                        <a:t>3</a:t>
                      </a:r>
                      <a:r>
                        <a:rPr lang="ko-KR" altLang="en-US" sz="1600" spc="-52">
                          <a:solidFill>
                            <a:srgbClr val="000000"/>
                          </a:solidFill>
                          <a:latin typeface="+mn-ea"/>
                          <a:ea typeface="+mn-ea"/>
                        </a:rPr>
                        <a:t>인</a:t>
                      </a:r>
                      <a:endParaRPr lang="ko-KR" altLang="en-US" sz="1600" spc="5">
                        <a:solidFill>
                          <a:srgbClr val="000000"/>
                        </a:solidFill>
                        <a:latin typeface="+mn-ea"/>
                        <a:ea typeface="+mn-ea"/>
                      </a:endParaRP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27.3</a:t>
                      </a: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24.2</a:t>
                      </a: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18.9</a:t>
                      </a: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17.8</a:t>
                      </a:r>
                    </a:p>
                  </a:txBody>
                  <a:tcPr marL="64770" marR="64770" marT="17907" marB="17907" anchor="ctr"/>
                </a:tc>
              </a:tr>
              <a:tr h="310992">
                <a:tc>
                  <a:txBody>
                    <a:bodyPr/>
                    <a:lstStyle/>
                    <a:p>
                      <a:pPr marL="0" indent="0" algn="r" latinLnBrk="0">
                        <a:lnSpc>
                          <a:spcPct val="120000"/>
                        </a:lnSpc>
                        <a:spcBef>
                          <a:spcPct val="0"/>
                        </a:spcBef>
                        <a:spcAft>
                          <a:spcPct val="0"/>
                        </a:spcAft>
                      </a:pPr>
                      <a:r>
                        <a:rPr lang="en-US" altLang="ko-KR" sz="1600" spc="-52">
                          <a:solidFill>
                            <a:srgbClr val="000000"/>
                          </a:solidFill>
                          <a:latin typeface="+mn-ea"/>
                          <a:ea typeface="+mn-ea"/>
                        </a:rPr>
                        <a:t>4</a:t>
                      </a:r>
                      <a:r>
                        <a:rPr lang="ko-KR" altLang="en-US" sz="1600" spc="-52">
                          <a:solidFill>
                            <a:srgbClr val="000000"/>
                          </a:solidFill>
                          <a:latin typeface="+mn-ea"/>
                          <a:ea typeface="+mn-ea"/>
                        </a:rPr>
                        <a:t>인</a:t>
                      </a:r>
                      <a:endParaRPr lang="ko-KR" altLang="en-US" sz="1600" spc="5">
                        <a:solidFill>
                          <a:srgbClr val="000000"/>
                        </a:solidFill>
                        <a:latin typeface="+mn-ea"/>
                        <a:ea typeface="+mn-ea"/>
                      </a:endParaRP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31.5</a:t>
                      </a: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28.3</a:t>
                      </a: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22.0</a:t>
                      </a: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20.0</a:t>
                      </a:r>
                    </a:p>
                  </a:txBody>
                  <a:tcPr marL="64770" marR="64770" marT="17907" marB="17907" anchor="ctr"/>
                </a:tc>
              </a:tr>
              <a:tr h="310992">
                <a:tc>
                  <a:txBody>
                    <a:bodyPr/>
                    <a:lstStyle/>
                    <a:p>
                      <a:pPr marL="0" indent="0" algn="r" latinLnBrk="0">
                        <a:lnSpc>
                          <a:spcPct val="120000"/>
                        </a:lnSpc>
                        <a:spcBef>
                          <a:spcPct val="0"/>
                        </a:spcBef>
                        <a:spcAft>
                          <a:spcPct val="0"/>
                        </a:spcAft>
                      </a:pPr>
                      <a:r>
                        <a:rPr lang="en-US" altLang="ko-KR" sz="1600" spc="-52">
                          <a:solidFill>
                            <a:srgbClr val="000000"/>
                          </a:solidFill>
                          <a:latin typeface="+mn-ea"/>
                          <a:ea typeface="+mn-ea"/>
                        </a:rPr>
                        <a:t>5</a:t>
                      </a:r>
                      <a:r>
                        <a:rPr lang="ko-KR" altLang="en-US" sz="1600" spc="-52">
                          <a:solidFill>
                            <a:srgbClr val="000000"/>
                          </a:solidFill>
                          <a:latin typeface="+mn-ea"/>
                          <a:ea typeface="+mn-ea"/>
                        </a:rPr>
                        <a:t>인</a:t>
                      </a:r>
                      <a:endParaRPr lang="ko-KR" altLang="en-US" sz="1600" spc="5">
                        <a:solidFill>
                          <a:srgbClr val="000000"/>
                        </a:solidFill>
                        <a:latin typeface="+mn-ea"/>
                        <a:ea typeface="+mn-ea"/>
                      </a:endParaRP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32.5</a:t>
                      </a: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29.4</a:t>
                      </a: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23.1</a:t>
                      </a: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21.0</a:t>
                      </a:r>
                    </a:p>
                  </a:txBody>
                  <a:tcPr marL="64770" marR="64770" marT="17907" marB="17907" anchor="ctr"/>
                </a:tc>
              </a:tr>
              <a:tr h="310992">
                <a:tc>
                  <a:txBody>
                    <a:bodyPr/>
                    <a:lstStyle/>
                    <a:p>
                      <a:pPr marL="0" indent="0" algn="r" latinLnBrk="0">
                        <a:lnSpc>
                          <a:spcPct val="120000"/>
                        </a:lnSpc>
                        <a:spcBef>
                          <a:spcPct val="0"/>
                        </a:spcBef>
                        <a:spcAft>
                          <a:spcPct val="0"/>
                        </a:spcAft>
                      </a:pPr>
                      <a:r>
                        <a:rPr lang="en-US" altLang="ko-KR" sz="1600" spc="-52">
                          <a:solidFill>
                            <a:srgbClr val="000000"/>
                          </a:solidFill>
                          <a:latin typeface="+mn-ea"/>
                          <a:ea typeface="+mn-ea"/>
                        </a:rPr>
                        <a:t>6-7</a:t>
                      </a:r>
                      <a:r>
                        <a:rPr lang="ko-KR" altLang="en-US" sz="1600" spc="-52">
                          <a:solidFill>
                            <a:srgbClr val="000000"/>
                          </a:solidFill>
                          <a:latin typeface="+mn-ea"/>
                          <a:ea typeface="+mn-ea"/>
                        </a:rPr>
                        <a:t>인</a:t>
                      </a:r>
                      <a:endParaRPr lang="ko-KR" altLang="en-US" sz="1600" spc="5">
                        <a:solidFill>
                          <a:srgbClr val="000000"/>
                        </a:solidFill>
                        <a:latin typeface="+mn-ea"/>
                        <a:ea typeface="+mn-ea"/>
                      </a:endParaRP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37.8</a:t>
                      </a: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34.7</a:t>
                      </a: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a:solidFill>
                            <a:srgbClr val="000000"/>
                          </a:solidFill>
                          <a:latin typeface="+mn-ea"/>
                          <a:ea typeface="+mn-ea"/>
                        </a:rPr>
                        <a:t>26.2</a:t>
                      </a:r>
                    </a:p>
                  </a:txBody>
                  <a:tcPr marL="64770" marR="64770" marT="17907" marB="17907" anchor="ctr"/>
                </a:tc>
                <a:tc>
                  <a:txBody>
                    <a:bodyPr/>
                    <a:lstStyle/>
                    <a:p>
                      <a:pPr marL="0" indent="0" algn="ctr" latinLnBrk="0">
                        <a:lnSpc>
                          <a:spcPct val="120000"/>
                        </a:lnSpc>
                        <a:spcBef>
                          <a:spcPct val="0"/>
                        </a:spcBef>
                        <a:spcAft>
                          <a:spcPct val="0"/>
                        </a:spcAft>
                      </a:pPr>
                      <a:r>
                        <a:rPr lang="en-US" altLang="en-US" sz="1600" b="0" spc="5" dirty="0">
                          <a:solidFill>
                            <a:srgbClr val="000000"/>
                          </a:solidFill>
                          <a:latin typeface="+mn-ea"/>
                          <a:ea typeface="+mn-ea"/>
                        </a:rPr>
                        <a:t>24.2</a:t>
                      </a:r>
                    </a:p>
                  </a:txBody>
                  <a:tcPr marL="64770" marR="64770" marT="17907" marB="17907"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p:nvPr/>
        </p:nvPicPr>
        <p:blipFill rotWithShape="1">
          <a:blip r:embed="rId2">
            <a:alphaModFix/>
            <a:lum/>
          </a:blip>
          <a:stretch>
            <a:fillRect/>
          </a:stretch>
        </p:blipFill>
        <p:spPr>
          <a:xfrm>
            <a:off x="0" y="0"/>
            <a:ext cx="9144000" cy="6858000"/>
          </a:xfrm>
          <a:prstGeom prst="rect">
            <a:avLst/>
          </a:prstGeom>
        </p:spPr>
      </p:pic>
      <p:sp>
        <p:nvSpPr>
          <p:cNvPr id="5" name="직사각형 4"/>
          <p:cNvSpPr txBox="1"/>
          <p:nvPr/>
        </p:nvSpPr>
        <p:spPr>
          <a:xfrm>
            <a:off x="0" y="1476757"/>
            <a:ext cx="5184648" cy="1376171"/>
          </a:xfrm>
          <a:prstGeom prst="rect">
            <a:avLst/>
          </a:prstGeom>
        </p:spPr>
        <p:style>
          <a:lnRef idx="2">
            <a:schemeClr val="accent3">
              <a:shade val="20000"/>
            </a:schemeClr>
          </a:lnRef>
          <a:fillRef idx="1">
            <a:schemeClr val="accent3"/>
          </a:fillRef>
          <a:effectRef idx="0">
            <a:schemeClr val="accent3"/>
          </a:effectRef>
          <a:fontRef idx="minor">
            <a:schemeClr val="lt1"/>
          </a:fontRef>
        </p:style>
        <p:txBody>
          <a:bodyPr wrap="square">
            <a:spAutoFit/>
          </a:bodyPr>
          <a:lstStyle/>
          <a:p>
            <a:r>
              <a:rPr lang="ko-KR" altLang="en-US" sz="2800"/>
              <a:t>1. 국민기초생활</a:t>
            </a:r>
          </a:p>
          <a:p>
            <a:r>
              <a:rPr lang="ko-KR" altLang="en-US" sz="2800"/>
              <a:t>    보장제도란 </a:t>
            </a:r>
          </a:p>
          <a:p>
            <a:r>
              <a:rPr lang="ko-KR" altLang="en-US" sz="2800"/>
              <a:t>    무엇인가?</a:t>
            </a:r>
          </a:p>
        </p:txBody>
      </p:sp>
      <p:sp>
        <p:nvSpPr>
          <p:cNvPr id="6" name="직사각형 5"/>
          <p:cNvSpPr txBox="1"/>
          <p:nvPr/>
        </p:nvSpPr>
        <p:spPr>
          <a:xfrm>
            <a:off x="288035" y="3284982"/>
            <a:ext cx="4896612" cy="2066163"/>
          </a:xfrm>
          <a:prstGeom prst="rect">
            <a:avLst/>
          </a:prstGeom>
        </p:spPr>
        <p:txBody>
          <a:bodyPr wrap="square">
            <a:spAutoFit/>
          </a:bodyPr>
          <a:lstStyle/>
          <a:p>
            <a:r>
              <a:rPr lang="ko-KR" altLang="en-US" sz="2600">
                <a:solidFill>
                  <a:schemeClr val="accent2"/>
                </a:solidFill>
              </a:rPr>
              <a:t>국민</a:t>
            </a:r>
            <a:r>
              <a:rPr lang="ko-KR" altLang="en-US" sz="2600"/>
              <a:t>기초생활보장법 제1조(목적)</a:t>
            </a:r>
          </a:p>
          <a:p>
            <a:r>
              <a:rPr lang="ko-KR" altLang="en-US" sz="2600"/>
              <a:t>"이 법은 생활이 어려운 사람에게 필요한 급여를 실시하여 이들의 </a:t>
            </a:r>
            <a:r>
              <a:rPr lang="ko-KR" altLang="en-US" sz="2600">
                <a:solidFill>
                  <a:schemeClr val="accent2"/>
                </a:solidFill>
              </a:rPr>
              <a:t>최저생활</a:t>
            </a:r>
            <a:r>
              <a:rPr lang="ko-KR" altLang="en-US" sz="2600"/>
              <a:t>을 </a:t>
            </a:r>
            <a:r>
              <a:rPr lang="ko-KR" altLang="en-US" sz="2600">
                <a:solidFill>
                  <a:schemeClr val="accent2"/>
                </a:solidFill>
              </a:rPr>
              <a:t>보장</a:t>
            </a:r>
            <a:r>
              <a:rPr lang="ko-KR" altLang="en-US" sz="2600"/>
              <a:t>하고 자활을 돕는 것을 목적으로 한다"</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8" name="TextBox 3"/>
          <p:cNvSpPr txBox="1"/>
          <p:nvPr/>
        </p:nvSpPr>
        <p:spPr>
          <a:xfrm>
            <a:off x="485043" y="980728"/>
            <a:ext cx="8352928" cy="817592"/>
          </a:xfrm>
          <a:prstGeom prst="rect">
            <a:avLst/>
          </a:prstGeom>
          <a:noFill/>
        </p:spPr>
        <p:txBody>
          <a:bodyPr wrap="square">
            <a:spAutoFit/>
          </a:bodyPr>
          <a:lstStyle/>
          <a:p>
            <a:pPr marL="285750" indent="-285750" algn="l" latinLnBrk="1" hangingPunct="1">
              <a:buFont typeface="Arial"/>
              <a:buChar char="•"/>
            </a:pPr>
            <a:r>
              <a:rPr lang="ko-KR" altLang="en-US" sz="2800" b="0" i="0" spc="5">
                <a:solidFill>
                  <a:srgbClr val="000000"/>
                </a:solidFill>
                <a:latin typeface="Georgia"/>
                <a:ea typeface="맑은 고딕"/>
                <a:cs typeface="맑은 고딕"/>
              </a:rPr>
              <a:t>실제임차료란</a:t>
            </a:r>
            <a:r>
              <a:rPr lang="en-US" altLang="ko-KR" sz="2800" b="0" i="0" spc="5">
                <a:solidFill>
                  <a:srgbClr val="000000"/>
                </a:solidFill>
                <a:latin typeface="Georgia"/>
              </a:rPr>
              <a:t>?</a:t>
            </a:r>
          </a:p>
          <a:p>
            <a:pPr marL="0" lvl="0" algn="l" latinLnBrk="1" hangingPunct="1"/>
            <a:r>
              <a:rPr lang="en-US" altLang="ko-KR" sz="2000" b="0" i="0" spc="5">
                <a:solidFill>
                  <a:srgbClr val="000000"/>
                </a:solidFill>
                <a:latin typeface="Georgia"/>
              </a:rPr>
              <a:t>     </a:t>
            </a:r>
            <a:r>
              <a:rPr lang="ko-KR" altLang="en-US" sz="2000" b="0" i="0" spc="5">
                <a:solidFill>
                  <a:srgbClr val="C00000"/>
                </a:solidFill>
                <a:latin typeface="Georgia"/>
                <a:ea typeface="맑은 고딕"/>
                <a:cs typeface="맑은 고딕"/>
              </a:rPr>
              <a:t>임대차계약서 상 월세 </a:t>
            </a:r>
            <a:r>
              <a:rPr lang="en-US" altLang="ko-KR" sz="2000" b="0" i="0" spc="5">
                <a:solidFill>
                  <a:srgbClr val="C00000"/>
                </a:solidFill>
                <a:latin typeface="Georgia"/>
              </a:rPr>
              <a:t>+ </a:t>
            </a:r>
            <a:r>
              <a:rPr lang="ko-KR" altLang="en-US" sz="2000" b="0" i="0" spc="5">
                <a:solidFill>
                  <a:srgbClr val="C00000"/>
                </a:solidFill>
                <a:latin typeface="Georgia"/>
                <a:ea typeface="맑은 고딕"/>
                <a:cs typeface="맑은 고딕"/>
              </a:rPr>
              <a:t>보증금의 연 </a:t>
            </a:r>
            <a:r>
              <a:rPr lang="en-US" altLang="ko-KR" sz="2000" b="0" i="0" spc="5">
                <a:solidFill>
                  <a:srgbClr val="C00000"/>
                </a:solidFill>
                <a:latin typeface="Georgia"/>
              </a:rPr>
              <a:t>4% </a:t>
            </a:r>
            <a:r>
              <a:rPr lang="ko-KR" altLang="en-US" sz="2000" b="0" i="0" spc="5">
                <a:solidFill>
                  <a:srgbClr val="C00000"/>
                </a:solidFill>
                <a:latin typeface="Georgia"/>
                <a:ea typeface="맑은 고딕"/>
                <a:cs typeface="맑은 고딕"/>
              </a:rPr>
              <a:t>환산금액</a:t>
            </a:r>
            <a:endParaRPr lang="ko-KR" altLang="en-US" sz="2000"/>
          </a:p>
        </p:txBody>
      </p:sp>
      <p:sp>
        <p:nvSpPr>
          <p:cNvPr id="9" name="TextBox 4"/>
          <p:cNvSpPr txBox="1"/>
          <p:nvPr/>
        </p:nvSpPr>
        <p:spPr>
          <a:xfrm>
            <a:off x="485042" y="2060810"/>
            <a:ext cx="8047397" cy="3282682"/>
          </a:xfrm>
          <a:prstGeom prst="rect">
            <a:avLst/>
          </a:prstGeom>
          <a:ln/>
        </p:spPr>
        <p:style>
          <a:lnRef idx="2">
            <a:schemeClr val="accent3"/>
          </a:lnRef>
          <a:fillRef idx="1">
            <a:schemeClr val="lt1"/>
          </a:fillRef>
          <a:effectRef idx="2">
            <a:schemeClr val="accent3"/>
          </a:effectRef>
          <a:fontRef idx="minor">
            <a:schemeClr val="dk1"/>
          </a:fontRef>
        </p:style>
        <p:txBody>
          <a:bodyPr wrap="square">
            <a:spAutoFit/>
          </a:bodyPr>
          <a:lstStyle/>
          <a:p>
            <a:pPr marL="0" algn="l" latinLnBrk="1" hangingPunct="1">
              <a:lnSpc>
                <a:spcPct val="150000"/>
              </a:lnSpc>
            </a:pPr>
            <a:r>
              <a:rPr lang="ko-KR" altLang="en-US" sz="2000" b="0" i="0" spc="5" dirty="0">
                <a:solidFill>
                  <a:srgbClr val="000000"/>
                </a:solidFill>
                <a:latin typeface="Georgia"/>
                <a:ea typeface="맑은 고딕"/>
                <a:cs typeface="맑은 고딕"/>
              </a:rPr>
              <a:t>예</a:t>
            </a:r>
            <a:r>
              <a:rPr lang="en-US" altLang="ko-KR" sz="2000" b="0" i="0" spc="5" dirty="0">
                <a:solidFill>
                  <a:srgbClr val="000000"/>
                </a:solidFill>
                <a:latin typeface="Georgia"/>
              </a:rPr>
              <a:t>1)</a:t>
            </a:r>
          </a:p>
          <a:p>
            <a:pPr marL="0" algn="l" latinLnBrk="1" hangingPunct="1">
              <a:lnSpc>
                <a:spcPct val="150000"/>
              </a:lnSpc>
            </a:pPr>
            <a:r>
              <a:rPr lang="ko-KR" altLang="en-US" sz="2000" b="0" i="0" spc="5" dirty="0">
                <a:solidFill>
                  <a:srgbClr val="000000"/>
                </a:solidFill>
                <a:latin typeface="Georgia"/>
                <a:ea typeface="맑은 고딕"/>
                <a:cs typeface="맑은 고딕"/>
              </a:rPr>
              <a:t>보증금 </a:t>
            </a:r>
            <a:r>
              <a:rPr lang="en-US" altLang="ko-KR" sz="2000" b="0" i="0" spc="5" dirty="0">
                <a:solidFill>
                  <a:srgbClr val="000000"/>
                </a:solidFill>
                <a:latin typeface="Georgia"/>
              </a:rPr>
              <a:t>1,000</a:t>
            </a:r>
            <a:r>
              <a:rPr lang="ko-KR" altLang="en-US" sz="2000" b="0" i="0" spc="5" dirty="0">
                <a:solidFill>
                  <a:srgbClr val="000000"/>
                </a:solidFill>
                <a:latin typeface="Georgia"/>
                <a:ea typeface="맑은 고딕"/>
                <a:cs typeface="맑은 고딕"/>
              </a:rPr>
              <a:t>만원</a:t>
            </a:r>
            <a:r>
              <a:rPr lang="en-US" altLang="ko-KR" sz="2000" b="0" i="0" spc="5" dirty="0">
                <a:solidFill>
                  <a:srgbClr val="000000"/>
                </a:solidFill>
                <a:latin typeface="Georgia"/>
              </a:rPr>
              <a:t>, </a:t>
            </a:r>
            <a:r>
              <a:rPr lang="ko-KR" altLang="en-US" sz="2000" b="0" i="0" spc="5" dirty="0">
                <a:solidFill>
                  <a:srgbClr val="000000"/>
                </a:solidFill>
                <a:latin typeface="Georgia"/>
                <a:ea typeface="맑은 고딕"/>
                <a:cs typeface="맑은 고딕"/>
              </a:rPr>
              <a:t>월차임 </a:t>
            </a:r>
            <a:r>
              <a:rPr lang="en-US" altLang="ko-KR" sz="2000" b="0" i="0" spc="5" dirty="0">
                <a:solidFill>
                  <a:srgbClr val="000000"/>
                </a:solidFill>
                <a:latin typeface="Georgia"/>
              </a:rPr>
              <a:t>30</a:t>
            </a:r>
            <a:r>
              <a:rPr lang="ko-KR" altLang="en-US" sz="2000" b="0" i="0" spc="5" dirty="0">
                <a:solidFill>
                  <a:srgbClr val="000000"/>
                </a:solidFill>
                <a:latin typeface="Georgia"/>
                <a:ea typeface="맑은 고딕"/>
                <a:cs typeface="맑은 고딕"/>
              </a:rPr>
              <a:t>만원인 경우</a:t>
            </a:r>
          </a:p>
          <a:p>
            <a:pPr marL="0" algn="l" latinLnBrk="1" hangingPunct="1">
              <a:lnSpc>
                <a:spcPct val="150000"/>
              </a:lnSpc>
            </a:pPr>
            <a:r>
              <a:rPr lang="en-US" altLang="ko-KR" sz="2000" b="0" i="0" spc="5" dirty="0">
                <a:solidFill>
                  <a:srgbClr val="000000"/>
                </a:solidFill>
                <a:latin typeface="Georgia"/>
              </a:rPr>
              <a:t>[1,000</a:t>
            </a:r>
            <a:r>
              <a:rPr lang="ko-KR" altLang="en-US" sz="2000" b="0" i="0" spc="5" dirty="0">
                <a:solidFill>
                  <a:srgbClr val="000000"/>
                </a:solidFill>
                <a:latin typeface="Georgia"/>
                <a:ea typeface="맑은 고딕"/>
                <a:cs typeface="맑은 고딕"/>
              </a:rPr>
              <a:t>만원 </a:t>
            </a:r>
            <a:r>
              <a:rPr lang="en-US" altLang="ko-KR" sz="2000" b="0" i="0" spc="5" dirty="0">
                <a:solidFill>
                  <a:srgbClr val="000000"/>
                </a:solidFill>
                <a:latin typeface="Georgia"/>
              </a:rPr>
              <a:t>× 0.04%/12</a:t>
            </a:r>
            <a:r>
              <a:rPr lang="ko-KR" altLang="en-US" sz="2000" b="0" i="0" spc="5" dirty="0">
                <a:solidFill>
                  <a:srgbClr val="000000"/>
                </a:solidFill>
                <a:latin typeface="Georgia"/>
                <a:ea typeface="맑은 고딕"/>
                <a:cs typeface="맑은 고딕"/>
              </a:rPr>
              <a:t>개월</a:t>
            </a:r>
            <a:r>
              <a:rPr lang="en-US" altLang="ko-KR" sz="2000" b="0" i="0" spc="5" dirty="0">
                <a:solidFill>
                  <a:srgbClr val="000000"/>
                </a:solidFill>
                <a:latin typeface="Georgia"/>
              </a:rPr>
              <a:t>] + 30</a:t>
            </a:r>
            <a:r>
              <a:rPr lang="ko-KR" altLang="en-US" sz="2000" b="0" i="0" spc="5" dirty="0">
                <a:solidFill>
                  <a:srgbClr val="000000"/>
                </a:solidFill>
                <a:latin typeface="Georgia"/>
                <a:ea typeface="맑은 고딕"/>
                <a:cs typeface="맑은 고딕"/>
              </a:rPr>
              <a:t>만원 </a:t>
            </a:r>
            <a:r>
              <a:rPr lang="en-US" altLang="ko-KR" sz="2000" b="0" i="0" spc="5" dirty="0">
                <a:solidFill>
                  <a:srgbClr val="000000"/>
                </a:solidFill>
                <a:latin typeface="Georgia"/>
              </a:rPr>
              <a:t>= 3.3</a:t>
            </a:r>
            <a:r>
              <a:rPr lang="ko-KR" altLang="en-US" sz="2000" b="0" i="0" spc="5" dirty="0">
                <a:solidFill>
                  <a:srgbClr val="000000"/>
                </a:solidFill>
                <a:latin typeface="Georgia"/>
                <a:ea typeface="맑은 고딕"/>
                <a:cs typeface="맑은 고딕"/>
              </a:rPr>
              <a:t>만원 </a:t>
            </a:r>
            <a:r>
              <a:rPr lang="en-US" altLang="ko-KR" sz="2000" b="0" i="0" spc="5" dirty="0">
                <a:solidFill>
                  <a:srgbClr val="000000"/>
                </a:solidFill>
                <a:latin typeface="Georgia"/>
              </a:rPr>
              <a:t>+ 30</a:t>
            </a:r>
            <a:r>
              <a:rPr lang="ko-KR" altLang="en-US" sz="2000" b="0" i="0" spc="5" dirty="0">
                <a:solidFill>
                  <a:srgbClr val="000000"/>
                </a:solidFill>
                <a:latin typeface="Georgia"/>
                <a:ea typeface="맑은 고딕"/>
                <a:cs typeface="맑은 고딕"/>
              </a:rPr>
              <a:t>만원 </a:t>
            </a:r>
            <a:r>
              <a:rPr lang="en-US" altLang="ko-KR" sz="2000" b="0" i="0" spc="5" dirty="0">
                <a:solidFill>
                  <a:srgbClr val="000000"/>
                </a:solidFill>
                <a:latin typeface="Georgia"/>
              </a:rPr>
              <a:t>= 33.3</a:t>
            </a:r>
            <a:r>
              <a:rPr lang="ko-KR" altLang="en-US" sz="2000" b="0" i="0" spc="5" dirty="0">
                <a:solidFill>
                  <a:srgbClr val="000000"/>
                </a:solidFill>
                <a:latin typeface="Georgia"/>
                <a:ea typeface="맑은 고딕"/>
                <a:cs typeface="맑은 고딕"/>
              </a:rPr>
              <a:t>만원</a:t>
            </a:r>
          </a:p>
          <a:p>
            <a:pPr marL="0" algn="l" latinLnBrk="1" hangingPunct="1">
              <a:lnSpc>
                <a:spcPct val="150000"/>
              </a:lnSpc>
            </a:pPr>
            <a:endParaRPr lang="en-US" altLang="ko-KR" sz="2000" dirty="0"/>
          </a:p>
          <a:p>
            <a:pPr marL="0" algn="l" latinLnBrk="1" hangingPunct="1">
              <a:lnSpc>
                <a:spcPct val="150000"/>
              </a:lnSpc>
            </a:pPr>
            <a:r>
              <a:rPr lang="ko-KR" altLang="en-US" sz="2000" b="0" i="0" spc="5" dirty="0">
                <a:solidFill>
                  <a:srgbClr val="000000"/>
                </a:solidFill>
                <a:latin typeface="Georgia"/>
                <a:ea typeface="맑은 고딕"/>
                <a:cs typeface="맑은 고딕"/>
              </a:rPr>
              <a:t>예</a:t>
            </a:r>
            <a:r>
              <a:rPr lang="en-US" altLang="ko-KR" sz="2000" b="0" i="0" spc="5" dirty="0">
                <a:solidFill>
                  <a:srgbClr val="000000"/>
                </a:solidFill>
                <a:latin typeface="Georgia"/>
              </a:rPr>
              <a:t>2)</a:t>
            </a:r>
          </a:p>
          <a:p>
            <a:pPr marL="0" algn="l" latinLnBrk="1" hangingPunct="1">
              <a:lnSpc>
                <a:spcPct val="150000"/>
              </a:lnSpc>
            </a:pPr>
            <a:r>
              <a:rPr lang="ko-KR" altLang="en-US" sz="2000" b="0" i="0" spc="5" dirty="0">
                <a:solidFill>
                  <a:srgbClr val="000000"/>
                </a:solidFill>
                <a:latin typeface="Georgia"/>
                <a:ea typeface="맑은 고딕"/>
                <a:cs typeface="맑은 고딕"/>
              </a:rPr>
              <a:t>보증금 </a:t>
            </a:r>
            <a:r>
              <a:rPr lang="en-US" altLang="ko-KR" sz="2000" b="0" i="0" spc="5" dirty="0">
                <a:solidFill>
                  <a:srgbClr val="000000"/>
                </a:solidFill>
                <a:latin typeface="Georgia"/>
              </a:rPr>
              <a:t>500</a:t>
            </a:r>
            <a:r>
              <a:rPr lang="ko-KR" altLang="en-US" sz="2000" b="0" i="0" spc="5" dirty="0">
                <a:solidFill>
                  <a:srgbClr val="000000"/>
                </a:solidFill>
                <a:latin typeface="Georgia"/>
                <a:ea typeface="맑은 고딕"/>
                <a:cs typeface="맑은 고딕"/>
              </a:rPr>
              <a:t>만원</a:t>
            </a:r>
            <a:r>
              <a:rPr lang="en-US" altLang="ko-KR" sz="2000" b="0" i="0" spc="5" dirty="0">
                <a:solidFill>
                  <a:srgbClr val="000000"/>
                </a:solidFill>
                <a:latin typeface="Georgia"/>
              </a:rPr>
              <a:t>, </a:t>
            </a:r>
            <a:r>
              <a:rPr lang="ko-KR" altLang="en-US" sz="2000" b="0" i="0" spc="5" dirty="0">
                <a:solidFill>
                  <a:srgbClr val="000000"/>
                </a:solidFill>
                <a:latin typeface="Georgia"/>
                <a:ea typeface="맑은 고딕"/>
                <a:cs typeface="맑은 고딕"/>
              </a:rPr>
              <a:t>월차임 </a:t>
            </a:r>
            <a:r>
              <a:rPr lang="en-US" altLang="ko-KR" sz="2000" b="0" i="0" spc="5" dirty="0">
                <a:solidFill>
                  <a:srgbClr val="000000"/>
                </a:solidFill>
                <a:latin typeface="Georgia"/>
              </a:rPr>
              <a:t>4</a:t>
            </a:r>
            <a:r>
              <a:rPr lang="ko-KR" altLang="en-US" sz="2000" b="0" i="0" spc="5" dirty="0">
                <a:solidFill>
                  <a:srgbClr val="000000"/>
                </a:solidFill>
                <a:latin typeface="Georgia"/>
                <a:ea typeface="맑은 고딕"/>
                <a:cs typeface="맑은 고딕"/>
              </a:rPr>
              <a:t>만원인 경우</a:t>
            </a:r>
          </a:p>
          <a:p>
            <a:pPr marL="0" algn="l" latinLnBrk="1" hangingPunct="1">
              <a:lnSpc>
                <a:spcPct val="150000"/>
              </a:lnSpc>
            </a:pPr>
            <a:r>
              <a:rPr lang="en-US" altLang="ko-KR" sz="2000" b="0" i="0" spc="5" dirty="0">
                <a:solidFill>
                  <a:srgbClr val="000000"/>
                </a:solidFill>
                <a:latin typeface="Georgia"/>
              </a:rPr>
              <a:t>[500</a:t>
            </a:r>
            <a:r>
              <a:rPr lang="ko-KR" altLang="en-US" sz="2000" b="0" i="0" spc="5" dirty="0">
                <a:solidFill>
                  <a:srgbClr val="000000"/>
                </a:solidFill>
                <a:latin typeface="Georgia"/>
                <a:ea typeface="맑은 고딕"/>
                <a:cs typeface="맑은 고딕"/>
              </a:rPr>
              <a:t>만원 </a:t>
            </a:r>
            <a:r>
              <a:rPr lang="en-US" altLang="ko-KR" sz="2000" b="0" i="0" spc="5" dirty="0">
                <a:solidFill>
                  <a:srgbClr val="000000"/>
                </a:solidFill>
                <a:latin typeface="Georgia"/>
              </a:rPr>
              <a:t>× 0.04/12</a:t>
            </a:r>
            <a:r>
              <a:rPr lang="ko-KR" altLang="en-US" sz="2000" b="0" i="0" spc="5" dirty="0">
                <a:solidFill>
                  <a:srgbClr val="000000"/>
                </a:solidFill>
                <a:latin typeface="Georgia"/>
                <a:ea typeface="맑은 고딕"/>
                <a:cs typeface="맑은 고딕"/>
              </a:rPr>
              <a:t>개월</a:t>
            </a:r>
            <a:r>
              <a:rPr lang="en-US" altLang="ko-KR" sz="2000" b="0" i="0" spc="5" dirty="0">
                <a:solidFill>
                  <a:srgbClr val="000000"/>
                </a:solidFill>
                <a:latin typeface="Georgia"/>
              </a:rPr>
              <a:t>] + 4</a:t>
            </a:r>
            <a:r>
              <a:rPr lang="ko-KR" altLang="en-US" sz="2000" b="0" i="0" spc="5" dirty="0">
                <a:solidFill>
                  <a:srgbClr val="000000"/>
                </a:solidFill>
                <a:latin typeface="Georgia"/>
                <a:ea typeface="맑은 고딕"/>
                <a:cs typeface="맑은 고딕"/>
              </a:rPr>
              <a:t>만원 </a:t>
            </a:r>
            <a:r>
              <a:rPr lang="en-US" altLang="ko-KR" sz="2000" b="0" i="0" spc="5" dirty="0">
                <a:solidFill>
                  <a:srgbClr val="000000"/>
                </a:solidFill>
                <a:latin typeface="Georgia"/>
              </a:rPr>
              <a:t>= 1.6</a:t>
            </a:r>
            <a:r>
              <a:rPr lang="ko-KR" altLang="en-US" sz="2000" b="0" i="0" spc="5" dirty="0">
                <a:solidFill>
                  <a:srgbClr val="000000"/>
                </a:solidFill>
                <a:latin typeface="Georgia"/>
                <a:ea typeface="맑은 고딕"/>
                <a:cs typeface="맑은 고딕"/>
              </a:rPr>
              <a:t>만원 </a:t>
            </a:r>
            <a:r>
              <a:rPr lang="en-US" altLang="ko-KR" sz="2000" b="0" i="0" spc="5" dirty="0">
                <a:solidFill>
                  <a:srgbClr val="000000"/>
                </a:solidFill>
                <a:latin typeface="Georgia"/>
              </a:rPr>
              <a:t>+ 4</a:t>
            </a:r>
            <a:r>
              <a:rPr lang="ko-KR" altLang="en-US" sz="2000" b="0" i="0" spc="5" dirty="0">
                <a:solidFill>
                  <a:srgbClr val="000000"/>
                </a:solidFill>
                <a:latin typeface="Georgia"/>
                <a:ea typeface="맑은 고딕"/>
                <a:cs typeface="맑은 고딕"/>
              </a:rPr>
              <a:t>만원 </a:t>
            </a:r>
            <a:r>
              <a:rPr lang="en-US" altLang="ko-KR" sz="2000" b="0" i="0" spc="5" dirty="0">
                <a:solidFill>
                  <a:srgbClr val="000000"/>
                </a:solidFill>
                <a:latin typeface="Georgia"/>
              </a:rPr>
              <a:t>= 5.6</a:t>
            </a:r>
            <a:r>
              <a:rPr lang="ko-KR" altLang="en-US" sz="2000" b="0" i="0" spc="5" dirty="0">
                <a:solidFill>
                  <a:srgbClr val="000000"/>
                </a:solidFill>
                <a:latin typeface="Georgia"/>
                <a:ea typeface="맑은 고딕"/>
                <a:cs typeface="맑은 고딕"/>
              </a:rPr>
              <a:t>만원</a:t>
            </a:r>
            <a:endParaRPr lang="ko-KR" alt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7" name="TextBox 3"/>
          <p:cNvSpPr txBox="1"/>
          <p:nvPr/>
        </p:nvSpPr>
        <p:spPr>
          <a:xfrm>
            <a:off x="417783" y="602275"/>
            <a:ext cx="8258673" cy="1129370"/>
          </a:xfrm>
          <a:prstGeom prst="rect">
            <a:avLst/>
          </a:prstGeom>
          <a:noFill/>
        </p:spPr>
        <p:txBody>
          <a:bodyPr wrap="square">
            <a:spAutoFit/>
          </a:bodyPr>
          <a:lstStyle/>
          <a:p>
            <a:pPr marL="285750" indent="-285750" algn="l" latinLnBrk="1" hangingPunct="1">
              <a:buFont typeface="Arial"/>
              <a:buChar char="•"/>
            </a:pPr>
            <a:r>
              <a:rPr lang="ko-KR" altLang="en-US" sz="2800" b="0" i="0" spc="5">
                <a:solidFill>
                  <a:srgbClr val="000000"/>
                </a:solidFill>
                <a:latin typeface="Georgia"/>
                <a:ea typeface="맑은 고딕"/>
                <a:cs typeface="맑은 고딕"/>
              </a:rPr>
              <a:t>자기부담금이란</a:t>
            </a:r>
            <a:r>
              <a:rPr lang="en-US" altLang="ko-KR" sz="2800" b="0" i="0" spc="5">
                <a:solidFill>
                  <a:srgbClr val="000000"/>
                </a:solidFill>
                <a:latin typeface="Georgia"/>
              </a:rPr>
              <a:t>?</a:t>
            </a:r>
          </a:p>
          <a:p>
            <a:pPr marL="0" lvl="0" algn="l" latinLnBrk="1" hangingPunct="1"/>
            <a:r>
              <a:rPr lang="en-US" altLang="ko-KR" sz="1800" b="0" i="0" spc="5">
                <a:solidFill>
                  <a:srgbClr val="000000"/>
                </a:solidFill>
                <a:latin typeface="Georgia"/>
              </a:rPr>
              <a:t>     </a:t>
            </a:r>
            <a:r>
              <a:rPr lang="ko-KR" altLang="en-US" sz="2000" b="0" i="0" spc="5">
                <a:solidFill>
                  <a:srgbClr val="000000"/>
                </a:solidFill>
                <a:latin typeface="Georgia"/>
                <a:ea typeface="맑은 고딕"/>
                <a:cs typeface="맑은 고딕"/>
              </a:rPr>
              <a:t>생계급여 기준금액보다 소득인정액이 클 경우</a:t>
            </a:r>
            <a:r>
              <a:rPr lang="en-US" altLang="ko-KR" sz="2000" b="0" i="0" spc="5">
                <a:solidFill>
                  <a:srgbClr val="000000"/>
                </a:solidFill>
                <a:latin typeface="Georgia"/>
              </a:rPr>
              <a:t>, </a:t>
            </a:r>
            <a:r>
              <a:rPr lang="ko-KR" altLang="en-US" sz="2000" b="0" i="0" spc="5">
                <a:solidFill>
                  <a:srgbClr val="000000"/>
                </a:solidFill>
                <a:latin typeface="Georgia"/>
                <a:ea typeface="맑은 고딕"/>
                <a:cs typeface="맑은 고딕"/>
              </a:rPr>
              <a:t>초과분의 </a:t>
            </a:r>
            <a:r>
              <a:rPr lang="en-US" altLang="ko-KR" sz="2000" b="0" i="0" spc="5">
                <a:solidFill>
                  <a:srgbClr val="000000"/>
                </a:solidFill>
                <a:latin typeface="Georgia"/>
              </a:rPr>
              <a:t>30%</a:t>
            </a:r>
            <a:r>
              <a:rPr lang="ko-KR" altLang="en-US" sz="2000" b="0" i="0" spc="5">
                <a:solidFill>
                  <a:srgbClr val="000000"/>
                </a:solidFill>
                <a:latin typeface="Georgia"/>
                <a:ea typeface="맑은 고딕"/>
                <a:cs typeface="맑은 고딕"/>
              </a:rPr>
              <a:t>를 자기부담금으로 보고</a:t>
            </a:r>
            <a:r>
              <a:rPr lang="en-US" altLang="ko-KR" sz="2000" b="0" i="0" spc="5">
                <a:solidFill>
                  <a:srgbClr val="000000"/>
                </a:solidFill>
                <a:latin typeface="Georgia"/>
              </a:rPr>
              <a:t>, </a:t>
            </a:r>
            <a:r>
              <a:rPr lang="ko-KR" altLang="en-US" sz="2000" b="0" i="0" spc="5">
                <a:solidFill>
                  <a:srgbClr val="000000"/>
                </a:solidFill>
                <a:latin typeface="Georgia"/>
                <a:ea typeface="맑은 고딕"/>
                <a:cs typeface="맑은 고딕"/>
              </a:rPr>
              <a:t>전체 지원금액에서 감액한다</a:t>
            </a:r>
            <a:endParaRPr lang="ko-KR" altLang="en-US" sz="2000"/>
          </a:p>
        </p:txBody>
      </p:sp>
      <p:sp>
        <p:nvSpPr>
          <p:cNvPr id="8" name="내용 개체 틀 2"/>
          <p:cNvSpPr txBox="1"/>
          <p:nvPr/>
        </p:nvSpPr>
        <p:spPr>
          <a:xfrm>
            <a:off x="392630" y="2002592"/>
            <a:ext cx="3673077" cy="348725"/>
          </a:xfrm>
          <a:prstGeom prst="rect">
            <a:avLst/>
          </a:prstGeom>
        </p:spPr>
        <p:txBody>
          <a:bodyPr vert="horz" lIns="91440" tIns="45720" rIns="91440" bIns="45720">
            <a:noAutofit/>
          </a:bodyPr>
          <a:lstStyle/>
          <a:p>
            <a:pPr marL="114300" indent="0" algn="l" latinLnBrk="1" hangingPunct="1">
              <a:spcBef>
                <a:spcPct val="20000"/>
              </a:spcBef>
              <a:buClr>
                <a:schemeClr val="accent1"/>
              </a:buClr>
              <a:buFont typeface="Arial"/>
              <a:buNone/>
            </a:pPr>
            <a:r>
              <a:rPr lang="ko-KR" altLang="en-US" sz="1800" b="0" i="0" spc="5">
                <a:solidFill>
                  <a:srgbClr val="000000"/>
                </a:solidFill>
                <a:latin typeface="Georgia"/>
                <a:ea typeface="맑은 고딕"/>
                <a:cs typeface="맑은 고딕"/>
              </a:rPr>
              <a:t>▽생계</a:t>
            </a:r>
            <a:r>
              <a:rPr lang="en-US" altLang="ko-KR" sz="1800" b="0" i="0" spc="5">
                <a:solidFill>
                  <a:srgbClr val="000000"/>
                </a:solidFill>
                <a:latin typeface="Georgia"/>
              </a:rPr>
              <a:t>, </a:t>
            </a:r>
            <a:r>
              <a:rPr lang="ko-KR" altLang="en-US" sz="1800" b="0" i="0" spc="5">
                <a:solidFill>
                  <a:srgbClr val="000000"/>
                </a:solidFill>
                <a:latin typeface="Georgia"/>
                <a:ea typeface="맑은 고딕"/>
                <a:cs typeface="맑은 고딕"/>
              </a:rPr>
              <a:t>주거급여 선정기준</a:t>
            </a:r>
            <a:endParaRPr lang="en-US" altLang="ko-KR" sz="1800"/>
          </a:p>
        </p:txBody>
      </p:sp>
      <p:sp>
        <p:nvSpPr>
          <p:cNvPr id="9" name="TextBox 6"/>
          <p:cNvSpPr txBox="1"/>
          <p:nvPr/>
        </p:nvSpPr>
        <p:spPr>
          <a:xfrm>
            <a:off x="670583" y="4653153"/>
            <a:ext cx="7802831" cy="1555241"/>
          </a:xfrm>
          <a:prstGeom prst="rect">
            <a:avLst/>
          </a:prstGeom>
          <a:ln/>
        </p:spPr>
        <p:style>
          <a:lnRef idx="2">
            <a:schemeClr val="accent3"/>
          </a:lnRef>
          <a:fillRef idx="1">
            <a:schemeClr val="lt1"/>
          </a:fillRef>
          <a:effectRef idx="2">
            <a:schemeClr val="accent3"/>
          </a:effectRef>
          <a:fontRef idx="minor">
            <a:schemeClr val="dk1"/>
          </a:fontRef>
        </p:style>
        <p:txBody>
          <a:bodyPr wrap="square">
            <a:spAutoFit/>
          </a:bodyPr>
          <a:lstStyle/>
          <a:p>
            <a:pPr marL="0" algn="l" latinLnBrk="1" hangingPunct="1">
              <a:lnSpc>
                <a:spcPct val="150000"/>
              </a:lnSpc>
            </a:pPr>
            <a:r>
              <a:rPr lang="ko-KR" altLang="en-US" sz="2000" b="0" i="0" spc="5">
                <a:solidFill>
                  <a:srgbClr val="000000"/>
                </a:solidFill>
                <a:latin typeface="Georgia"/>
                <a:ea typeface="맑은 고딕"/>
                <a:cs typeface="맑은 고딕"/>
              </a:rPr>
              <a:t>예</a:t>
            </a:r>
            <a:r>
              <a:rPr lang="en-US" altLang="ko-KR" sz="2000" b="0" i="0" spc="5">
                <a:solidFill>
                  <a:srgbClr val="000000"/>
                </a:solidFill>
                <a:latin typeface="Georgia"/>
              </a:rPr>
              <a:t>)</a:t>
            </a:r>
          </a:p>
          <a:p>
            <a:pPr marL="0" algn="l" latinLnBrk="1" hangingPunct="1">
              <a:lnSpc>
                <a:spcPct val="150000"/>
              </a:lnSpc>
            </a:pPr>
            <a:r>
              <a:rPr lang="en-US" altLang="ko-KR" sz="2000" b="0" i="0" spc="5">
                <a:solidFill>
                  <a:srgbClr val="000000"/>
                </a:solidFill>
                <a:latin typeface="Georgia"/>
              </a:rPr>
              <a:t>3</a:t>
            </a:r>
            <a:r>
              <a:rPr lang="ko-KR" altLang="en-US" sz="2000" b="0" i="0" spc="5">
                <a:solidFill>
                  <a:srgbClr val="000000"/>
                </a:solidFill>
                <a:latin typeface="Georgia"/>
                <a:ea typeface="맑은 고딕"/>
                <a:cs typeface="맑은 고딕"/>
              </a:rPr>
              <a:t>인 가구</a:t>
            </a:r>
            <a:r>
              <a:rPr lang="en-US" altLang="ko-KR" sz="2000" b="0" i="0" spc="5">
                <a:solidFill>
                  <a:srgbClr val="000000"/>
                </a:solidFill>
                <a:latin typeface="Georgia"/>
              </a:rPr>
              <a:t>, </a:t>
            </a:r>
            <a:r>
              <a:rPr lang="ko-KR" altLang="en-US" sz="2000" b="0" i="0" spc="5">
                <a:solidFill>
                  <a:srgbClr val="000000"/>
                </a:solidFill>
                <a:latin typeface="Georgia"/>
                <a:ea typeface="맑은 고딕"/>
                <a:cs typeface="맑은 고딕"/>
              </a:rPr>
              <a:t>소득인정액이 </a:t>
            </a:r>
            <a:r>
              <a:rPr lang="en-US" altLang="ko-KR" sz="2000" b="0" i="0" spc="5">
                <a:solidFill>
                  <a:srgbClr val="000000"/>
                </a:solidFill>
                <a:latin typeface="Georgia"/>
              </a:rPr>
              <a:t>1,392,274</a:t>
            </a:r>
            <a:r>
              <a:rPr lang="ko-KR" altLang="en-US" sz="2000" b="0" i="0" spc="5">
                <a:solidFill>
                  <a:srgbClr val="000000"/>
                </a:solidFill>
                <a:latin typeface="Georgia"/>
                <a:ea typeface="맑은 고딕"/>
                <a:cs typeface="맑은 고딕"/>
              </a:rPr>
              <a:t>원인 가구의 자기부담금은</a:t>
            </a:r>
          </a:p>
          <a:p>
            <a:pPr marL="0" algn="ctr" latinLnBrk="1" hangingPunct="1">
              <a:lnSpc>
                <a:spcPct val="150000"/>
              </a:lnSpc>
            </a:pPr>
            <a:r>
              <a:rPr lang="en-US" altLang="ko-KR" sz="2400" b="0" i="0" spc="5">
                <a:solidFill>
                  <a:srgbClr val="000000"/>
                </a:solidFill>
                <a:latin typeface="Georgia"/>
              </a:rPr>
              <a:t>(1,392,274 – 1,092,274) × 0.3 = 9</a:t>
            </a:r>
            <a:r>
              <a:rPr lang="ko-KR" altLang="en-US" sz="2400" b="0" i="0" spc="5">
                <a:solidFill>
                  <a:srgbClr val="000000"/>
                </a:solidFill>
                <a:latin typeface="Georgia"/>
                <a:ea typeface="맑은 고딕"/>
                <a:cs typeface="맑은 고딕"/>
              </a:rPr>
              <a:t>만원</a:t>
            </a:r>
            <a:r>
              <a:rPr lang="en-US" altLang="ko-KR" sz="2400" b="0" i="0" spc="5">
                <a:solidFill>
                  <a:srgbClr val="000000"/>
                </a:solidFill>
                <a:latin typeface="Georgia"/>
              </a:rPr>
              <a:t> </a:t>
            </a:r>
            <a:r>
              <a:rPr lang="ko-KR" altLang="en-US" sz="2400" b="0" i="0" spc="5">
                <a:solidFill>
                  <a:srgbClr val="000000"/>
                </a:solidFill>
                <a:latin typeface="Georgia"/>
                <a:ea typeface="맑은 고딕"/>
                <a:cs typeface="맑은 고딕"/>
              </a:rPr>
              <a:t> </a:t>
            </a:r>
            <a:endParaRPr lang="en-US" altLang="ko-KR" sz="2400"/>
          </a:p>
        </p:txBody>
      </p:sp>
      <p:graphicFrame>
        <p:nvGraphicFramePr>
          <p:cNvPr id="14" name="표 8"/>
          <p:cNvGraphicFramePr>
            <a:graphicFrameLocks noGrp="1"/>
          </p:cNvGraphicFramePr>
          <p:nvPr/>
        </p:nvGraphicFramePr>
        <p:xfrm>
          <a:off x="585591" y="2492398"/>
          <a:ext cx="7802831" cy="1875108"/>
        </p:xfrm>
        <a:graphic>
          <a:graphicData uri="http://schemas.openxmlformats.org/drawingml/2006/table">
            <a:tbl>
              <a:tblPr>
                <a:tableStyleId>{6B76CA6B-5DA6-45C4-B833-132EAC621518}</a:tableStyleId>
              </a:tblPr>
              <a:tblGrid>
                <a:gridCol w="1918159"/>
                <a:gridCol w="1471168"/>
                <a:gridCol w="1471168"/>
                <a:gridCol w="1471168"/>
                <a:gridCol w="1471168"/>
              </a:tblGrid>
              <a:tr h="334436">
                <a:tc>
                  <a:txBody>
                    <a:bodyPr/>
                    <a:lstStyle/>
                    <a:p>
                      <a:pPr marL="0" indent="0" algn="ctr" latinLnBrk="0">
                        <a:lnSpc>
                          <a:spcPct val="100000"/>
                        </a:lnSpc>
                        <a:spcBef>
                          <a:spcPct val="0"/>
                        </a:spcBef>
                        <a:spcAft>
                          <a:spcPct val="0"/>
                        </a:spcAft>
                      </a:pPr>
                      <a:r>
                        <a:rPr lang="ko-KR" altLang="en-US" sz="1600" spc="5"/>
                        <a:t>가구규모</a:t>
                      </a:r>
                    </a:p>
                    <a:p>
                      <a:pPr marL="0" indent="0" algn="ctr" latinLnBrk="1">
                        <a:lnSpc>
                          <a:spcPct val="100000"/>
                        </a:lnSpc>
                        <a:spcBef>
                          <a:spcPct val="0"/>
                        </a:spcBef>
                        <a:spcAft>
                          <a:spcPct val="0"/>
                        </a:spcAft>
                      </a:pPr>
                      <a:r>
                        <a:rPr lang="ko-KR" altLang="en-US" sz="1600" spc="5"/>
                        <a:t>구분</a:t>
                      </a:r>
                      <a:endParaRPr lang="ko-KR" altLang="en-US" sz="1600" b="0" spc="5">
                        <a:solidFill>
                          <a:schemeClr val="bg1"/>
                        </a:solidFill>
                        <a:latin typeface="바탕체"/>
                        <a:ea typeface="바탕체"/>
                      </a:endParaRPr>
                    </a:p>
                  </a:txBody>
                  <a:tcPr marL="72548" marR="72548" marT="20057" marB="20057" anchor="ctr"/>
                </a:tc>
                <a:tc>
                  <a:txBody>
                    <a:bodyPr/>
                    <a:lstStyle/>
                    <a:p>
                      <a:pPr marL="0" indent="0" algn="ctr" latinLnBrk="0">
                        <a:lnSpc>
                          <a:spcPct val="100000"/>
                        </a:lnSpc>
                        <a:spcBef>
                          <a:spcPct val="0"/>
                        </a:spcBef>
                        <a:spcAft>
                          <a:spcPct val="0"/>
                        </a:spcAft>
                      </a:pPr>
                      <a:r>
                        <a:rPr lang="en-US" altLang="ko-KR" sz="1600" spc="5"/>
                        <a:t>1</a:t>
                      </a:r>
                      <a:r>
                        <a:rPr lang="ko-KR" altLang="en-US" sz="1600" spc="5"/>
                        <a:t>인 가구</a:t>
                      </a:r>
                      <a:endParaRPr lang="ko-KR" altLang="en-US" sz="1600" b="0" spc="5">
                        <a:solidFill>
                          <a:schemeClr val="bg1"/>
                        </a:solidFill>
                        <a:latin typeface="바탕체"/>
                        <a:ea typeface="바탕체"/>
                      </a:endParaRPr>
                    </a:p>
                  </a:txBody>
                  <a:tcPr marL="72548" marR="72548" marT="20057" marB="20057" anchor="ctr"/>
                </a:tc>
                <a:tc>
                  <a:txBody>
                    <a:bodyPr/>
                    <a:lstStyle/>
                    <a:p>
                      <a:pPr marL="0" indent="0" algn="ctr" latinLnBrk="0">
                        <a:lnSpc>
                          <a:spcPct val="100000"/>
                        </a:lnSpc>
                        <a:spcBef>
                          <a:spcPct val="0"/>
                        </a:spcBef>
                        <a:spcAft>
                          <a:spcPct val="0"/>
                        </a:spcAft>
                      </a:pPr>
                      <a:r>
                        <a:rPr lang="en-US" altLang="ko-KR" sz="1600" spc="5"/>
                        <a:t>2</a:t>
                      </a:r>
                      <a:r>
                        <a:rPr lang="ko-KR" altLang="en-US" sz="1600" spc="5"/>
                        <a:t>인 가구</a:t>
                      </a:r>
                      <a:endParaRPr lang="ko-KR" altLang="en-US" sz="1600" b="0" spc="5">
                        <a:solidFill>
                          <a:schemeClr val="bg1"/>
                        </a:solidFill>
                        <a:latin typeface="바탕체"/>
                        <a:ea typeface="바탕체"/>
                      </a:endParaRPr>
                    </a:p>
                  </a:txBody>
                  <a:tcPr marL="72548" marR="72548" marT="20057" marB="20057" anchor="ctr"/>
                </a:tc>
                <a:tc>
                  <a:txBody>
                    <a:bodyPr/>
                    <a:lstStyle/>
                    <a:p>
                      <a:pPr marL="0" indent="0" algn="ctr" latinLnBrk="0">
                        <a:lnSpc>
                          <a:spcPct val="100000"/>
                        </a:lnSpc>
                        <a:spcBef>
                          <a:spcPct val="0"/>
                        </a:spcBef>
                        <a:spcAft>
                          <a:spcPct val="0"/>
                        </a:spcAft>
                      </a:pPr>
                      <a:r>
                        <a:rPr lang="en-US" altLang="ko-KR" sz="1600" spc="5"/>
                        <a:t>3</a:t>
                      </a:r>
                      <a:r>
                        <a:rPr lang="ko-KR" altLang="en-US" sz="1600" spc="5"/>
                        <a:t>인 가구</a:t>
                      </a:r>
                      <a:endParaRPr lang="ko-KR" altLang="en-US" sz="1600" b="0" spc="5">
                        <a:solidFill>
                          <a:schemeClr val="bg1"/>
                        </a:solidFill>
                        <a:latin typeface="바탕체"/>
                        <a:ea typeface="바탕체"/>
                      </a:endParaRPr>
                    </a:p>
                  </a:txBody>
                  <a:tcPr marL="72548" marR="72548" marT="20057" marB="20057" anchor="ctr"/>
                </a:tc>
                <a:tc>
                  <a:txBody>
                    <a:bodyPr/>
                    <a:lstStyle/>
                    <a:p>
                      <a:pPr marL="0" indent="0" algn="ctr" latinLnBrk="0">
                        <a:lnSpc>
                          <a:spcPct val="100000"/>
                        </a:lnSpc>
                        <a:spcBef>
                          <a:spcPct val="0"/>
                        </a:spcBef>
                        <a:spcAft>
                          <a:spcPct val="0"/>
                        </a:spcAft>
                      </a:pPr>
                      <a:r>
                        <a:rPr lang="en-US" altLang="ko-KR" sz="1600" spc="5"/>
                        <a:t>4</a:t>
                      </a:r>
                      <a:r>
                        <a:rPr lang="ko-KR" altLang="en-US" sz="1600" spc="5"/>
                        <a:t>인 가구</a:t>
                      </a:r>
                      <a:endParaRPr lang="ko-KR" altLang="en-US" sz="1600" b="0" spc="5">
                        <a:solidFill>
                          <a:schemeClr val="bg1"/>
                        </a:solidFill>
                        <a:latin typeface="바탕체"/>
                        <a:ea typeface="바탕체"/>
                      </a:endParaRPr>
                    </a:p>
                  </a:txBody>
                  <a:tcPr marL="72548" marR="72548" marT="20057" marB="20057" anchor="ctr"/>
                </a:tc>
              </a:tr>
              <a:tr h="673657">
                <a:tc>
                  <a:txBody>
                    <a:bodyPr/>
                    <a:lstStyle/>
                    <a:p>
                      <a:pPr marL="0" indent="0" algn="ctr" latinLnBrk="0">
                        <a:lnSpc>
                          <a:spcPct val="100000"/>
                        </a:lnSpc>
                        <a:spcBef>
                          <a:spcPct val="0"/>
                        </a:spcBef>
                        <a:spcAft>
                          <a:spcPct val="0"/>
                        </a:spcAft>
                      </a:pPr>
                      <a:r>
                        <a:rPr lang="ko-KR" altLang="en-US" sz="1600" spc="5"/>
                        <a:t>생계급여</a:t>
                      </a:r>
                    </a:p>
                    <a:p>
                      <a:pPr marL="0" indent="0" algn="ctr" latinLnBrk="0">
                        <a:lnSpc>
                          <a:spcPct val="100000"/>
                        </a:lnSpc>
                        <a:spcBef>
                          <a:spcPct val="0"/>
                        </a:spcBef>
                        <a:spcAft>
                          <a:spcPct val="0"/>
                        </a:spcAft>
                      </a:pPr>
                      <a:r>
                        <a:rPr lang="en-US" altLang="ko-KR" sz="1600" spc="5"/>
                        <a:t>(</a:t>
                      </a:r>
                      <a:r>
                        <a:rPr lang="ko-KR" altLang="en-US" sz="1600" spc="5"/>
                        <a:t>중위소득</a:t>
                      </a:r>
                      <a:r>
                        <a:rPr lang="en-US" altLang="ko-KR" sz="1600" spc="5"/>
                        <a:t>29%)</a:t>
                      </a:r>
                      <a:endParaRPr lang="ko-KR" altLang="en-US" sz="1600" b="0" spc="5">
                        <a:solidFill>
                          <a:srgbClr val="000000"/>
                        </a:solidFill>
                        <a:latin typeface="바탕체"/>
                        <a:ea typeface="바탕체"/>
                      </a:endParaRPr>
                    </a:p>
                  </a:txBody>
                  <a:tcPr marL="72548" marR="72548" marT="20057" marB="20057" anchor="ctr"/>
                </a:tc>
                <a:tc>
                  <a:txBody>
                    <a:bodyPr/>
                    <a:lstStyle/>
                    <a:p>
                      <a:pPr marL="0" indent="0" algn="ctr" latinLnBrk="0">
                        <a:lnSpc>
                          <a:spcPct val="100000"/>
                        </a:lnSpc>
                        <a:spcBef>
                          <a:spcPct val="0"/>
                        </a:spcBef>
                        <a:spcAft>
                          <a:spcPct val="0"/>
                        </a:spcAft>
                      </a:pPr>
                      <a:r>
                        <a:rPr lang="en-US" altLang="en-US" sz="1800" spc="5">
                          <a:solidFill>
                            <a:srgbClr val="000000"/>
                          </a:solidFill>
                          <a:latin typeface="+mn-lt"/>
                        </a:rPr>
                        <a:t>495,879</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a:solidFill>
                            <a:srgbClr val="000000"/>
                          </a:solidFill>
                          <a:latin typeface="+mn-lt"/>
                        </a:rPr>
                        <a:t>844,335</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a:solidFill>
                            <a:srgbClr val="000000"/>
                          </a:solidFill>
                          <a:latin typeface="+mn-lt"/>
                        </a:rPr>
                        <a:t>1,092,274</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a:solidFill>
                            <a:srgbClr val="000000"/>
                          </a:solidFill>
                          <a:latin typeface="+mn-lt"/>
                        </a:rPr>
                        <a:t>1,340,214</a:t>
                      </a:r>
                    </a:p>
                  </a:txBody>
                  <a:tcPr marL="64770" marR="64770" marT="17907" marB="17907" anchor="ctr"/>
                </a:tc>
              </a:tr>
              <a:tr h="673657">
                <a:tc>
                  <a:txBody>
                    <a:bodyPr/>
                    <a:lstStyle/>
                    <a:p>
                      <a:pPr marL="0" indent="0" algn="ctr" latinLnBrk="0">
                        <a:lnSpc>
                          <a:spcPct val="100000"/>
                        </a:lnSpc>
                        <a:spcBef>
                          <a:spcPct val="0"/>
                        </a:spcBef>
                        <a:spcAft>
                          <a:spcPct val="0"/>
                        </a:spcAft>
                      </a:pPr>
                      <a:r>
                        <a:rPr lang="ko-KR" altLang="en-US" sz="1600" spc="5"/>
                        <a:t>주거급여</a:t>
                      </a:r>
                    </a:p>
                    <a:p>
                      <a:pPr marL="0" indent="0" algn="ctr" latinLnBrk="0">
                        <a:lnSpc>
                          <a:spcPct val="100000"/>
                        </a:lnSpc>
                        <a:spcBef>
                          <a:spcPct val="0"/>
                        </a:spcBef>
                        <a:spcAft>
                          <a:spcPct val="0"/>
                        </a:spcAft>
                      </a:pPr>
                      <a:r>
                        <a:rPr lang="en-US" altLang="ko-KR" sz="1600" spc="5"/>
                        <a:t>(</a:t>
                      </a:r>
                      <a:r>
                        <a:rPr lang="ko-KR" altLang="en-US" sz="1600" spc="5"/>
                        <a:t>중위소득</a:t>
                      </a:r>
                      <a:r>
                        <a:rPr lang="en-US" altLang="ko-KR" sz="1600" spc="5"/>
                        <a:t>43%)</a:t>
                      </a:r>
                      <a:endParaRPr lang="ko-KR" altLang="en-US" sz="1600" b="1" spc="5">
                        <a:solidFill>
                          <a:srgbClr val="000000"/>
                        </a:solidFill>
                        <a:latin typeface="궁서체"/>
                        <a:ea typeface="궁서체"/>
                      </a:endParaRP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a:solidFill>
                            <a:srgbClr val="000000"/>
                          </a:solidFill>
                          <a:latin typeface="+mn-lt"/>
                        </a:rPr>
                        <a:t>710,760</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a:solidFill>
                            <a:srgbClr val="000000"/>
                          </a:solidFill>
                          <a:latin typeface="+mn-lt"/>
                        </a:rPr>
                        <a:t>1,210,213</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a:solidFill>
                            <a:srgbClr val="000000"/>
                          </a:solidFill>
                          <a:latin typeface="+mn-lt"/>
                        </a:rPr>
                        <a:t>1,565,593</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dirty="0">
                          <a:solidFill>
                            <a:srgbClr val="000000"/>
                          </a:solidFill>
                          <a:latin typeface="+mn-lt"/>
                        </a:rPr>
                        <a:t>1,920,973</a:t>
                      </a:r>
                    </a:p>
                  </a:txBody>
                  <a:tcPr marL="64770" marR="64770" marT="17907" marB="17907"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6" name="TextBox 3"/>
          <p:cNvSpPr txBox="1"/>
          <p:nvPr/>
        </p:nvSpPr>
        <p:spPr>
          <a:xfrm>
            <a:off x="399987" y="1084674"/>
            <a:ext cx="7560839" cy="389796"/>
          </a:xfrm>
          <a:prstGeom prst="rect">
            <a:avLst/>
          </a:prstGeom>
          <a:noFill/>
        </p:spPr>
        <p:txBody>
          <a:bodyPr wrap="square">
            <a:spAutoFit/>
          </a:bodyPr>
          <a:lstStyle/>
          <a:p>
            <a:pPr lvl="0"/>
            <a:r>
              <a:rPr lang="en-US" altLang="ko-KR" sz="2000"/>
              <a:t>2. </a:t>
            </a:r>
            <a:r>
              <a:rPr lang="ko-KR" altLang="en-US" sz="2000"/>
              <a:t>수선유지 급여 </a:t>
            </a:r>
            <a:r>
              <a:rPr lang="en-US" altLang="ko-KR" sz="2000"/>
              <a:t>(</a:t>
            </a:r>
            <a:r>
              <a:rPr lang="ko-KR" altLang="en-US" sz="2000"/>
              <a:t>집수리 지원</a:t>
            </a:r>
            <a:r>
              <a:rPr lang="en-US" altLang="ko-KR" sz="2000"/>
              <a:t>)</a:t>
            </a:r>
            <a:endParaRPr lang="ko-KR" altLang="en-US" sz="2000"/>
          </a:p>
        </p:txBody>
      </p:sp>
      <p:graphicFrame>
        <p:nvGraphicFramePr>
          <p:cNvPr id="7" name="표 4"/>
          <p:cNvGraphicFramePr>
            <a:graphicFrameLocks noGrp="1"/>
          </p:cNvGraphicFramePr>
          <p:nvPr/>
        </p:nvGraphicFramePr>
        <p:xfrm>
          <a:off x="399987" y="1700808"/>
          <a:ext cx="7988436" cy="1080120"/>
        </p:xfrm>
        <a:graphic>
          <a:graphicData uri="http://schemas.openxmlformats.org/drawingml/2006/table">
            <a:tbl>
              <a:tblPr firstRow="1" bandRow="1">
                <a:tableStyleId>{76450435-6131-4BA9-BD02-603D08AFE7CB}</a:tableStyleId>
              </a:tblPr>
              <a:tblGrid>
                <a:gridCol w="1997109"/>
                <a:gridCol w="1997109"/>
                <a:gridCol w="1997109"/>
                <a:gridCol w="1997109"/>
              </a:tblGrid>
              <a:tr h="487102">
                <a:tc>
                  <a:txBody>
                    <a:bodyPr/>
                    <a:lstStyle/>
                    <a:p>
                      <a:pPr algn="ctr" latinLnBrk="1"/>
                      <a:r>
                        <a:rPr lang="ko-KR" altLang="en-US"/>
                        <a:t>구분</a:t>
                      </a:r>
                    </a:p>
                  </a:txBody>
                  <a:tcPr anchor="ctr"/>
                </a:tc>
                <a:tc>
                  <a:txBody>
                    <a:bodyPr/>
                    <a:lstStyle/>
                    <a:p>
                      <a:pPr algn="ctr" latinLnBrk="1"/>
                      <a:r>
                        <a:rPr lang="ko-KR" altLang="en-US"/>
                        <a:t>경보수</a:t>
                      </a:r>
                    </a:p>
                  </a:txBody>
                  <a:tcPr anchor="ctr"/>
                </a:tc>
                <a:tc>
                  <a:txBody>
                    <a:bodyPr/>
                    <a:lstStyle/>
                    <a:p>
                      <a:pPr algn="ctr" latinLnBrk="1"/>
                      <a:r>
                        <a:rPr lang="ko-KR" altLang="en-US"/>
                        <a:t>중보수</a:t>
                      </a:r>
                    </a:p>
                  </a:txBody>
                  <a:tcPr anchor="ctr"/>
                </a:tc>
                <a:tc>
                  <a:txBody>
                    <a:bodyPr/>
                    <a:lstStyle/>
                    <a:p>
                      <a:pPr algn="ctr" latinLnBrk="1"/>
                      <a:r>
                        <a:rPr lang="ko-KR" altLang="en-US"/>
                        <a:t>대보수</a:t>
                      </a:r>
                    </a:p>
                  </a:txBody>
                  <a:tcPr anchor="ctr"/>
                </a:tc>
              </a:tr>
              <a:tr h="593018">
                <a:tc>
                  <a:txBody>
                    <a:bodyPr/>
                    <a:lstStyle/>
                    <a:p>
                      <a:pPr algn="ctr" latinLnBrk="1"/>
                      <a:r>
                        <a:rPr lang="ko-KR" altLang="en-US"/>
                        <a:t>지원금액</a:t>
                      </a:r>
                      <a:r>
                        <a:rPr lang="en-US" altLang="ko-KR"/>
                        <a:t>(</a:t>
                      </a:r>
                      <a:r>
                        <a:rPr lang="ko-KR" altLang="en-US"/>
                        <a:t>주기</a:t>
                      </a:r>
                      <a:r>
                        <a:rPr lang="en-US" altLang="ko-KR"/>
                        <a:t>)</a:t>
                      </a:r>
                      <a:endParaRPr lang="ko-KR" altLang="en-US"/>
                    </a:p>
                  </a:txBody>
                  <a:tcPr anchor="ctr"/>
                </a:tc>
                <a:tc>
                  <a:txBody>
                    <a:bodyPr/>
                    <a:lstStyle/>
                    <a:p>
                      <a:pPr algn="ctr" latinLnBrk="1"/>
                      <a:r>
                        <a:rPr lang="en-US" altLang="ko-KR"/>
                        <a:t>350</a:t>
                      </a:r>
                      <a:r>
                        <a:rPr lang="ko-KR" altLang="en-US"/>
                        <a:t>만원 </a:t>
                      </a:r>
                      <a:r>
                        <a:rPr lang="en-US" altLang="ko-KR"/>
                        <a:t>(3</a:t>
                      </a:r>
                      <a:r>
                        <a:rPr lang="ko-KR" altLang="en-US"/>
                        <a:t>년</a:t>
                      </a:r>
                      <a:r>
                        <a:rPr lang="en-US" altLang="ko-KR"/>
                        <a:t>)</a:t>
                      </a:r>
                      <a:endParaRPr lang="ko-KR" altLang="en-US"/>
                    </a:p>
                  </a:txBody>
                  <a:tcPr anchor="ctr"/>
                </a:tc>
                <a:tc>
                  <a:txBody>
                    <a:bodyPr/>
                    <a:lstStyle/>
                    <a:p>
                      <a:pPr algn="ctr" latinLnBrk="1"/>
                      <a:r>
                        <a:rPr lang="en-US" altLang="ko-KR"/>
                        <a:t>650</a:t>
                      </a:r>
                      <a:r>
                        <a:rPr lang="ko-KR" altLang="en-US"/>
                        <a:t>만원 </a:t>
                      </a:r>
                      <a:r>
                        <a:rPr lang="en-US" altLang="ko-KR"/>
                        <a:t>(5</a:t>
                      </a:r>
                      <a:r>
                        <a:rPr lang="ko-KR" altLang="en-US"/>
                        <a:t>년</a:t>
                      </a:r>
                      <a:r>
                        <a:rPr lang="en-US" altLang="ko-KR"/>
                        <a:t>)</a:t>
                      </a:r>
                      <a:endParaRPr lang="ko-KR" altLang="en-US"/>
                    </a:p>
                  </a:txBody>
                  <a:tcPr anchor="ctr"/>
                </a:tc>
                <a:tc>
                  <a:txBody>
                    <a:bodyPr/>
                    <a:lstStyle/>
                    <a:p>
                      <a:pPr algn="ctr" latinLnBrk="1"/>
                      <a:r>
                        <a:rPr lang="en-US" altLang="ko-KR"/>
                        <a:t>950</a:t>
                      </a:r>
                      <a:r>
                        <a:rPr lang="ko-KR" altLang="en-US"/>
                        <a:t>만원 </a:t>
                      </a:r>
                      <a:r>
                        <a:rPr lang="en-US" altLang="ko-KR"/>
                        <a:t>(7</a:t>
                      </a:r>
                      <a:r>
                        <a:rPr lang="ko-KR" altLang="en-US"/>
                        <a:t>년</a:t>
                      </a:r>
                      <a:r>
                        <a:rPr lang="en-US" altLang="ko-KR"/>
                        <a:t>)</a:t>
                      </a:r>
                      <a:endParaRPr lang="ko-KR" altLang="en-US"/>
                    </a:p>
                  </a:txBody>
                  <a:tcPr anchor="ctr"/>
                </a:tc>
              </a:tr>
            </a:tbl>
          </a:graphicData>
        </a:graphic>
      </p:graphicFrame>
      <p:graphicFrame>
        <p:nvGraphicFramePr>
          <p:cNvPr id="8" name="표 5"/>
          <p:cNvGraphicFramePr>
            <a:graphicFrameLocks noGrp="1"/>
          </p:cNvGraphicFramePr>
          <p:nvPr/>
        </p:nvGraphicFramePr>
        <p:xfrm>
          <a:off x="403433" y="3645024"/>
          <a:ext cx="8201014" cy="2415127"/>
        </p:xfrm>
        <a:graphic>
          <a:graphicData uri="http://schemas.openxmlformats.org/drawingml/2006/table">
            <a:tbl>
              <a:tblPr firstRow="1" bandRow="1">
                <a:tableStyleId>{76450435-6131-4BA9-BD02-603D08AFE7CB}</a:tableStyleId>
              </a:tblPr>
              <a:tblGrid>
                <a:gridCol w="1085396"/>
                <a:gridCol w="1328389"/>
                <a:gridCol w="1953514"/>
                <a:gridCol w="2193512"/>
                <a:gridCol w="1640203"/>
              </a:tblGrid>
              <a:tr h="821305">
                <a:tc gridSpan="2">
                  <a:txBody>
                    <a:bodyPr/>
                    <a:lstStyle/>
                    <a:p>
                      <a:pPr algn="ctr" latinLnBrk="1"/>
                      <a:r>
                        <a:rPr lang="ko-KR" altLang="en-US" sz="1400"/>
                        <a:t>구분</a:t>
                      </a:r>
                    </a:p>
                  </a:txBody>
                  <a:tcPr anchor="ctr"/>
                </a:tc>
                <a:tc hMerge="1">
                  <a:txBody>
                    <a:bodyPr/>
                    <a:lstStyle/>
                    <a:p>
                      <a:pPr latinLnBrk="1"/>
                      <a:endParaRPr lang="ko-KR" altLang="en-US"/>
                    </a:p>
                  </a:txBody>
                  <a:tcPr/>
                </a:tc>
                <a:tc>
                  <a:txBody>
                    <a:bodyPr/>
                    <a:lstStyle/>
                    <a:p>
                      <a:pPr algn="ctr" latinLnBrk="1"/>
                      <a:r>
                        <a:rPr lang="ko-KR" altLang="en-US" sz="1400"/>
                        <a:t>생계급여 이하</a:t>
                      </a:r>
                    </a:p>
                  </a:txBody>
                  <a:tcPr anchor="ctr"/>
                </a:tc>
                <a:tc>
                  <a:txBody>
                    <a:bodyPr/>
                    <a:lstStyle/>
                    <a:p>
                      <a:pPr algn="ctr" latinLnBrk="1"/>
                      <a:r>
                        <a:rPr lang="ko-KR" altLang="en-US" sz="1400"/>
                        <a:t>생계급여 초과</a:t>
                      </a:r>
                      <a:r>
                        <a:rPr lang="en-US" altLang="ko-KR" sz="1400"/>
                        <a:t>~ </a:t>
                      </a:r>
                      <a:r>
                        <a:rPr lang="ko-KR" altLang="en-US" sz="1400"/>
                        <a:t>중위소득 </a:t>
                      </a:r>
                      <a:r>
                        <a:rPr lang="en-US" altLang="ko-KR" sz="1400"/>
                        <a:t>35%</a:t>
                      </a:r>
                      <a:endParaRPr lang="ko-KR" altLang="en-US" sz="1400"/>
                    </a:p>
                  </a:txBody>
                  <a:tcPr anchor="ctr"/>
                </a:tc>
                <a:tc>
                  <a:txBody>
                    <a:bodyPr/>
                    <a:lstStyle/>
                    <a:p>
                      <a:pPr algn="ctr" latinLnBrk="1"/>
                      <a:r>
                        <a:rPr lang="ko-KR" altLang="en-US" sz="1400"/>
                        <a:t>중위소득 </a:t>
                      </a:r>
                      <a:r>
                        <a:rPr lang="en-US" altLang="ko-KR" sz="1400"/>
                        <a:t>35%</a:t>
                      </a:r>
                      <a:r>
                        <a:rPr lang="ko-KR" altLang="en-US" sz="1400"/>
                        <a:t>초과</a:t>
                      </a:r>
                      <a:r>
                        <a:rPr lang="en-US" altLang="ko-KR" sz="1400"/>
                        <a:t>~ </a:t>
                      </a:r>
                      <a:r>
                        <a:rPr lang="ko-KR" altLang="en-US" sz="1400"/>
                        <a:t>중위소득 </a:t>
                      </a:r>
                      <a:r>
                        <a:rPr lang="en-US" altLang="ko-KR" sz="1400"/>
                        <a:t>43%</a:t>
                      </a:r>
                      <a:r>
                        <a:rPr lang="ko-KR" altLang="en-US" sz="1400"/>
                        <a:t>이하</a:t>
                      </a:r>
                    </a:p>
                  </a:txBody>
                  <a:tcPr anchor="ctr"/>
                </a:tc>
              </a:tr>
              <a:tr h="531274">
                <a:tc>
                  <a:txBody>
                    <a:bodyPr/>
                    <a:lstStyle/>
                    <a:p>
                      <a:pPr algn="ctr" latinLnBrk="1"/>
                      <a:r>
                        <a:rPr lang="ko-KR" altLang="en-US" sz="1600"/>
                        <a:t>경보수</a:t>
                      </a:r>
                      <a:endParaRPr lang="ko-KR" altLang="en-US" sz="1600">
                        <a:latin typeface="Georgia"/>
                        <a:ea typeface="Georgia"/>
                        <a:cs typeface="Georgia"/>
                        <a:sym typeface="Georgia"/>
                      </a:endParaRPr>
                    </a:p>
                  </a:txBody>
                  <a:tcPr anchor="ctr"/>
                </a:tc>
                <a:tc>
                  <a:txBody>
                    <a:bodyPr/>
                    <a:lstStyle/>
                    <a:p>
                      <a:pPr algn="ctr" latinLnBrk="1"/>
                      <a:r>
                        <a:rPr lang="en-US" altLang="ko-KR" sz="1600"/>
                        <a:t>350</a:t>
                      </a:r>
                      <a:r>
                        <a:rPr lang="ko-KR" altLang="en-US" sz="1600"/>
                        <a:t>만원</a:t>
                      </a:r>
                      <a:r>
                        <a:rPr lang="en-US" altLang="ko-KR" sz="1600"/>
                        <a:t>(3</a:t>
                      </a:r>
                      <a:r>
                        <a:rPr lang="ko-KR" altLang="en-US" sz="1600"/>
                        <a:t>년</a:t>
                      </a:r>
                      <a:r>
                        <a:rPr lang="en-US" altLang="ko-KR" sz="1600"/>
                        <a:t>)</a:t>
                      </a:r>
                      <a:endParaRPr lang="ko-KR" altLang="en-US" sz="1600">
                        <a:latin typeface="Georgia"/>
                        <a:ea typeface="Georgia"/>
                        <a:cs typeface="Georgia"/>
                        <a:sym typeface="Georgia"/>
                      </a:endParaRPr>
                    </a:p>
                  </a:txBody>
                  <a:tcPr anchor="ctr"/>
                </a:tc>
                <a:tc rowSpan="3">
                  <a:txBody>
                    <a:bodyPr/>
                    <a:lstStyle/>
                    <a:p>
                      <a:pPr algn="ctr" latinLnBrk="1"/>
                      <a:r>
                        <a:rPr lang="en-US" altLang="ko-KR" sz="2000"/>
                        <a:t>100%</a:t>
                      </a:r>
                      <a:r>
                        <a:rPr lang="ko-KR" altLang="en-US" sz="2000"/>
                        <a:t>지원</a:t>
                      </a:r>
                      <a:endParaRPr lang="ko-KR" altLang="en-US" sz="2000">
                        <a:latin typeface="Georgia"/>
                        <a:ea typeface="Georgia"/>
                        <a:cs typeface="Georgia"/>
                        <a:sym typeface="Georgia"/>
                      </a:endParaRPr>
                    </a:p>
                  </a:txBody>
                  <a:tcPr anchor="ctr"/>
                </a:tc>
                <a:tc rowSpan="3">
                  <a:txBody>
                    <a:bodyPr/>
                    <a:lstStyle/>
                    <a:p>
                      <a:pPr algn="ctr" latinLnBrk="1"/>
                      <a:r>
                        <a:rPr lang="en-US" altLang="ko-KR" sz="2000"/>
                        <a:t>90% </a:t>
                      </a:r>
                      <a:r>
                        <a:rPr lang="ko-KR" altLang="en-US" sz="2000"/>
                        <a:t>지원</a:t>
                      </a:r>
                      <a:endParaRPr lang="ko-KR" altLang="en-US" sz="2000">
                        <a:latin typeface="Georgia"/>
                        <a:ea typeface="Georgia"/>
                        <a:cs typeface="Georgia"/>
                        <a:sym typeface="Georgia"/>
                      </a:endParaRPr>
                    </a:p>
                  </a:txBody>
                  <a:tcPr anchor="ctr"/>
                </a:tc>
                <a:tc rowSpan="3">
                  <a:txBody>
                    <a:bodyPr/>
                    <a:lstStyle/>
                    <a:p>
                      <a:pPr algn="ctr" latinLnBrk="1"/>
                      <a:r>
                        <a:rPr lang="en-US" altLang="ko-KR" sz="2000"/>
                        <a:t>80%</a:t>
                      </a:r>
                      <a:r>
                        <a:rPr lang="ko-KR" altLang="en-US" sz="2000"/>
                        <a:t>지원</a:t>
                      </a:r>
                      <a:endParaRPr lang="ko-KR" altLang="en-US" sz="2000">
                        <a:latin typeface="Georgia"/>
                        <a:ea typeface="Georgia"/>
                        <a:cs typeface="Georgia"/>
                        <a:sym typeface="Georgia"/>
                      </a:endParaRPr>
                    </a:p>
                  </a:txBody>
                  <a:tcPr anchor="ctr"/>
                </a:tc>
              </a:tr>
              <a:tr h="531274">
                <a:tc>
                  <a:txBody>
                    <a:bodyPr/>
                    <a:lstStyle/>
                    <a:p>
                      <a:pPr algn="ctr" latinLnBrk="1"/>
                      <a:r>
                        <a:rPr lang="ko-KR" altLang="en-US" sz="1600"/>
                        <a:t>중보수</a:t>
                      </a:r>
                      <a:endParaRPr lang="ko-KR" altLang="en-US" sz="1600">
                        <a:latin typeface="Georgia"/>
                        <a:ea typeface="Georgia"/>
                        <a:cs typeface="Georgia"/>
                        <a:sym typeface="Georgia"/>
                      </a:endParaRPr>
                    </a:p>
                  </a:txBody>
                  <a:tcPr anchor="ctr"/>
                </a:tc>
                <a:tc>
                  <a:txBody>
                    <a:bodyPr/>
                    <a:lstStyle/>
                    <a:p>
                      <a:pPr algn="ctr" latinLnBrk="1"/>
                      <a:r>
                        <a:rPr lang="en-US" altLang="ko-KR" sz="1600"/>
                        <a:t>650</a:t>
                      </a:r>
                      <a:r>
                        <a:rPr lang="ko-KR" altLang="en-US" sz="1600"/>
                        <a:t>만원</a:t>
                      </a:r>
                      <a:r>
                        <a:rPr lang="en-US" altLang="ko-KR" sz="1600"/>
                        <a:t>(5</a:t>
                      </a:r>
                      <a:r>
                        <a:rPr lang="ko-KR" altLang="en-US" sz="1600"/>
                        <a:t>년</a:t>
                      </a:r>
                      <a:r>
                        <a:rPr lang="en-US" altLang="ko-KR" sz="1600"/>
                        <a:t>)</a:t>
                      </a:r>
                      <a:endParaRPr lang="ko-KR" altLang="en-US" sz="1600">
                        <a:latin typeface="Georgia"/>
                        <a:ea typeface="Georgia"/>
                        <a:cs typeface="Georgia"/>
                        <a:sym typeface="Georgia"/>
                      </a:endParaRPr>
                    </a:p>
                  </a:txBody>
                  <a:tcPr anchor="ct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r>
              <a:tr h="531274">
                <a:tc>
                  <a:txBody>
                    <a:bodyPr/>
                    <a:lstStyle/>
                    <a:p>
                      <a:pPr algn="ctr" latinLnBrk="1"/>
                      <a:r>
                        <a:rPr lang="ko-KR" altLang="en-US" sz="1600"/>
                        <a:t>대보수</a:t>
                      </a:r>
                      <a:endParaRPr lang="ko-KR" altLang="en-US" sz="1600">
                        <a:latin typeface="Georgia"/>
                        <a:ea typeface="Georgia"/>
                        <a:cs typeface="Georgia"/>
                        <a:sym typeface="Georgia"/>
                      </a:endParaRPr>
                    </a:p>
                  </a:txBody>
                  <a:tcPr anchor="ctr"/>
                </a:tc>
                <a:tc>
                  <a:txBody>
                    <a:bodyPr/>
                    <a:lstStyle/>
                    <a:p>
                      <a:pPr algn="ctr" latinLnBrk="1"/>
                      <a:r>
                        <a:rPr lang="en-US" altLang="ko-KR" sz="1600"/>
                        <a:t>950</a:t>
                      </a:r>
                      <a:r>
                        <a:rPr lang="ko-KR" altLang="en-US" sz="1600"/>
                        <a:t>만원</a:t>
                      </a:r>
                      <a:r>
                        <a:rPr lang="en-US" altLang="ko-KR" sz="1600"/>
                        <a:t>(7</a:t>
                      </a:r>
                      <a:r>
                        <a:rPr lang="ko-KR" altLang="en-US" sz="1600"/>
                        <a:t>년</a:t>
                      </a:r>
                      <a:r>
                        <a:rPr lang="en-US" altLang="ko-KR" sz="1600"/>
                        <a:t>)</a:t>
                      </a:r>
                      <a:endParaRPr lang="ko-KR" altLang="en-US" sz="1600">
                        <a:latin typeface="Georgia"/>
                        <a:ea typeface="Georgia"/>
                        <a:cs typeface="Georgia"/>
                        <a:sym typeface="Georgia"/>
                      </a:endParaRPr>
                    </a:p>
                  </a:txBody>
                  <a:tcPr anchor="ct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r>
            </a:tbl>
          </a:graphicData>
        </a:graphic>
      </p:graphicFrame>
      <p:sp>
        <p:nvSpPr>
          <p:cNvPr id="9" name="TextBox 6"/>
          <p:cNvSpPr txBox="1"/>
          <p:nvPr/>
        </p:nvSpPr>
        <p:spPr>
          <a:xfrm>
            <a:off x="399987" y="2996952"/>
            <a:ext cx="7560839" cy="296793"/>
          </a:xfrm>
          <a:prstGeom prst="rect">
            <a:avLst/>
          </a:prstGeom>
          <a:noFill/>
        </p:spPr>
        <p:txBody>
          <a:bodyPr wrap="square">
            <a:spAutoFit/>
          </a:bodyPr>
          <a:lstStyle/>
          <a:p>
            <a:pPr lvl="0"/>
            <a:r>
              <a:rPr lang="en-US" altLang="ko-KR" sz="1400"/>
              <a:t>**</a:t>
            </a:r>
            <a:r>
              <a:rPr lang="ko-KR" altLang="en-US" sz="1400"/>
              <a:t>주택을 소유한 사람에게 지급되는 것임에 유의</a:t>
            </a:r>
            <a:r>
              <a:rPr lang="en-US" altLang="ko-KR" sz="1400"/>
              <a:t>.</a:t>
            </a:r>
            <a:endParaRPr lang="ko-KR"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graphicFrame>
        <p:nvGraphicFramePr>
          <p:cNvPr id="10" name="표 4"/>
          <p:cNvGraphicFramePr>
            <a:graphicFrameLocks noGrp="1"/>
          </p:cNvGraphicFramePr>
          <p:nvPr/>
        </p:nvGraphicFramePr>
        <p:xfrm>
          <a:off x="323527" y="856114"/>
          <a:ext cx="8496945" cy="1242060"/>
        </p:xfrm>
        <a:graphic>
          <a:graphicData uri="http://schemas.openxmlformats.org/drawingml/2006/table">
            <a:tbl>
              <a:tblPr firstRow="1" bandRow="1">
                <a:tableStyleId>{76450435-6131-4BA9-BD02-603D08AFE7CB}</a:tableStyleId>
              </a:tblPr>
              <a:tblGrid>
                <a:gridCol w="1699389"/>
                <a:gridCol w="1699389"/>
                <a:gridCol w="1699389"/>
                <a:gridCol w="1699389"/>
                <a:gridCol w="1699389"/>
              </a:tblGrid>
              <a:tr h="612068">
                <a:tc>
                  <a:txBody>
                    <a:bodyPr/>
                    <a:lstStyle/>
                    <a:p>
                      <a:pPr marL="0" indent="0" algn="ctr" latinLnBrk="0">
                        <a:lnSpc>
                          <a:spcPct val="160000"/>
                        </a:lnSpc>
                        <a:spcBef>
                          <a:spcPct val="0"/>
                        </a:spcBef>
                        <a:spcAft>
                          <a:spcPct val="0"/>
                        </a:spcAft>
                      </a:pPr>
                      <a:r>
                        <a:rPr lang="ko-KR" altLang="en-US" sz="1200" spc="5"/>
                        <a:t>가구규모</a:t>
                      </a:r>
                    </a:p>
                    <a:p>
                      <a:pPr marL="0" indent="0" algn="ctr" latinLnBrk="1">
                        <a:lnSpc>
                          <a:spcPct val="160000"/>
                        </a:lnSpc>
                        <a:spcBef>
                          <a:spcPct val="0"/>
                        </a:spcBef>
                        <a:spcAft>
                          <a:spcPct val="0"/>
                        </a:spcAft>
                      </a:pPr>
                      <a:r>
                        <a:rPr lang="ko-KR" altLang="en-US" sz="1200" spc="5"/>
                        <a:t>구분</a:t>
                      </a:r>
                      <a:endParaRPr lang="ko-KR" altLang="en-US" sz="1200" spc="5">
                        <a:solidFill>
                          <a:srgbClr val="000000"/>
                        </a:solidFill>
                        <a:latin typeface="궁서체"/>
                        <a:ea typeface="궁서체"/>
                      </a:endParaRPr>
                    </a:p>
                  </a:txBody>
                  <a:tcPr marL="64770" marR="64770" marT="17907" marB="17907" anchor="ctr"/>
                </a:tc>
                <a:tc>
                  <a:txBody>
                    <a:bodyPr/>
                    <a:lstStyle/>
                    <a:p>
                      <a:pPr marL="0" indent="0" algn="ctr" latinLnBrk="0">
                        <a:lnSpc>
                          <a:spcPct val="160000"/>
                        </a:lnSpc>
                        <a:spcBef>
                          <a:spcPct val="0"/>
                        </a:spcBef>
                        <a:spcAft>
                          <a:spcPct val="0"/>
                        </a:spcAft>
                      </a:pPr>
                      <a:r>
                        <a:rPr lang="en-US" altLang="ko-KR" sz="1600" spc="5"/>
                        <a:t>1</a:t>
                      </a:r>
                      <a:r>
                        <a:rPr lang="ko-KR" altLang="en-US" sz="1600" spc="5"/>
                        <a:t>인 가구</a:t>
                      </a:r>
                      <a:endParaRPr lang="ko-KR" altLang="en-US" sz="1600" spc="5">
                        <a:solidFill>
                          <a:srgbClr val="000000"/>
                        </a:solidFill>
                        <a:latin typeface="궁서체"/>
                        <a:ea typeface="궁서체"/>
                      </a:endParaRPr>
                    </a:p>
                  </a:txBody>
                  <a:tcPr marL="64770" marR="64770" marT="17907" marB="17907" anchor="ctr"/>
                </a:tc>
                <a:tc>
                  <a:txBody>
                    <a:bodyPr/>
                    <a:lstStyle/>
                    <a:p>
                      <a:pPr marL="0" indent="0" algn="ctr" latinLnBrk="0">
                        <a:lnSpc>
                          <a:spcPct val="160000"/>
                        </a:lnSpc>
                        <a:spcBef>
                          <a:spcPct val="0"/>
                        </a:spcBef>
                        <a:spcAft>
                          <a:spcPct val="0"/>
                        </a:spcAft>
                      </a:pPr>
                      <a:r>
                        <a:rPr lang="en-US" altLang="ko-KR" sz="1600" spc="5"/>
                        <a:t>2</a:t>
                      </a:r>
                      <a:r>
                        <a:rPr lang="ko-KR" altLang="en-US" sz="1600" spc="5"/>
                        <a:t>인 가구</a:t>
                      </a:r>
                      <a:endParaRPr lang="ko-KR" altLang="en-US" sz="1600" spc="5">
                        <a:solidFill>
                          <a:srgbClr val="000000"/>
                        </a:solidFill>
                        <a:latin typeface="궁서체"/>
                        <a:ea typeface="궁서체"/>
                      </a:endParaRPr>
                    </a:p>
                  </a:txBody>
                  <a:tcPr marL="64770" marR="64770" marT="17907" marB="17907" anchor="ctr"/>
                </a:tc>
                <a:tc>
                  <a:txBody>
                    <a:bodyPr/>
                    <a:lstStyle/>
                    <a:p>
                      <a:pPr marL="0" indent="0" algn="ctr" latinLnBrk="0">
                        <a:lnSpc>
                          <a:spcPct val="160000"/>
                        </a:lnSpc>
                        <a:spcBef>
                          <a:spcPct val="0"/>
                        </a:spcBef>
                        <a:spcAft>
                          <a:spcPct val="0"/>
                        </a:spcAft>
                      </a:pPr>
                      <a:r>
                        <a:rPr lang="en-US" altLang="ko-KR" sz="1600" spc="5"/>
                        <a:t>3</a:t>
                      </a:r>
                      <a:r>
                        <a:rPr lang="ko-KR" altLang="en-US" sz="1600" spc="5"/>
                        <a:t>인 가구</a:t>
                      </a:r>
                      <a:endParaRPr lang="ko-KR" altLang="en-US" sz="1600" spc="5">
                        <a:solidFill>
                          <a:srgbClr val="000000"/>
                        </a:solidFill>
                        <a:latin typeface="궁서체"/>
                        <a:ea typeface="궁서체"/>
                      </a:endParaRPr>
                    </a:p>
                  </a:txBody>
                  <a:tcPr marL="64770" marR="64770" marT="17907" marB="17907" anchor="ctr"/>
                </a:tc>
                <a:tc>
                  <a:txBody>
                    <a:bodyPr/>
                    <a:lstStyle/>
                    <a:p>
                      <a:pPr marL="0" indent="0" algn="ctr" latinLnBrk="0">
                        <a:lnSpc>
                          <a:spcPct val="160000"/>
                        </a:lnSpc>
                        <a:spcBef>
                          <a:spcPct val="0"/>
                        </a:spcBef>
                        <a:spcAft>
                          <a:spcPct val="0"/>
                        </a:spcAft>
                      </a:pPr>
                      <a:r>
                        <a:rPr lang="en-US" altLang="ko-KR" sz="1600" spc="5"/>
                        <a:t>4</a:t>
                      </a:r>
                      <a:r>
                        <a:rPr lang="ko-KR" altLang="en-US" sz="1600" spc="5"/>
                        <a:t>인 가구</a:t>
                      </a:r>
                      <a:endParaRPr lang="ko-KR" altLang="en-US" sz="1600" spc="5">
                        <a:solidFill>
                          <a:srgbClr val="000000"/>
                        </a:solidFill>
                        <a:latin typeface="궁서체"/>
                        <a:ea typeface="궁서체"/>
                      </a:endParaRPr>
                    </a:p>
                  </a:txBody>
                  <a:tcPr marL="64770" marR="64770" marT="17907" marB="17907" anchor="ctr"/>
                </a:tc>
              </a:tr>
              <a:tr h="612068">
                <a:tc>
                  <a:txBody>
                    <a:bodyPr/>
                    <a:lstStyle/>
                    <a:p>
                      <a:pPr marL="0" indent="0" algn="ctr" latinLnBrk="0">
                        <a:lnSpc>
                          <a:spcPct val="160000"/>
                        </a:lnSpc>
                        <a:spcBef>
                          <a:spcPct val="0"/>
                        </a:spcBef>
                        <a:spcAft>
                          <a:spcPct val="0"/>
                        </a:spcAft>
                      </a:pPr>
                      <a:r>
                        <a:rPr lang="ko-KR" altLang="en-US" sz="1200" spc="5"/>
                        <a:t>교육급여</a:t>
                      </a:r>
                    </a:p>
                    <a:p>
                      <a:pPr marL="0" indent="0" algn="ctr" latinLnBrk="0">
                        <a:lnSpc>
                          <a:spcPct val="160000"/>
                        </a:lnSpc>
                        <a:spcBef>
                          <a:spcPct val="0"/>
                        </a:spcBef>
                        <a:spcAft>
                          <a:spcPct val="0"/>
                        </a:spcAft>
                      </a:pPr>
                      <a:r>
                        <a:rPr lang="en-US" altLang="ko-KR" sz="1200" spc="5"/>
                        <a:t>(</a:t>
                      </a:r>
                      <a:r>
                        <a:rPr lang="ko-KR" altLang="en-US" sz="1200" spc="5"/>
                        <a:t>중위소득</a:t>
                      </a:r>
                      <a:r>
                        <a:rPr lang="en-US" altLang="ko-KR" sz="1200" spc="5"/>
                        <a:t>50%)</a:t>
                      </a:r>
                      <a:endParaRPr lang="ko-KR" altLang="en-US" sz="1200" b="1" spc="5">
                        <a:solidFill>
                          <a:srgbClr val="000000"/>
                        </a:solidFill>
                        <a:latin typeface="궁서체"/>
                        <a:ea typeface="궁서체"/>
                      </a:endParaRP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a:solidFill>
                            <a:srgbClr val="000000"/>
                          </a:solidFill>
                          <a:latin typeface="+mn-lt"/>
                        </a:rPr>
                        <a:t>826,465</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a:solidFill>
                            <a:srgbClr val="000000"/>
                          </a:solidFill>
                          <a:latin typeface="+mn-lt"/>
                        </a:rPr>
                        <a:t>1,407,225</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a:solidFill>
                            <a:srgbClr val="000000"/>
                          </a:solidFill>
                          <a:latin typeface="+mn-lt"/>
                        </a:rPr>
                        <a:t>1,820,457</a:t>
                      </a:r>
                    </a:p>
                  </a:txBody>
                  <a:tcPr marL="64770" marR="64770" marT="17907" marB="17907" anchor="ctr"/>
                </a:tc>
                <a:tc>
                  <a:txBody>
                    <a:bodyPr/>
                    <a:lstStyle/>
                    <a:p>
                      <a:pPr marL="0" indent="0" algn="ctr" latinLnBrk="0">
                        <a:lnSpc>
                          <a:spcPct val="100000"/>
                        </a:lnSpc>
                        <a:spcBef>
                          <a:spcPct val="0"/>
                        </a:spcBef>
                        <a:spcAft>
                          <a:spcPct val="0"/>
                        </a:spcAft>
                      </a:pPr>
                      <a:r>
                        <a:rPr lang="en-US" altLang="en-US" sz="1800" spc="5">
                          <a:solidFill>
                            <a:srgbClr val="000000"/>
                          </a:solidFill>
                          <a:latin typeface="+mn-lt"/>
                        </a:rPr>
                        <a:t>2,233,690</a:t>
                      </a:r>
                    </a:p>
                  </a:txBody>
                  <a:tcPr marL="64770" marR="64770" marT="17907" marB="17907" anchor="ctr"/>
                </a:tc>
              </a:tr>
            </a:tbl>
          </a:graphicData>
        </a:graphic>
      </p:graphicFrame>
      <p:sp>
        <p:nvSpPr>
          <p:cNvPr id="11" name="TextBox 5"/>
          <p:cNvSpPr txBox="1"/>
          <p:nvPr/>
        </p:nvSpPr>
        <p:spPr>
          <a:xfrm>
            <a:off x="251521" y="352058"/>
            <a:ext cx="6264696" cy="451450"/>
          </a:xfrm>
          <a:prstGeom prst="rect">
            <a:avLst/>
          </a:prstGeom>
          <a:noFill/>
        </p:spPr>
        <p:txBody>
          <a:bodyPr wrap="square">
            <a:spAutoFit/>
          </a:bodyPr>
          <a:lstStyle/>
          <a:p>
            <a:pPr lvl="0"/>
            <a:r>
              <a:rPr lang="en-US" altLang="ko-KR" sz="2400" b="1">
                <a:latin typeface="돋움"/>
                <a:ea typeface="돋움"/>
              </a:rPr>
              <a:t>(4)</a:t>
            </a:r>
            <a:r>
              <a:rPr lang="ko-KR" altLang="en-US" sz="2400" b="1">
                <a:latin typeface="돋움"/>
                <a:ea typeface="돋움"/>
              </a:rPr>
              <a:t> 교육급여</a:t>
            </a:r>
            <a:r>
              <a:rPr lang="en-US" altLang="ko-KR">
                <a:latin typeface="돋움"/>
                <a:ea typeface="돋움"/>
              </a:rPr>
              <a:t> </a:t>
            </a:r>
          </a:p>
        </p:txBody>
      </p:sp>
      <p:graphicFrame>
        <p:nvGraphicFramePr>
          <p:cNvPr id="12" name="표 6"/>
          <p:cNvGraphicFramePr>
            <a:graphicFrameLocks noGrp="1"/>
          </p:cNvGraphicFramePr>
          <p:nvPr/>
        </p:nvGraphicFramePr>
        <p:xfrm>
          <a:off x="179513" y="2878162"/>
          <a:ext cx="8784976" cy="3482174"/>
        </p:xfrm>
        <a:graphic>
          <a:graphicData uri="http://schemas.openxmlformats.org/drawingml/2006/table">
            <a:tbl>
              <a:tblPr firstRow="1" bandRow="1"/>
              <a:tblGrid>
                <a:gridCol w="2313247"/>
                <a:gridCol w="2022710"/>
                <a:gridCol w="2313247"/>
                <a:gridCol w="2135772"/>
              </a:tblGrid>
              <a:tr h="447705">
                <a:tc>
                  <a:txBody>
                    <a:bodyPr/>
                    <a:lstStyle/>
                    <a:p>
                      <a:pPr marL="0" indent="0" algn="ctr" latinLnBrk="0">
                        <a:lnSpc>
                          <a:spcPct val="100000"/>
                        </a:lnSpc>
                        <a:spcBef>
                          <a:spcPct val="0"/>
                        </a:spcBef>
                        <a:spcAft>
                          <a:spcPct val="0"/>
                        </a:spcAft>
                      </a:pPr>
                      <a:r>
                        <a:rPr lang="ko-KR" altLang="en-US" sz="1600" b="1" spc="-52">
                          <a:solidFill>
                            <a:srgbClr val="000000"/>
                          </a:solidFill>
                          <a:latin typeface="바탕체"/>
                          <a:ea typeface="바탕체"/>
                        </a:rPr>
                        <a:t>지급대상</a:t>
                      </a:r>
                      <a:endParaRPr lang="ko-KR" altLang="en-US" sz="1600" b="1" spc="5">
                        <a:solidFill>
                          <a:srgbClr val="000000"/>
                        </a:solidFill>
                        <a:latin typeface="바탕체"/>
                        <a:ea typeface="바탕체"/>
                      </a:endParaRPr>
                    </a:p>
                  </a:txBody>
                  <a:tcPr marL="64770" marR="64770" marT="17907" marB="17907" anchor="ctr">
                    <a:lnL w="25146" cap="flat" cmpd="sng" algn="ctr">
                      <a:solidFill>
                        <a:srgbClr val="000000"/>
                      </a:solidFill>
                      <a:prstDash val="solid"/>
                      <a:round/>
                    </a:lnL>
                    <a:lnR w="3556" cap="flat" cmpd="sng" algn="ctr">
                      <a:solidFill>
                        <a:srgbClr val="000000"/>
                      </a:solidFill>
                      <a:prstDash val="solid"/>
                      <a:round/>
                    </a:lnR>
                    <a:lnT w="25146" cap="flat" cmpd="sng" algn="ctr">
                      <a:solidFill>
                        <a:srgbClr val="000000"/>
                      </a:solidFill>
                      <a:prstDash val="solid"/>
                      <a:round/>
                    </a:lnT>
                    <a:lnB w="21590" cap="flat" cmpd="dbl" algn="ctr">
                      <a:solidFill>
                        <a:srgbClr val="000000"/>
                      </a:solidFill>
                      <a:prstDash val="solid"/>
                      <a:round/>
                    </a:lnB>
                  </a:tcPr>
                </a:tc>
                <a:tc>
                  <a:txBody>
                    <a:bodyPr/>
                    <a:lstStyle/>
                    <a:p>
                      <a:pPr marL="0" indent="0" algn="ctr" latinLnBrk="0">
                        <a:lnSpc>
                          <a:spcPct val="100000"/>
                        </a:lnSpc>
                        <a:spcBef>
                          <a:spcPct val="0"/>
                        </a:spcBef>
                        <a:spcAft>
                          <a:spcPct val="0"/>
                        </a:spcAft>
                      </a:pPr>
                      <a:r>
                        <a:rPr lang="ko-KR" altLang="en-US" sz="1600" b="1" spc="-52">
                          <a:solidFill>
                            <a:srgbClr val="000000"/>
                          </a:solidFill>
                          <a:latin typeface="바탕체"/>
                          <a:ea typeface="바탕체"/>
                        </a:rPr>
                        <a:t>급여항목</a:t>
                      </a:r>
                      <a:endParaRPr lang="ko-KR" altLang="en-US" sz="1600" b="1" spc="5">
                        <a:solidFill>
                          <a:srgbClr val="000000"/>
                        </a:solidFill>
                        <a:latin typeface="바탕체"/>
                        <a:ea typeface="바탕체"/>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25146" cap="flat" cmpd="sng" algn="ctr">
                      <a:solidFill>
                        <a:srgbClr val="000000"/>
                      </a:solidFill>
                      <a:prstDash val="solid"/>
                      <a:round/>
                    </a:lnT>
                    <a:lnB w="21590" cap="flat" cmpd="dbl" algn="ctr">
                      <a:solidFill>
                        <a:srgbClr val="000000"/>
                      </a:solidFill>
                      <a:prstDash val="solid"/>
                      <a:round/>
                    </a:lnB>
                  </a:tcPr>
                </a:tc>
                <a:tc>
                  <a:txBody>
                    <a:bodyPr/>
                    <a:lstStyle/>
                    <a:p>
                      <a:pPr marL="0" indent="0" algn="ctr" latinLnBrk="0">
                        <a:lnSpc>
                          <a:spcPct val="100000"/>
                        </a:lnSpc>
                        <a:spcBef>
                          <a:spcPct val="0"/>
                        </a:spcBef>
                        <a:spcAft>
                          <a:spcPct val="0"/>
                        </a:spcAft>
                      </a:pPr>
                      <a:r>
                        <a:rPr lang="ko-KR" altLang="en-US" sz="1600" b="1" spc="-52">
                          <a:solidFill>
                            <a:srgbClr val="000000"/>
                          </a:solidFill>
                          <a:latin typeface="바탕체"/>
                          <a:ea typeface="바탕체"/>
                        </a:rPr>
                        <a:t>지급금액</a:t>
                      </a:r>
                      <a:r>
                        <a:rPr lang="en-US" altLang="ko-KR" sz="1600" b="1" spc="-52">
                          <a:solidFill>
                            <a:srgbClr val="000000"/>
                          </a:solidFill>
                          <a:latin typeface="바탕체"/>
                          <a:ea typeface="바탕체"/>
                        </a:rPr>
                        <a:t>(’1</a:t>
                      </a:r>
                      <a:r>
                        <a:rPr lang="ko-KR" altLang="en-US" sz="1600" b="1" spc="-52">
                          <a:solidFill>
                            <a:srgbClr val="000000"/>
                          </a:solidFill>
                          <a:latin typeface="바탕체"/>
                          <a:ea typeface="바탕체"/>
                        </a:rPr>
                        <a:t>7</a:t>
                      </a:r>
                      <a:r>
                        <a:rPr lang="en-US" altLang="ko-KR" sz="1600" b="1" spc="-52">
                          <a:solidFill>
                            <a:srgbClr val="000000"/>
                          </a:solidFill>
                          <a:latin typeface="바탕체"/>
                          <a:ea typeface="바탕체"/>
                        </a:rPr>
                        <a:t>) </a:t>
                      </a: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25146" cap="flat" cmpd="sng" algn="ctr">
                      <a:solidFill>
                        <a:srgbClr val="000000"/>
                      </a:solidFill>
                      <a:prstDash val="solid"/>
                      <a:round/>
                    </a:lnT>
                    <a:lnB w="21590" cap="flat" cmpd="dbl" algn="ctr">
                      <a:solidFill>
                        <a:srgbClr val="000000"/>
                      </a:solidFill>
                      <a:prstDash val="solid"/>
                      <a:round/>
                    </a:lnB>
                  </a:tcPr>
                </a:tc>
                <a:tc>
                  <a:txBody>
                    <a:bodyPr/>
                    <a:lstStyle/>
                    <a:p>
                      <a:pPr marL="0" indent="0" algn="ctr" latinLnBrk="0">
                        <a:lnSpc>
                          <a:spcPct val="100000"/>
                        </a:lnSpc>
                        <a:spcBef>
                          <a:spcPct val="0"/>
                        </a:spcBef>
                        <a:spcAft>
                          <a:spcPct val="0"/>
                        </a:spcAft>
                      </a:pPr>
                      <a:r>
                        <a:rPr lang="ko-KR" altLang="en-US" sz="1600" b="1" spc="-52">
                          <a:solidFill>
                            <a:srgbClr val="000000"/>
                          </a:solidFill>
                          <a:latin typeface="바탕체"/>
                          <a:ea typeface="바탕체"/>
                        </a:rPr>
                        <a:t>지급방법</a:t>
                      </a:r>
                      <a:endParaRPr lang="ko-KR" altLang="en-US" sz="1600" b="1" spc="5">
                        <a:solidFill>
                          <a:srgbClr val="000000"/>
                        </a:solidFill>
                        <a:latin typeface="바탕체"/>
                        <a:ea typeface="바탕체"/>
                      </a:endParaRPr>
                    </a:p>
                  </a:txBody>
                  <a:tcPr marL="64770" marR="64770" marT="17907" marB="17907" anchor="ctr">
                    <a:lnL w="3556" cap="flat" cmpd="sng" algn="ctr">
                      <a:solidFill>
                        <a:srgbClr val="000000"/>
                      </a:solidFill>
                      <a:prstDash val="solid"/>
                      <a:round/>
                    </a:lnL>
                    <a:lnR w="25146" cap="flat" cmpd="sng" algn="ctr">
                      <a:solidFill>
                        <a:srgbClr val="000000"/>
                      </a:solidFill>
                      <a:prstDash val="solid"/>
                      <a:round/>
                    </a:lnR>
                    <a:lnT w="25146" cap="flat" cmpd="sng" algn="ctr">
                      <a:solidFill>
                        <a:srgbClr val="000000"/>
                      </a:solidFill>
                      <a:prstDash val="solid"/>
                      <a:round/>
                    </a:lnT>
                    <a:lnB w="21590" cap="flat" cmpd="dbl" algn="ctr">
                      <a:solidFill>
                        <a:srgbClr val="000000"/>
                      </a:solidFill>
                      <a:prstDash val="solid"/>
                      <a:round/>
                    </a:lnB>
                  </a:tcPr>
                </a:tc>
              </a:tr>
              <a:tr h="447705">
                <a:tc>
                  <a:txBody>
                    <a:bodyPr/>
                    <a:lstStyle/>
                    <a:p>
                      <a:pPr marL="0" indent="0" algn="ctr" latinLnBrk="0">
                        <a:lnSpc>
                          <a:spcPct val="100000"/>
                        </a:lnSpc>
                        <a:spcBef>
                          <a:spcPct val="0"/>
                        </a:spcBef>
                        <a:spcAft>
                          <a:spcPct val="0"/>
                        </a:spcAft>
                      </a:pPr>
                      <a:r>
                        <a:rPr lang="ko-KR" altLang="en-US" sz="1600" b="1" spc="-52">
                          <a:solidFill>
                            <a:srgbClr val="000000"/>
                          </a:solidFill>
                          <a:latin typeface="바탕체"/>
                          <a:ea typeface="바탕체"/>
                        </a:rPr>
                        <a:t>초등학생</a:t>
                      </a:r>
                      <a:r>
                        <a:rPr lang="en-US" altLang="ko-KR" sz="1600" b="1" spc="-52">
                          <a:solidFill>
                            <a:srgbClr val="000000"/>
                          </a:solidFill>
                          <a:latin typeface="바탕체"/>
                          <a:ea typeface="바탕체"/>
                        </a:rPr>
                        <a:t>, </a:t>
                      </a:r>
                      <a:r>
                        <a:rPr lang="ko-KR" altLang="en-US" sz="1600" b="1" spc="-52">
                          <a:solidFill>
                            <a:srgbClr val="000000"/>
                          </a:solidFill>
                          <a:latin typeface="바탕체"/>
                          <a:ea typeface="바탕체"/>
                        </a:rPr>
                        <a:t>중학생</a:t>
                      </a:r>
                      <a:endParaRPr lang="ko-KR" altLang="en-US" sz="1600" b="1" spc="5">
                        <a:solidFill>
                          <a:srgbClr val="000000"/>
                        </a:solidFill>
                        <a:latin typeface="바탕체"/>
                        <a:ea typeface="바탕체"/>
                      </a:endParaRPr>
                    </a:p>
                  </a:txBody>
                  <a:tcPr marL="64770" marR="64770" marT="17907" marB="17907" anchor="ctr">
                    <a:lnL w="25146" cap="flat" cmpd="sng" algn="ctr">
                      <a:solidFill>
                        <a:srgbClr val="000000"/>
                      </a:solidFill>
                      <a:prstDash val="solid"/>
                      <a:round/>
                    </a:lnL>
                    <a:lnR w="3556" cap="flat" cmpd="sng" algn="ctr">
                      <a:solidFill>
                        <a:srgbClr val="000000"/>
                      </a:solidFill>
                      <a:prstDash val="solid"/>
                      <a:round/>
                    </a:lnR>
                    <a:lnT w="21590" cap="flat" cmpd="dbl" algn="ctr">
                      <a:solidFill>
                        <a:srgbClr val="000000"/>
                      </a:solidFill>
                      <a:prstDash val="solid"/>
                      <a:round/>
                    </a:lnT>
                    <a:lnB w="3556" cap="flat" cmpd="sng" algn="ctr">
                      <a:solidFill>
                        <a:srgbClr val="000000"/>
                      </a:solidFill>
                      <a:prstDash val="solid"/>
                      <a:round/>
                    </a:lnB>
                  </a:tcPr>
                </a:tc>
                <a:tc>
                  <a:txBody>
                    <a:bodyPr/>
                    <a:lstStyle/>
                    <a:p>
                      <a:pPr marL="0" indent="0" algn="ctr" latinLnBrk="0">
                        <a:lnSpc>
                          <a:spcPct val="100000"/>
                        </a:lnSpc>
                        <a:spcBef>
                          <a:spcPct val="0"/>
                        </a:spcBef>
                        <a:spcAft>
                          <a:spcPct val="0"/>
                        </a:spcAft>
                      </a:pPr>
                      <a:r>
                        <a:rPr lang="ko-KR" altLang="en-US" sz="1600" spc="-52">
                          <a:solidFill>
                            <a:srgbClr val="000000"/>
                          </a:solidFill>
                          <a:latin typeface="바탕체"/>
                          <a:ea typeface="바탕체"/>
                        </a:rPr>
                        <a:t>부교재비</a:t>
                      </a:r>
                      <a:endParaRPr lang="ko-KR" altLang="en-US" sz="1600" spc="5">
                        <a:solidFill>
                          <a:srgbClr val="000000"/>
                        </a:solidFill>
                        <a:latin typeface="바탕체"/>
                        <a:ea typeface="바탕체"/>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21590" cap="flat" cmpd="dbl" algn="ctr">
                      <a:solidFill>
                        <a:srgbClr val="000000"/>
                      </a:solidFill>
                      <a:prstDash val="solid"/>
                      <a:round/>
                    </a:lnT>
                    <a:lnB w="3556" cap="flat" cmpd="sng" algn="ctr">
                      <a:solidFill>
                        <a:srgbClr val="000000"/>
                      </a:solidFill>
                      <a:prstDash val="solid"/>
                      <a:round/>
                    </a:lnB>
                  </a:tcPr>
                </a:tc>
                <a:tc>
                  <a:txBody>
                    <a:bodyPr/>
                    <a:lstStyle/>
                    <a:p>
                      <a:pPr marL="0" indent="0" algn="ctr" latinLnBrk="0">
                        <a:lnSpc>
                          <a:spcPct val="100000"/>
                        </a:lnSpc>
                        <a:spcBef>
                          <a:spcPct val="0"/>
                        </a:spcBef>
                        <a:spcAft>
                          <a:spcPct val="0"/>
                        </a:spcAft>
                      </a:pPr>
                      <a:r>
                        <a:rPr lang="en-US" altLang="ko-KR" sz="1600" spc="-52">
                          <a:solidFill>
                            <a:srgbClr val="000000"/>
                          </a:solidFill>
                          <a:latin typeface="바탕체"/>
                          <a:ea typeface="바탕체"/>
                        </a:rPr>
                        <a:t>1</a:t>
                      </a:r>
                      <a:r>
                        <a:rPr lang="ko-KR" altLang="en-US" sz="1600" spc="-52">
                          <a:solidFill>
                            <a:srgbClr val="000000"/>
                          </a:solidFill>
                          <a:latin typeface="바탕체"/>
                          <a:ea typeface="바탕체"/>
                        </a:rPr>
                        <a:t>명당 </a:t>
                      </a:r>
                      <a:r>
                        <a:rPr lang="en-US" altLang="ko-KR" sz="1600" spc="-52">
                          <a:solidFill>
                            <a:srgbClr val="000000"/>
                          </a:solidFill>
                          <a:latin typeface="바탕체"/>
                          <a:ea typeface="바탕체"/>
                        </a:rPr>
                        <a:t>41,200</a:t>
                      </a:r>
                      <a:r>
                        <a:rPr lang="ko-KR" altLang="en-US" sz="1600" spc="-52">
                          <a:solidFill>
                            <a:srgbClr val="000000"/>
                          </a:solidFill>
                          <a:latin typeface="바탕체"/>
                          <a:ea typeface="바탕체"/>
                        </a:rPr>
                        <a:t>원 </a:t>
                      </a:r>
                      <a:endParaRPr lang="ko-KR" altLang="en-US" sz="1600" spc="5">
                        <a:solidFill>
                          <a:srgbClr val="000000"/>
                        </a:solidFill>
                        <a:latin typeface="바탕체"/>
                        <a:ea typeface="바탕체"/>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21590" cap="flat" cmpd="dbl" algn="ctr">
                      <a:solidFill>
                        <a:srgbClr val="000000"/>
                      </a:solidFill>
                      <a:prstDash val="solid"/>
                      <a:round/>
                    </a:lnT>
                    <a:lnB w="3556" cap="flat" cmpd="sng" algn="ctr">
                      <a:solidFill>
                        <a:srgbClr val="000000"/>
                      </a:solidFill>
                      <a:prstDash val="solid"/>
                      <a:round/>
                    </a:lnB>
                  </a:tcPr>
                </a:tc>
                <a:tc>
                  <a:txBody>
                    <a:bodyPr/>
                    <a:lstStyle/>
                    <a:p>
                      <a:pPr marL="0" indent="0" algn="ctr" latinLnBrk="0">
                        <a:lnSpc>
                          <a:spcPct val="100000"/>
                        </a:lnSpc>
                        <a:spcBef>
                          <a:spcPct val="0"/>
                        </a:spcBef>
                        <a:spcAft>
                          <a:spcPct val="0"/>
                        </a:spcAft>
                      </a:pPr>
                      <a:r>
                        <a:rPr lang="ko-KR" altLang="en-US" sz="1600" spc="-52">
                          <a:solidFill>
                            <a:srgbClr val="000000"/>
                          </a:solidFill>
                          <a:latin typeface="바탕체"/>
                          <a:ea typeface="바탕체"/>
                        </a:rPr>
                        <a:t>연</a:t>
                      </a:r>
                      <a:r>
                        <a:rPr lang="en-US" altLang="ko-KR" sz="1600" spc="-52">
                          <a:solidFill>
                            <a:srgbClr val="000000"/>
                          </a:solidFill>
                          <a:latin typeface="바탕체"/>
                          <a:ea typeface="바탕체"/>
                        </a:rPr>
                        <a:t>1</a:t>
                      </a:r>
                      <a:r>
                        <a:rPr lang="ko-KR" altLang="en-US" sz="1600" spc="-52">
                          <a:solidFill>
                            <a:srgbClr val="000000"/>
                          </a:solidFill>
                          <a:latin typeface="바탕체"/>
                          <a:ea typeface="바탕체"/>
                        </a:rPr>
                        <a:t>회 일괄지급</a:t>
                      </a:r>
                      <a:endParaRPr lang="ko-KR" altLang="en-US" sz="1600" spc="5">
                        <a:solidFill>
                          <a:srgbClr val="000000"/>
                        </a:solidFill>
                        <a:latin typeface="바탕체"/>
                        <a:ea typeface="바탕체"/>
                      </a:endParaRPr>
                    </a:p>
                  </a:txBody>
                  <a:tcPr marL="64770" marR="64770" marT="17907" marB="17907" anchor="ctr">
                    <a:lnL w="3556" cap="flat" cmpd="sng" algn="ctr">
                      <a:solidFill>
                        <a:srgbClr val="000000"/>
                      </a:solidFill>
                      <a:prstDash val="solid"/>
                      <a:round/>
                    </a:lnL>
                    <a:lnR w="25146" cap="flat" cmpd="sng" algn="ctr">
                      <a:solidFill>
                        <a:srgbClr val="000000"/>
                      </a:solidFill>
                      <a:prstDash val="solid"/>
                      <a:round/>
                    </a:lnR>
                    <a:lnT w="21590" cap="flat" cmpd="dbl" algn="ctr">
                      <a:solidFill>
                        <a:srgbClr val="000000"/>
                      </a:solidFill>
                      <a:prstDash val="solid"/>
                      <a:round/>
                    </a:lnT>
                    <a:lnB w="3556" cap="flat" cmpd="sng" algn="ctr">
                      <a:solidFill>
                        <a:srgbClr val="000000"/>
                      </a:solidFill>
                      <a:prstDash val="solid"/>
                      <a:round/>
                    </a:lnB>
                  </a:tcPr>
                </a:tc>
              </a:tr>
              <a:tr h="447705">
                <a:tc>
                  <a:txBody>
                    <a:bodyPr/>
                    <a:lstStyle/>
                    <a:p>
                      <a:pPr marL="0" indent="0" algn="ctr" latinLnBrk="0">
                        <a:lnSpc>
                          <a:spcPct val="100000"/>
                        </a:lnSpc>
                        <a:spcBef>
                          <a:spcPct val="0"/>
                        </a:spcBef>
                        <a:spcAft>
                          <a:spcPct val="0"/>
                        </a:spcAft>
                      </a:pPr>
                      <a:r>
                        <a:rPr lang="ko-KR" altLang="en-US" sz="1600" b="1" spc="-52">
                          <a:solidFill>
                            <a:srgbClr val="000000"/>
                          </a:solidFill>
                          <a:latin typeface="바탕체"/>
                          <a:ea typeface="바탕체"/>
                        </a:rPr>
                        <a:t>중학생</a:t>
                      </a:r>
                      <a:r>
                        <a:rPr lang="en-US" altLang="ko-KR" sz="1600" b="1" spc="-52">
                          <a:solidFill>
                            <a:srgbClr val="000000"/>
                          </a:solidFill>
                          <a:latin typeface="바탕체"/>
                          <a:ea typeface="바탕체"/>
                        </a:rPr>
                        <a:t>, </a:t>
                      </a:r>
                      <a:r>
                        <a:rPr lang="ko-KR" altLang="en-US" sz="1600" b="1" spc="-52">
                          <a:solidFill>
                            <a:srgbClr val="000000"/>
                          </a:solidFill>
                          <a:latin typeface="바탕체"/>
                          <a:ea typeface="바탕체"/>
                        </a:rPr>
                        <a:t>고등학생</a:t>
                      </a:r>
                      <a:endParaRPr lang="ko-KR" altLang="en-US" sz="1600" b="1" spc="5">
                        <a:solidFill>
                          <a:srgbClr val="000000"/>
                        </a:solidFill>
                        <a:latin typeface="바탕체"/>
                        <a:ea typeface="바탕체"/>
                      </a:endParaRPr>
                    </a:p>
                  </a:txBody>
                  <a:tcPr marL="64770" marR="64770" marT="17907" marB="17907" anchor="ctr">
                    <a:lnL w="2514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ctr" latinLnBrk="0">
                        <a:lnSpc>
                          <a:spcPct val="100000"/>
                        </a:lnSpc>
                        <a:spcBef>
                          <a:spcPct val="0"/>
                        </a:spcBef>
                        <a:spcAft>
                          <a:spcPct val="0"/>
                        </a:spcAft>
                      </a:pPr>
                      <a:r>
                        <a:rPr lang="ko-KR" altLang="en-US" sz="1600" spc="-52">
                          <a:solidFill>
                            <a:srgbClr val="000000"/>
                          </a:solidFill>
                          <a:latin typeface="바탕체"/>
                          <a:ea typeface="바탕체"/>
                        </a:rPr>
                        <a:t>학용품비</a:t>
                      </a:r>
                      <a:endParaRPr lang="ko-KR" altLang="en-US" sz="1600" spc="5">
                        <a:solidFill>
                          <a:srgbClr val="000000"/>
                        </a:solidFill>
                        <a:latin typeface="바탕체"/>
                        <a:ea typeface="바탕체"/>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ctr" latinLnBrk="0">
                        <a:lnSpc>
                          <a:spcPct val="100000"/>
                        </a:lnSpc>
                        <a:spcBef>
                          <a:spcPct val="0"/>
                        </a:spcBef>
                        <a:spcAft>
                          <a:spcPct val="0"/>
                        </a:spcAft>
                      </a:pPr>
                      <a:r>
                        <a:rPr lang="en-US" altLang="ko-KR" sz="1600" spc="-52">
                          <a:solidFill>
                            <a:srgbClr val="000000"/>
                          </a:solidFill>
                          <a:latin typeface="바탕체"/>
                          <a:ea typeface="바탕체"/>
                        </a:rPr>
                        <a:t>1</a:t>
                      </a:r>
                      <a:r>
                        <a:rPr lang="ko-KR" altLang="en-US" sz="1600" spc="-52">
                          <a:solidFill>
                            <a:srgbClr val="000000"/>
                          </a:solidFill>
                          <a:latin typeface="바탕체"/>
                          <a:ea typeface="바탕체"/>
                        </a:rPr>
                        <a:t>명당 </a:t>
                      </a:r>
                      <a:r>
                        <a:rPr lang="en-US" altLang="ko-KR" sz="1600" spc="-52">
                          <a:solidFill>
                            <a:srgbClr val="000000"/>
                          </a:solidFill>
                          <a:latin typeface="바탕체"/>
                          <a:ea typeface="바탕체"/>
                        </a:rPr>
                        <a:t>54,100</a:t>
                      </a:r>
                      <a:r>
                        <a:rPr lang="ko-KR" altLang="en-US" sz="1600" spc="-52">
                          <a:solidFill>
                            <a:srgbClr val="000000"/>
                          </a:solidFill>
                          <a:latin typeface="바탕체"/>
                          <a:ea typeface="바탕체"/>
                        </a:rPr>
                        <a:t>원 </a:t>
                      </a:r>
                      <a:endParaRPr lang="ko-KR" altLang="en-US" sz="1600" spc="5">
                        <a:solidFill>
                          <a:srgbClr val="000000"/>
                        </a:solidFill>
                        <a:latin typeface="바탕체"/>
                        <a:ea typeface="바탕체"/>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ctr" latinLnBrk="0">
                        <a:lnSpc>
                          <a:spcPct val="100000"/>
                        </a:lnSpc>
                        <a:spcBef>
                          <a:spcPct val="0"/>
                        </a:spcBef>
                        <a:spcAft>
                          <a:spcPct val="0"/>
                        </a:spcAft>
                      </a:pPr>
                      <a:r>
                        <a:rPr lang="en-US" altLang="ko-KR" sz="1600" spc="-52">
                          <a:solidFill>
                            <a:srgbClr val="000000"/>
                          </a:solidFill>
                          <a:latin typeface="바탕체"/>
                          <a:ea typeface="바탕체"/>
                        </a:rPr>
                        <a:t>1, 2</a:t>
                      </a:r>
                      <a:r>
                        <a:rPr lang="ko-KR" altLang="en-US" sz="1600" spc="-52">
                          <a:solidFill>
                            <a:srgbClr val="000000"/>
                          </a:solidFill>
                          <a:latin typeface="바탕체"/>
                          <a:ea typeface="바탕체"/>
                        </a:rPr>
                        <a:t>학기 분할지급</a:t>
                      </a:r>
                      <a:endParaRPr lang="ko-KR" altLang="en-US" sz="1600" spc="5">
                        <a:solidFill>
                          <a:srgbClr val="000000"/>
                        </a:solidFill>
                        <a:latin typeface="바탕체"/>
                        <a:ea typeface="바탕체"/>
                      </a:endParaRPr>
                    </a:p>
                  </a:txBody>
                  <a:tcPr marL="64770" marR="64770" marT="17907" marB="17907" anchor="ctr">
                    <a:lnL w="3556" cap="flat" cmpd="sng" algn="ctr">
                      <a:solidFill>
                        <a:srgbClr val="000000"/>
                      </a:solidFill>
                      <a:prstDash val="solid"/>
                      <a:round/>
                    </a:lnL>
                    <a:lnR w="2514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r>
              <a:tr h="447705">
                <a:tc rowSpan="4">
                  <a:txBody>
                    <a:bodyPr/>
                    <a:lstStyle/>
                    <a:p>
                      <a:pPr marL="0" indent="0" algn="ctr" latinLnBrk="0">
                        <a:lnSpc>
                          <a:spcPct val="100000"/>
                        </a:lnSpc>
                        <a:spcBef>
                          <a:spcPct val="0"/>
                        </a:spcBef>
                        <a:spcAft>
                          <a:spcPct val="0"/>
                        </a:spcAft>
                      </a:pPr>
                      <a:r>
                        <a:rPr lang="ko-KR" altLang="en-US" sz="1600" b="1" spc="-52">
                          <a:solidFill>
                            <a:srgbClr val="000000"/>
                          </a:solidFill>
                          <a:latin typeface="바탕체"/>
                          <a:ea typeface="바탕체"/>
                        </a:rPr>
                        <a:t>고등학생</a:t>
                      </a:r>
                      <a:endParaRPr lang="ko-KR" altLang="en-US" sz="1600" b="1" spc="5">
                        <a:solidFill>
                          <a:srgbClr val="000000"/>
                        </a:solidFill>
                        <a:latin typeface="바탕체"/>
                        <a:ea typeface="바탕체"/>
                      </a:endParaRPr>
                    </a:p>
                  </a:txBody>
                  <a:tcPr marL="64770" marR="64770" marT="17907" marB="17907" anchor="ctr">
                    <a:lnL w="2514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25146" cap="flat" cmpd="sng" algn="ctr">
                      <a:solidFill>
                        <a:srgbClr val="000000"/>
                      </a:solidFill>
                      <a:prstDash val="solid"/>
                      <a:round/>
                    </a:lnB>
                  </a:tcPr>
                </a:tc>
                <a:tc>
                  <a:txBody>
                    <a:bodyPr/>
                    <a:lstStyle/>
                    <a:p>
                      <a:pPr marL="0" indent="0" algn="ctr" latinLnBrk="0">
                        <a:lnSpc>
                          <a:spcPct val="100000"/>
                        </a:lnSpc>
                        <a:spcBef>
                          <a:spcPct val="0"/>
                        </a:spcBef>
                        <a:spcAft>
                          <a:spcPct val="0"/>
                        </a:spcAft>
                      </a:pPr>
                      <a:r>
                        <a:rPr lang="ko-KR" altLang="en-US" sz="1600" spc="-52">
                          <a:solidFill>
                            <a:srgbClr val="000000"/>
                          </a:solidFill>
                          <a:latin typeface="바탕체"/>
                          <a:ea typeface="바탕체"/>
                        </a:rPr>
                        <a:t>교과서대 </a:t>
                      </a:r>
                      <a:endParaRPr lang="ko-KR" altLang="en-US" sz="1600" spc="5">
                        <a:solidFill>
                          <a:srgbClr val="000000"/>
                        </a:solidFill>
                        <a:latin typeface="바탕체"/>
                        <a:ea typeface="바탕체"/>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ctr" latinLnBrk="0">
                        <a:lnSpc>
                          <a:spcPct val="100000"/>
                        </a:lnSpc>
                        <a:spcBef>
                          <a:spcPct val="0"/>
                        </a:spcBef>
                        <a:spcAft>
                          <a:spcPct val="0"/>
                        </a:spcAft>
                      </a:pPr>
                      <a:r>
                        <a:rPr lang="ko-KR" altLang="en-US" sz="1600" spc="5">
                          <a:solidFill>
                            <a:srgbClr val="000000"/>
                          </a:solidFill>
                          <a:latin typeface="바탕체"/>
                          <a:ea typeface="바탕체"/>
                        </a:rPr>
                        <a:t>해당 학년의 정규 교육과정에 편성된 교과목의 교과서 전체</a:t>
                      </a: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ctr" latinLnBrk="0">
                        <a:lnSpc>
                          <a:spcPct val="100000"/>
                        </a:lnSpc>
                        <a:spcBef>
                          <a:spcPct val="0"/>
                        </a:spcBef>
                        <a:spcAft>
                          <a:spcPct val="0"/>
                        </a:spcAft>
                      </a:pPr>
                      <a:r>
                        <a:rPr lang="ko-KR" altLang="en-US" sz="1600" spc="-52">
                          <a:solidFill>
                            <a:srgbClr val="000000"/>
                          </a:solidFill>
                          <a:latin typeface="바탕체"/>
                          <a:ea typeface="바탕체"/>
                        </a:rPr>
                        <a:t>연</a:t>
                      </a:r>
                      <a:r>
                        <a:rPr lang="en-US" altLang="ko-KR" sz="1600" spc="-52">
                          <a:solidFill>
                            <a:srgbClr val="000000"/>
                          </a:solidFill>
                          <a:latin typeface="바탕체"/>
                          <a:ea typeface="바탕체"/>
                        </a:rPr>
                        <a:t>1</a:t>
                      </a:r>
                      <a:r>
                        <a:rPr lang="ko-KR" altLang="en-US" sz="1600" spc="-52">
                          <a:solidFill>
                            <a:srgbClr val="000000"/>
                          </a:solidFill>
                          <a:latin typeface="바탕체"/>
                          <a:ea typeface="바탕체"/>
                        </a:rPr>
                        <a:t>회 일괄지급</a:t>
                      </a:r>
                      <a:endParaRPr lang="ko-KR" altLang="en-US" sz="1600" spc="5">
                        <a:solidFill>
                          <a:srgbClr val="000000"/>
                        </a:solidFill>
                        <a:latin typeface="바탕체"/>
                        <a:ea typeface="바탕체"/>
                      </a:endParaRPr>
                    </a:p>
                  </a:txBody>
                  <a:tcPr marL="64770" marR="64770" marT="17907" marB="17907" anchor="ctr">
                    <a:lnL w="3556" cap="flat" cmpd="sng" algn="ctr">
                      <a:solidFill>
                        <a:srgbClr val="000000"/>
                      </a:solidFill>
                      <a:prstDash val="solid"/>
                      <a:round/>
                    </a:lnL>
                    <a:lnR w="2514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r>
              <a:tr h="447705">
                <a:tc vMerge="1">
                  <a:txBody>
                    <a:bodyPr/>
                    <a:lstStyle/>
                    <a:p>
                      <a:pPr latinLnBrk="1"/>
                      <a:endParaRPr lang="ko-KR" altLang="en-US"/>
                    </a:p>
                  </a:txBody>
                  <a:tcPr/>
                </a:tc>
                <a:tc>
                  <a:txBody>
                    <a:bodyPr/>
                    <a:lstStyle/>
                    <a:p>
                      <a:pPr marL="0" indent="0" algn="ctr" latinLnBrk="0">
                        <a:lnSpc>
                          <a:spcPct val="100000"/>
                        </a:lnSpc>
                        <a:spcBef>
                          <a:spcPct val="0"/>
                        </a:spcBef>
                        <a:spcAft>
                          <a:spcPct val="0"/>
                        </a:spcAft>
                      </a:pPr>
                      <a:r>
                        <a:rPr lang="ko-KR" altLang="en-US" sz="1600" spc="-52">
                          <a:solidFill>
                            <a:srgbClr val="000000"/>
                          </a:solidFill>
                          <a:latin typeface="바탕체"/>
                          <a:ea typeface="바탕체"/>
                        </a:rPr>
                        <a:t>수업료</a:t>
                      </a:r>
                      <a:endParaRPr lang="ko-KR" altLang="en-US" sz="1600" spc="5">
                        <a:solidFill>
                          <a:srgbClr val="000000"/>
                        </a:solidFill>
                        <a:latin typeface="바탕체"/>
                        <a:ea typeface="바탕체"/>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rowSpan="3">
                  <a:txBody>
                    <a:bodyPr/>
                    <a:lstStyle/>
                    <a:p>
                      <a:pPr marL="0" indent="0" algn="ctr" latinLnBrk="0">
                        <a:lnSpc>
                          <a:spcPct val="100000"/>
                        </a:lnSpc>
                        <a:spcBef>
                          <a:spcPct val="0"/>
                        </a:spcBef>
                        <a:spcAft>
                          <a:spcPct val="0"/>
                        </a:spcAft>
                      </a:pPr>
                      <a:r>
                        <a:rPr lang="ko-KR" altLang="en-US" sz="1600" spc="-52">
                          <a:solidFill>
                            <a:srgbClr val="000000"/>
                          </a:solidFill>
                          <a:latin typeface="바탕체"/>
                          <a:ea typeface="바탕체"/>
                        </a:rPr>
                        <a:t>연도별</a:t>
                      </a:r>
                      <a:r>
                        <a:rPr lang="en-US" altLang="ko-KR" sz="1600" spc="-52">
                          <a:solidFill>
                            <a:srgbClr val="000000"/>
                          </a:solidFill>
                          <a:latin typeface="바탕체"/>
                          <a:ea typeface="바탕체"/>
                        </a:rPr>
                        <a:t>‧</a:t>
                      </a:r>
                      <a:r>
                        <a:rPr lang="ko-KR" altLang="en-US" sz="1600" spc="-52">
                          <a:solidFill>
                            <a:srgbClr val="000000"/>
                          </a:solidFill>
                          <a:latin typeface="바탕체"/>
                          <a:ea typeface="바탕체"/>
                        </a:rPr>
                        <a:t>급지별 학교장이 고지한 금액 전부</a:t>
                      </a:r>
                      <a:endParaRPr lang="ko-KR" altLang="en-US" sz="1600" spc="5">
                        <a:solidFill>
                          <a:srgbClr val="000000"/>
                        </a:solidFill>
                        <a:latin typeface="바탕체"/>
                        <a:ea typeface="바탕체"/>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25146" cap="flat" cmpd="sng" algn="ctr">
                      <a:solidFill>
                        <a:srgbClr val="000000"/>
                      </a:solidFill>
                      <a:prstDash val="solid"/>
                      <a:round/>
                    </a:lnB>
                  </a:tcPr>
                </a:tc>
                <a:tc rowSpan="2">
                  <a:txBody>
                    <a:bodyPr/>
                    <a:lstStyle/>
                    <a:p>
                      <a:pPr marL="0" indent="0" algn="ctr" latinLnBrk="0">
                        <a:lnSpc>
                          <a:spcPct val="100000"/>
                        </a:lnSpc>
                        <a:spcBef>
                          <a:spcPct val="0"/>
                        </a:spcBef>
                        <a:spcAft>
                          <a:spcPct val="0"/>
                        </a:spcAft>
                      </a:pPr>
                      <a:r>
                        <a:rPr lang="ko-KR" altLang="en-US" sz="1600" spc="-52">
                          <a:solidFill>
                            <a:srgbClr val="000000"/>
                          </a:solidFill>
                          <a:latin typeface="바탕체"/>
                          <a:ea typeface="바탕체"/>
                        </a:rPr>
                        <a:t>분기별 지급</a:t>
                      </a:r>
                      <a:endParaRPr lang="ko-KR" altLang="en-US" sz="1600" spc="5">
                        <a:solidFill>
                          <a:srgbClr val="000000"/>
                        </a:solidFill>
                        <a:latin typeface="바탕체"/>
                        <a:ea typeface="바탕체"/>
                      </a:endParaRPr>
                    </a:p>
                  </a:txBody>
                  <a:tcPr marL="64770" marR="64770" marT="17907" marB="17907" anchor="ctr">
                    <a:lnL w="3556" cap="flat" cmpd="sng" algn="ctr">
                      <a:solidFill>
                        <a:srgbClr val="000000"/>
                      </a:solidFill>
                      <a:prstDash val="solid"/>
                      <a:round/>
                    </a:lnL>
                    <a:lnR w="2514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r>
              <a:tr h="71120">
                <a:tc vMerge="1">
                  <a:txBody>
                    <a:bodyPr/>
                    <a:lstStyle/>
                    <a:p>
                      <a:pPr latinLnBrk="1"/>
                      <a:endParaRPr lang="ko-KR" altLang="en-US"/>
                    </a:p>
                  </a:txBody>
                  <a:tcPr/>
                </a:tc>
                <a:tc rowSpan="2">
                  <a:txBody>
                    <a:bodyPr/>
                    <a:lstStyle/>
                    <a:p>
                      <a:pPr marL="0" indent="0" algn="ctr" latinLnBrk="0">
                        <a:lnSpc>
                          <a:spcPct val="100000"/>
                        </a:lnSpc>
                        <a:spcBef>
                          <a:spcPct val="0"/>
                        </a:spcBef>
                        <a:spcAft>
                          <a:spcPct val="0"/>
                        </a:spcAft>
                      </a:pPr>
                      <a:r>
                        <a:rPr lang="ko-KR" altLang="en-US" sz="1600" spc="-52">
                          <a:solidFill>
                            <a:srgbClr val="000000"/>
                          </a:solidFill>
                          <a:latin typeface="바탕체"/>
                          <a:ea typeface="바탕체"/>
                        </a:rPr>
                        <a:t>입학금</a:t>
                      </a:r>
                      <a:endParaRPr lang="ko-KR" altLang="en-US" sz="1600" spc="5">
                        <a:solidFill>
                          <a:srgbClr val="000000"/>
                        </a:solidFill>
                        <a:latin typeface="바탕체"/>
                        <a:ea typeface="바탕체"/>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25146" cap="flat" cmpd="sng" algn="ctr">
                      <a:solidFill>
                        <a:srgbClr val="000000"/>
                      </a:solidFill>
                      <a:prstDash val="solid"/>
                      <a:round/>
                    </a:lnB>
                  </a:tcPr>
                </a:tc>
                <a:tc vMerge="1">
                  <a:txBody>
                    <a:bodyPr/>
                    <a:lstStyle/>
                    <a:p>
                      <a:pPr latinLnBrk="1"/>
                      <a:endParaRPr lang="ko-KR" altLang="en-US"/>
                    </a:p>
                  </a:txBody>
                  <a:tcPr/>
                </a:tc>
                <a:tc vMerge="1">
                  <a:txBody>
                    <a:bodyPr/>
                    <a:lstStyle/>
                    <a:p>
                      <a:pPr latinLnBrk="1"/>
                      <a:endParaRPr lang="ko-KR" altLang="en-US"/>
                    </a:p>
                  </a:txBody>
                  <a:tcPr/>
                </a:tc>
              </a:tr>
              <a:tr h="852900">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marL="0" indent="0" algn="ctr" latinLnBrk="0">
                        <a:lnSpc>
                          <a:spcPct val="100000"/>
                        </a:lnSpc>
                        <a:spcBef>
                          <a:spcPct val="0"/>
                        </a:spcBef>
                        <a:spcAft>
                          <a:spcPct val="0"/>
                        </a:spcAft>
                      </a:pPr>
                      <a:r>
                        <a:rPr lang="en-US" altLang="ko-KR" sz="1600" spc="-52">
                          <a:solidFill>
                            <a:srgbClr val="000000"/>
                          </a:solidFill>
                          <a:latin typeface="바탕체"/>
                          <a:ea typeface="바탕체"/>
                        </a:rPr>
                        <a:t>1</a:t>
                      </a:r>
                      <a:r>
                        <a:rPr lang="ko-KR" altLang="en-US" sz="1600" spc="-52">
                          <a:solidFill>
                            <a:srgbClr val="000000"/>
                          </a:solidFill>
                          <a:latin typeface="바탕체"/>
                          <a:ea typeface="바탕체"/>
                        </a:rPr>
                        <a:t>학년 제</a:t>
                      </a:r>
                      <a:r>
                        <a:rPr lang="en-US" altLang="ko-KR" sz="1600" spc="-52">
                          <a:solidFill>
                            <a:srgbClr val="000000"/>
                          </a:solidFill>
                          <a:latin typeface="바탕체"/>
                          <a:ea typeface="바탕체"/>
                        </a:rPr>
                        <a:t>1</a:t>
                      </a:r>
                      <a:r>
                        <a:rPr lang="ko-KR" altLang="en-US" sz="1600" spc="-52">
                          <a:solidFill>
                            <a:srgbClr val="000000"/>
                          </a:solidFill>
                          <a:latin typeface="바탕체"/>
                          <a:ea typeface="바탕체"/>
                        </a:rPr>
                        <a:t>분기에 신청 시 전액 지급</a:t>
                      </a:r>
                      <a:endParaRPr lang="ko-KR" altLang="en-US" sz="1600" spc="5">
                        <a:solidFill>
                          <a:srgbClr val="000000"/>
                        </a:solidFill>
                        <a:latin typeface="바탕체"/>
                        <a:ea typeface="바탕체"/>
                      </a:endParaRPr>
                    </a:p>
                  </a:txBody>
                  <a:tcPr marL="64770" marR="64770" marT="17907" marB="17907" anchor="ctr">
                    <a:lnL w="3556" cap="flat" cmpd="sng" algn="ctr">
                      <a:solidFill>
                        <a:srgbClr val="000000"/>
                      </a:solidFill>
                      <a:prstDash val="solid"/>
                      <a:round/>
                    </a:lnL>
                    <a:lnR w="25146" cap="flat" cmpd="sng" algn="ctr">
                      <a:solidFill>
                        <a:srgbClr val="000000"/>
                      </a:solidFill>
                      <a:prstDash val="solid"/>
                      <a:round/>
                    </a:lnR>
                    <a:lnT w="3556" cap="flat" cmpd="sng" algn="ctr">
                      <a:solidFill>
                        <a:srgbClr val="000000"/>
                      </a:solidFill>
                      <a:prstDash val="solid"/>
                      <a:round/>
                    </a:lnT>
                    <a:lnB w="25146" cap="flat" cmpd="sng" algn="ctr">
                      <a:solidFill>
                        <a:srgbClr val="000000"/>
                      </a:solidFill>
                      <a:prstDash val="solid"/>
                      <a:round/>
                    </a:lnB>
                  </a:tcPr>
                </a:tc>
              </a:tr>
            </a:tbl>
          </a:graphicData>
        </a:graphic>
      </p:graphicFrame>
      <p:sp>
        <p:nvSpPr>
          <p:cNvPr id="13" name="TextBox 12"/>
          <p:cNvSpPr txBox="1"/>
          <p:nvPr/>
        </p:nvSpPr>
        <p:spPr>
          <a:xfrm>
            <a:off x="323528" y="2286982"/>
            <a:ext cx="4126170" cy="359063"/>
          </a:xfrm>
          <a:prstGeom prst="rect">
            <a:avLst/>
          </a:prstGeom>
          <a:noFill/>
        </p:spPr>
        <p:txBody>
          <a:bodyPr wrap="none">
            <a:spAutoFit/>
          </a:bodyPr>
          <a:lstStyle/>
          <a:p>
            <a:pPr lvl="0"/>
            <a:r>
              <a:rPr lang="en-US" altLang="ko-KR">
                <a:latin typeface="돋움"/>
                <a:ea typeface="돋움"/>
              </a:rPr>
              <a:t>*</a:t>
            </a:r>
            <a:r>
              <a:rPr lang="ko-KR" altLang="en-US">
                <a:latin typeface="돋움"/>
                <a:ea typeface="돋움"/>
              </a:rPr>
              <a:t>부양의무자기준이 폐지되었음에 유의</a:t>
            </a:r>
            <a:endParaRPr lang="ko-KR"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9" name="내용 개체 틀 2"/>
          <p:cNvSpPr>
            <a:spLocks noGrp="1"/>
          </p:cNvSpPr>
          <p:nvPr/>
        </p:nvSpPr>
        <p:spPr>
          <a:xfrm>
            <a:off x="477348" y="1844824"/>
            <a:ext cx="8055091" cy="1584176"/>
          </a:xfrm>
          <a:prstGeom prst="rect">
            <a:avLst/>
          </a:prstGeom>
          <a:ln w="38100" cmpd="sng">
            <a:solidFill>
              <a:srgbClr val="DEDEDE">
                <a:alpha val="100000"/>
              </a:srgbClr>
            </a:solidFill>
          </a:ln>
        </p:spPr>
        <p:txBody>
          <a:bodyPr vert="horz">
            <a:normAutofit/>
          </a:bodyPr>
          <a:lstStyle/>
          <a:p>
            <a:pPr marL="365760" lvl="0" indent="-256032" algn="l" latinLnBrk="1" hangingPunct="1">
              <a:spcBef>
                <a:spcPct val="8000"/>
              </a:spcBef>
              <a:buClr>
                <a:schemeClr val="accent3"/>
              </a:buClr>
              <a:buFont typeface="Georgia"/>
              <a:buChar char="•"/>
            </a:pPr>
            <a:r>
              <a:rPr lang="ko-KR" altLang="en-US" sz="2800" b="0" i="0" spc="5">
                <a:solidFill>
                  <a:srgbClr val="000000"/>
                </a:solidFill>
                <a:latin typeface="Georgia"/>
                <a:ea typeface="맑은 고딕"/>
                <a:cs typeface="맑은 고딕"/>
              </a:rPr>
              <a:t>해산급여</a:t>
            </a:r>
          </a:p>
          <a:p>
            <a:pPr marL="365760" indent="-256032" algn="l" latinLnBrk="1" hangingPunct="1">
              <a:spcBef>
                <a:spcPct val="8000"/>
              </a:spcBef>
              <a:buClr>
                <a:schemeClr val="accent3"/>
              </a:buClr>
              <a:buFont typeface="Georgia"/>
              <a:buChar char="-"/>
            </a:pPr>
            <a:r>
              <a:rPr lang="ko-KR" altLang="en-US" sz="2000" b="0" i="0" spc="5">
                <a:solidFill>
                  <a:srgbClr val="000000"/>
                </a:solidFill>
                <a:latin typeface="Georgia"/>
                <a:ea typeface="맑은 고딕"/>
                <a:cs typeface="맑은 고딕"/>
              </a:rPr>
              <a:t>생계</a:t>
            </a:r>
            <a:r>
              <a:rPr lang="en-US" altLang="ko-KR" sz="2000" b="0" i="0" spc="5">
                <a:solidFill>
                  <a:srgbClr val="000000"/>
                </a:solidFill>
                <a:latin typeface="Georgia"/>
              </a:rPr>
              <a:t>, </a:t>
            </a:r>
            <a:r>
              <a:rPr lang="ko-KR" altLang="en-US" sz="2000" b="0" i="0" spc="5">
                <a:solidFill>
                  <a:srgbClr val="000000"/>
                </a:solidFill>
                <a:latin typeface="Georgia"/>
                <a:ea typeface="맑은 고딕"/>
                <a:cs typeface="맑은 고딕"/>
              </a:rPr>
              <a:t>의료</a:t>
            </a:r>
            <a:r>
              <a:rPr lang="en-US" altLang="ko-KR" sz="2000" b="0" i="0" spc="5">
                <a:solidFill>
                  <a:srgbClr val="000000"/>
                </a:solidFill>
                <a:latin typeface="Georgia"/>
              </a:rPr>
              <a:t>, </a:t>
            </a:r>
            <a:r>
              <a:rPr lang="ko-KR" altLang="en-US" sz="2000" b="0" i="0" spc="5">
                <a:solidFill>
                  <a:srgbClr val="000000"/>
                </a:solidFill>
                <a:latin typeface="Georgia"/>
                <a:ea typeface="맑은 고딕"/>
                <a:cs typeface="맑은 고딕"/>
              </a:rPr>
              <a:t>주거급여 중 하나 이상의 급여를 받고 있으면 이용할 수 있음</a:t>
            </a:r>
            <a:r>
              <a:rPr lang="en-US" altLang="ko-KR" sz="2000" b="0" i="0" spc="5">
                <a:solidFill>
                  <a:srgbClr val="000000"/>
                </a:solidFill>
                <a:latin typeface="Georgia"/>
              </a:rPr>
              <a:t>.</a:t>
            </a:r>
          </a:p>
          <a:p>
            <a:pPr marL="365760" indent="-256032" algn="l" latinLnBrk="1" hangingPunct="1">
              <a:spcBef>
                <a:spcPct val="8000"/>
              </a:spcBef>
              <a:buClr>
                <a:schemeClr val="accent3"/>
              </a:buClr>
              <a:buFont typeface="Georgia"/>
              <a:buChar char="-"/>
            </a:pPr>
            <a:r>
              <a:rPr lang="en-US" altLang="ko-KR" sz="2000" b="0" i="0" spc="5">
                <a:solidFill>
                  <a:srgbClr val="000000"/>
                </a:solidFill>
                <a:latin typeface="Georgia"/>
              </a:rPr>
              <a:t>1</a:t>
            </a:r>
            <a:r>
              <a:rPr lang="ko-KR" altLang="en-US" sz="2000" b="0" i="0" spc="5">
                <a:solidFill>
                  <a:srgbClr val="000000"/>
                </a:solidFill>
                <a:latin typeface="Georgia"/>
                <a:ea typeface="맑은 고딕"/>
                <a:cs typeface="맑은 고딕"/>
              </a:rPr>
              <a:t>인당 </a:t>
            </a:r>
            <a:r>
              <a:rPr lang="en-US" altLang="ko-KR" sz="2000" b="0" i="0" spc="5">
                <a:solidFill>
                  <a:srgbClr val="000000"/>
                </a:solidFill>
                <a:latin typeface="Georgia"/>
              </a:rPr>
              <a:t>60</a:t>
            </a:r>
            <a:r>
              <a:rPr lang="ko-KR" altLang="en-US" sz="2000" b="0" i="0" spc="5">
                <a:solidFill>
                  <a:srgbClr val="000000"/>
                </a:solidFill>
                <a:latin typeface="Georgia"/>
                <a:ea typeface="맑은 고딕"/>
                <a:cs typeface="맑은 고딕"/>
              </a:rPr>
              <a:t>만원의 급여를 받음</a:t>
            </a:r>
            <a:r>
              <a:rPr lang="en-US" altLang="ko-KR" sz="2000" b="0" i="0" spc="5">
                <a:solidFill>
                  <a:srgbClr val="000000"/>
                </a:solidFill>
                <a:latin typeface="Georgia"/>
              </a:rPr>
              <a:t>.</a:t>
            </a:r>
            <a:endParaRPr lang="en-US" altLang="ko-KR" sz="2000"/>
          </a:p>
        </p:txBody>
      </p:sp>
      <p:sp>
        <p:nvSpPr>
          <p:cNvPr id="10" name="내용 개체 틀 2"/>
          <p:cNvSpPr txBox="1"/>
          <p:nvPr/>
        </p:nvSpPr>
        <p:spPr>
          <a:xfrm>
            <a:off x="477348" y="4005064"/>
            <a:ext cx="8055091" cy="1584176"/>
          </a:xfrm>
          <a:prstGeom prst="rect">
            <a:avLst/>
          </a:prstGeom>
          <a:ln w="38100">
            <a:solidFill>
              <a:srgbClr val="DEDEDE">
                <a:alpha val="100000"/>
              </a:srgbClr>
            </a:solidFill>
          </a:ln>
        </p:spPr>
        <p:txBody>
          <a:bodyPr vert="horz" lIns="91440" tIns="45720" rIns="91440" bIns="45720">
            <a:normAutofit/>
          </a:bodyPr>
          <a:lstStyle/>
          <a:p>
            <a:pPr marL="342900" lvl="0" indent="-228600" algn="l" latinLnBrk="1" hangingPunct="1">
              <a:spcBef>
                <a:spcPct val="20000"/>
              </a:spcBef>
              <a:buClr>
                <a:schemeClr val="accent1"/>
              </a:buClr>
              <a:buFont typeface="Arial"/>
              <a:buChar char="•"/>
            </a:pPr>
            <a:r>
              <a:rPr lang="ko-KR" altLang="en-US" sz="2800" b="0" i="0" spc="5">
                <a:solidFill>
                  <a:srgbClr val="000000"/>
                </a:solidFill>
                <a:latin typeface="Georgia"/>
                <a:ea typeface="맑은 고딕"/>
                <a:cs typeface="맑은 고딕"/>
              </a:rPr>
              <a:t>장제급여</a:t>
            </a:r>
          </a:p>
          <a:p>
            <a:pPr marL="342900" indent="-228600" algn="l" latinLnBrk="1" hangingPunct="1">
              <a:spcBef>
                <a:spcPct val="20000"/>
              </a:spcBef>
              <a:buClr>
                <a:schemeClr val="accent1"/>
              </a:buClr>
              <a:buFont typeface="Arial"/>
              <a:buChar char="-"/>
            </a:pPr>
            <a:r>
              <a:rPr lang="ko-KR" altLang="en-US" sz="2000" b="0" i="0" spc="5">
                <a:solidFill>
                  <a:srgbClr val="000000"/>
                </a:solidFill>
                <a:latin typeface="Georgia"/>
                <a:ea typeface="맑은 고딕"/>
                <a:cs typeface="맑은 고딕"/>
              </a:rPr>
              <a:t>생계</a:t>
            </a:r>
            <a:r>
              <a:rPr lang="en-US" altLang="ko-KR" sz="2000" b="0" i="0" spc="5">
                <a:solidFill>
                  <a:srgbClr val="000000"/>
                </a:solidFill>
                <a:latin typeface="Georgia"/>
              </a:rPr>
              <a:t>, </a:t>
            </a:r>
            <a:r>
              <a:rPr lang="ko-KR" altLang="en-US" sz="2000" b="0" i="0" spc="5">
                <a:solidFill>
                  <a:srgbClr val="000000"/>
                </a:solidFill>
                <a:latin typeface="Georgia"/>
                <a:ea typeface="맑은 고딕"/>
                <a:cs typeface="맑은 고딕"/>
              </a:rPr>
              <a:t>의료</a:t>
            </a:r>
            <a:r>
              <a:rPr lang="en-US" altLang="ko-KR" sz="2000" b="0" i="0" spc="5">
                <a:solidFill>
                  <a:srgbClr val="000000"/>
                </a:solidFill>
                <a:latin typeface="Georgia"/>
              </a:rPr>
              <a:t>, </a:t>
            </a:r>
            <a:r>
              <a:rPr lang="ko-KR" altLang="en-US" sz="2000" b="0" i="0" spc="5">
                <a:solidFill>
                  <a:srgbClr val="000000"/>
                </a:solidFill>
                <a:latin typeface="Georgia"/>
                <a:ea typeface="맑은 고딕"/>
                <a:cs typeface="맑은 고딕"/>
              </a:rPr>
              <a:t>주거급여 중 하나 이상의 급여를 받고 있으면 이용할 수 있음</a:t>
            </a:r>
            <a:r>
              <a:rPr lang="en-US" altLang="ko-KR" sz="2000" b="0" i="0" spc="5">
                <a:solidFill>
                  <a:srgbClr val="000000"/>
                </a:solidFill>
                <a:latin typeface="Georgia"/>
              </a:rPr>
              <a:t>.</a:t>
            </a:r>
          </a:p>
          <a:p>
            <a:pPr marL="342900" indent="-228600" algn="l" latinLnBrk="1" hangingPunct="1">
              <a:spcBef>
                <a:spcPct val="20000"/>
              </a:spcBef>
              <a:buClr>
                <a:schemeClr val="accent1"/>
              </a:buClr>
              <a:buFont typeface="Arial"/>
              <a:buChar char="-"/>
            </a:pPr>
            <a:r>
              <a:rPr lang="en-US" altLang="ko-KR" sz="2000" b="0" i="0" spc="5">
                <a:solidFill>
                  <a:srgbClr val="000000"/>
                </a:solidFill>
                <a:latin typeface="Georgia"/>
              </a:rPr>
              <a:t>1</a:t>
            </a:r>
            <a:r>
              <a:rPr lang="ko-KR" altLang="en-US" sz="2000" b="0" i="0" spc="5">
                <a:solidFill>
                  <a:srgbClr val="000000"/>
                </a:solidFill>
                <a:latin typeface="Georgia"/>
                <a:ea typeface="맑은 고딕"/>
                <a:cs typeface="맑은 고딕"/>
              </a:rPr>
              <a:t>구당 </a:t>
            </a:r>
            <a:r>
              <a:rPr lang="en-US" altLang="ko-KR" sz="2000" b="0" i="0" spc="5">
                <a:solidFill>
                  <a:srgbClr val="000000"/>
                </a:solidFill>
                <a:latin typeface="Georgia"/>
              </a:rPr>
              <a:t>75</a:t>
            </a:r>
            <a:r>
              <a:rPr lang="ko-KR" altLang="en-US" sz="2000" b="0" i="0" spc="5">
                <a:solidFill>
                  <a:srgbClr val="000000"/>
                </a:solidFill>
                <a:latin typeface="Georgia"/>
                <a:ea typeface="맑은 고딕"/>
                <a:cs typeface="맑은 고딕"/>
              </a:rPr>
              <a:t>만원의 급여를 받음</a:t>
            </a:r>
            <a:r>
              <a:rPr lang="en-US" altLang="ko-KR" sz="2000" b="0" i="0" spc="5">
                <a:solidFill>
                  <a:srgbClr val="000000"/>
                </a:solidFill>
                <a:latin typeface="Georgia"/>
              </a:rPr>
              <a:t>.</a:t>
            </a:r>
            <a:endParaRPr lang="en-US" altLang="ko-KR" sz="2000"/>
          </a:p>
        </p:txBody>
      </p:sp>
      <p:sp>
        <p:nvSpPr>
          <p:cNvPr id="11" name="제목 1"/>
          <p:cNvSpPr>
            <a:spLocks noGrp="1"/>
          </p:cNvSpPr>
          <p:nvPr/>
        </p:nvSpPr>
        <p:spPr>
          <a:xfrm>
            <a:off x="467544" y="562000"/>
            <a:ext cx="8229600" cy="1066800"/>
          </a:xfrm>
          <a:prstGeom prst="rect">
            <a:avLst/>
          </a:prstGeom>
        </p:spPr>
        <p:txBody>
          <a:bodyPr vert="horz" anchor="ctr">
            <a:normAutofit/>
          </a:bodyPr>
          <a:lstStyle/>
          <a:p>
            <a:pPr lvl="0" algn="l" latinLnBrk="1" hangingPunct="1">
              <a:spcBef>
                <a:spcPct val="0"/>
              </a:spcBef>
              <a:buNone/>
            </a:pPr>
            <a:r>
              <a:rPr lang="en-US" altLang="ko-KR" sz="3600" b="1" i="0" spc="5">
                <a:solidFill>
                  <a:srgbClr val="424456"/>
                </a:solidFill>
                <a:latin typeface="돋움"/>
                <a:ea typeface="돋움"/>
              </a:rPr>
              <a:t>(5)</a:t>
            </a:r>
            <a:r>
              <a:rPr lang="ko-KR" altLang="en-US" sz="3600" b="1" i="0" spc="5">
                <a:solidFill>
                  <a:srgbClr val="424456"/>
                </a:solidFill>
                <a:latin typeface="돋움"/>
                <a:ea typeface="돋움"/>
              </a:rPr>
              <a:t> 해산</a:t>
            </a:r>
            <a:r>
              <a:rPr lang="en-US" altLang="ko-KR" sz="3600" b="1" i="0" spc="5">
                <a:solidFill>
                  <a:srgbClr val="424456"/>
                </a:solidFill>
                <a:latin typeface="돋움"/>
                <a:ea typeface="돋움"/>
              </a:rPr>
              <a:t>/</a:t>
            </a:r>
            <a:r>
              <a:rPr lang="ko-KR" altLang="en-US" sz="3600" b="1" i="0" spc="5">
                <a:solidFill>
                  <a:srgbClr val="424456"/>
                </a:solidFill>
                <a:latin typeface="돋움"/>
                <a:ea typeface="돋움"/>
              </a:rPr>
              <a:t>장제급여</a:t>
            </a:r>
            <a:endParaRPr lang="en-US" altLang="ko-KR" sz="3600">
              <a:latin typeface="돋움"/>
              <a:ea typeface="돋움"/>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p:nvPr/>
        </p:nvPicPr>
        <p:blipFill rotWithShape="1">
          <a:blip r:embed="rId2">
            <a:alphaModFix/>
            <a:lum/>
          </a:blip>
          <a:stretch>
            <a:fillRect/>
          </a:stretch>
        </p:blipFill>
        <p:spPr>
          <a:xfrm>
            <a:off x="1143" y="0"/>
            <a:ext cx="9144000" cy="6858000"/>
          </a:xfrm>
          <a:prstGeom prst="rect">
            <a:avLst/>
          </a:prstGeom>
        </p:spPr>
      </p:pic>
      <p:sp>
        <p:nvSpPr>
          <p:cNvPr id="5" name="직사각형 4"/>
          <p:cNvSpPr txBox="1"/>
          <p:nvPr/>
        </p:nvSpPr>
        <p:spPr>
          <a:xfrm>
            <a:off x="0" y="1628775"/>
            <a:ext cx="4211955" cy="1245870"/>
          </a:xfrm>
          <a:prstGeom prst="rect">
            <a:avLst/>
          </a:prstGeom>
        </p:spPr>
        <p:style>
          <a:lnRef idx="2">
            <a:schemeClr val="accent3">
              <a:shade val="20000"/>
            </a:schemeClr>
          </a:lnRef>
          <a:fillRef idx="1">
            <a:schemeClr val="accent3"/>
          </a:fillRef>
          <a:effectRef idx="0">
            <a:schemeClr val="accent3"/>
          </a:effectRef>
          <a:fontRef idx="minor">
            <a:schemeClr val="lt1"/>
          </a:fontRef>
        </p:style>
        <p:txBody>
          <a:bodyPr wrap="square">
            <a:spAutoFit/>
          </a:bodyPr>
          <a:lstStyle/>
          <a:p>
            <a:r>
              <a:rPr lang="ko-KR" altLang="en-US" sz="3800"/>
              <a:t>3. 재산기준 및 </a:t>
            </a:r>
          </a:p>
          <a:p>
            <a:r>
              <a:rPr lang="ko-KR" altLang="en-US" sz="3800"/>
              <a:t>    부양의무자기준</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1143" y="0"/>
            <a:ext cx="9145143" cy="6858001"/>
          </a:xfrm>
          <a:prstGeom prst="rect">
            <a:avLst/>
          </a:prstGeom>
        </p:spPr>
      </p:pic>
      <p:sp>
        <p:nvSpPr>
          <p:cNvPr id="9" name="직사각형 8"/>
          <p:cNvSpPr txBox="1"/>
          <p:nvPr/>
        </p:nvSpPr>
        <p:spPr>
          <a:xfrm>
            <a:off x="539496" y="475107"/>
            <a:ext cx="7200900" cy="361569"/>
          </a:xfrm>
          <a:prstGeom prst="rect">
            <a:avLst/>
          </a:prstGeom>
        </p:spPr>
        <p:txBody>
          <a:bodyPr wrap="square">
            <a:spAutoFit/>
          </a:bodyPr>
          <a:lstStyle/>
          <a:p>
            <a:r>
              <a:rPr lang="ko-KR" altLang="ko-KR"/>
              <a:t> ▽기본재산 공제액</a:t>
            </a:r>
          </a:p>
        </p:txBody>
      </p:sp>
      <p:graphicFrame>
        <p:nvGraphicFramePr>
          <p:cNvPr id="10" name="표 9"/>
          <p:cNvGraphicFramePr/>
          <p:nvPr/>
        </p:nvGraphicFramePr>
        <p:xfrm>
          <a:off x="539495" y="975360"/>
          <a:ext cx="7560943" cy="1497626"/>
        </p:xfrm>
        <a:graphic>
          <a:graphicData uri="http://schemas.openxmlformats.org/drawingml/2006/table">
            <a:tbl>
              <a:tblPr firstRow="1" bandRow="1">
                <a:tableStyleId>{76450435-6131-4BA9-BD02-603D08AFE7CB}</a:tableStyleId>
              </a:tblPr>
              <a:tblGrid>
                <a:gridCol w="2160270"/>
                <a:gridCol w="1616617"/>
                <a:gridCol w="1892476"/>
                <a:gridCol w="1891580"/>
              </a:tblGrid>
              <a:tr h="313646">
                <a:tc>
                  <a:txBody>
                    <a:bodyPr/>
                    <a:lstStyle/>
                    <a:p>
                      <a:pPr algn="ctr"/>
                      <a:r>
                        <a:rPr lang="ko-KR" altLang="ko-KR">
                          <a:ea typeface="휴먼고딕"/>
                        </a:rPr>
                        <a:t>지역</a:t>
                      </a:r>
                    </a:p>
                  </a:txBody>
                  <a:tcPr/>
                </a:tc>
                <a:tc>
                  <a:txBody>
                    <a:bodyPr/>
                    <a:lstStyle/>
                    <a:p>
                      <a:pPr algn="ctr"/>
                      <a:r>
                        <a:rPr lang="ko-KR" altLang="ko-KR">
                          <a:ea typeface="휴먼고딕"/>
                        </a:rPr>
                        <a:t>대도시</a:t>
                      </a:r>
                    </a:p>
                  </a:txBody>
                  <a:tcPr/>
                </a:tc>
                <a:tc>
                  <a:txBody>
                    <a:bodyPr/>
                    <a:lstStyle/>
                    <a:p>
                      <a:pPr algn="ctr"/>
                      <a:r>
                        <a:rPr lang="ko-KR" altLang="ko-KR">
                          <a:ea typeface="휴먼고딕"/>
                        </a:rPr>
                        <a:t>중소도시</a:t>
                      </a:r>
                    </a:p>
                  </a:txBody>
                  <a:tcPr/>
                </a:tc>
                <a:tc>
                  <a:txBody>
                    <a:bodyPr/>
                    <a:lstStyle/>
                    <a:p>
                      <a:pPr algn="ctr"/>
                      <a:r>
                        <a:rPr lang="ko-KR" altLang="ko-KR">
                          <a:ea typeface="휴먼고딕"/>
                        </a:rPr>
                        <a:t>농어촌</a:t>
                      </a:r>
                    </a:p>
                  </a:txBody>
                  <a:tcPr/>
                </a:tc>
              </a:tr>
              <a:tr h="369679">
                <a:tc>
                  <a:txBody>
                    <a:bodyPr/>
                    <a:lstStyle/>
                    <a:p>
                      <a:pPr algn="ctr"/>
                      <a:r>
                        <a:rPr lang="ko-KR" altLang="ko-KR">
                          <a:ea typeface="휴먼고딕"/>
                        </a:rPr>
                        <a:t>근로능력자가구</a:t>
                      </a:r>
                    </a:p>
                  </a:txBody>
                  <a:tcPr/>
                </a:tc>
                <a:tc>
                  <a:txBody>
                    <a:bodyPr/>
                    <a:lstStyle/>
                    <a:p>
                      <a:pPr algn="ctr"/>
                      <a:r>
                        <a:rPr lang="ko-KR" altLang="ko-KR">
                          <a:latin typeface="휴먼고딕"/>
                          <a:ea typeface="휴먼고딕"/>
                        </a:rPr>
                        <a:t>5,400</a:t>
                      </a:r>
                    </a:p>
                  </a:txBody>
                  <a:tcPr/>
                </a:tc>
                <a:tc>
                  <a:txBody>
                    <a:bodyPr/>
                    <a:lstStyle/>
                    <a:p>
                      <a:pPr algn="ctr"/>
                      <a:r>
                        <a:rPr lang="ko-KR" altLang="ko-KR">
                          <a:latin typeface="휴먼고딕"/>
                          <a:ea typeface="휴먼고딕"/>
                        </a:rPr>
                        <a:t>3,400</a:t>
                      </a:r>
                    </a:p>
                  </a:txBody>
                  <a:tcPr/>
                </a:tc>
                <a:tc>
                  <a:txBody>
                    <a:bodyPr/>
                    <a:lstStyle/>
                    <a:p>
                      <a:pPr algn="ctr"/>
                      <a:r>
                        <a:rPr lang="ko-KR" altLang="ko-KR">
                          <a:latin typeface="휴먼고딕"/>
                          <a:ea typeface="휴먼고딕"/>
                        </a:rPr>
                        <a:t>2,900</a:t>
                      </a:r>
                    </a:p>
                  </a:txBody>
                  <a:tcPr/>
                </a:tc>
              </a:tr>
              <a:tr h="392508">
                <a:tc>
                  <a:txBody>
                    <a:bodyPr/>
                    <a:lstStyle/>
                    <a:p>
                      <a:pPr algn="ctr"/>
                      <a:r>
                        <a:rPr lang="ko-KR" altLang="ko-KR">
                          <a:ea typeface="휴먼고딕"/>
                        </a:rPr>
                        <a:t>근로무능력자가구</a:t>
                      </a:r>
                    </a:p>
                  </a:txBody>
                  <a:tcPr/>
                </a:tc>
                <a:tc>
                  <a:txBody>
                    <a:bodyPr/>
                    <a:lstStyle/>
                    <a:p>
                      <a:pPr algn="ctr"/>
                      <a:r>
                        <a:rPr lang="ko-KR" altLang="ko-KR">
                          <a:latin typeface="휴먼고딕"/>
                          <a:ea typeface="휴먼고딕"/>
                        </a:rPr>
                        <a:t>8,500</a:t>
                      </a:r>
                    </a:p>
                  </a:txBody>
                  <a:tcPr/>
                </a:tc>
                <a:tc>
                  <a:txBody>
                    <a:bodyPr/>
                    <a:lstStyle/>
                    <a:p>
                      <a:pPr algn="ctr"/>
                      <a:r>
                        <a:rPr lang="ko-KR" altLang="ko-KR">
                          <a:latin typeface="휴먼고딕"/>
                          <a:ea typeface="휴먼고딕"/>
                        </a:rPr>
                        <a:t>6,500</a:t>
                      </a:r>
                    </a:p>
                  </a:txBody>
                  <a:tcPr/>
                </a:tc>
                <a:tc>
                  <a:txBody>
                    <a:bodyPr/>
                    <a:lstStyle/>
                    <a:p>
                      <a:pPr algn="ctr"/>
                      <a:r>
                        <a:rPr lang="ko-KR" altLang="ko-KR">
                          <a:latin typeface="휴먼고딕"/>
                          <a:ea typeface="휴먼고딕"/>
                        </a:rPr>
                        <a:t>6,000</a:t>
                      </a:r>
                    </a:p>
                  </a:txBody>
                  <a:tcPr/>
                </a:tc>
              </a:tr>
              <a:tr h="369679">
                <a:tc>
                  <a:txBody>
                    <a:bodyPr/>
                    <a:lstStyle/>
                    <a:p>
                      <a:pPr algn="ctr"/>
                      <a:r>
                        <a:rPr lang="ko-KR" altLang="ko-KR">
                          <a:ea typeface="휴먼고딕"/>
                        </a:rPr>
                        <a:t>부양의무자가구</a:t>
                      </a:r>
                    </a:p>
                  </a:txBody>
                  <a:tcPr/>
                </a:tc>
                <a:tc>
                  <a:txBody>
                    <a:bodyPr/>
                    <a:lstStyle/>
                    <a:p>
                      <a:pPr algn="ctr"/>
                      <a:r>
                        <a:rPr lang="ko-KR" altLang="ko-KR">
                          <a:latin typeface="휴먼고딕"/>
                          <a:ea typeface="휴먼고딕"/>
                        </a:rPr>
                        <a:t>22,800</a:t>
                      </a:r>
                    </a:p>
                  </a:txBody>
                  <a:tcPr/>
                </a:tc>
                <a:tc>
                  <a:txBody>
                    <a:bodyPr/>
                    <a:lstStyle/>
                    <a:p>
                      <a:pPr algn="ctr"/>
                      <a:r>
                        <a:rPr lang="ko-KR" altLang="ko-KR">
                          <a:latin typeface="휴먼고딕"/>
                          <a:ea typeface="휴먼고딕"/>
                        </a:rPr>
                        <a:t>13,600</a:t>
                      </a:r>
                    </a:p>
                  </a:txBody>
                  <a:tcPr/>
                </a:tc>
                <a:tc>
                  <a:txBody>
                    <a:bodyPr/>
                    <a:lstStyle/>
                    <a:p>
                      <a:pPr algn="ctr"/>
                      <a:r>
                        <a:rPr lang="ko-KR" altLang="ko-KR">
                          <a:latin typeface="휴먼고딕"/>
                          <a:ea typeface="휴먼고딕"/>
                        </a:rPr>
                        <a:t>10,150</a:t>
                      </a:r>
                    </a:p>
                  </a:txBody>
                  <a:tcPr/>
                </a:tc>
              </a:tr>
            </a:tbl>
          </a:graphicData>
        </a:graphic>
      </p:graphicFrame>
      <p:sp>
        <p:nvSpPr>
          <p:cNvPr id="11" name="직사각형 10"/>
          <p:cNvSpPr txBox="1"/>
          <p:nvPr/>
        </p:nvSpPr>
        <p:spPr>
          <a:xfrm>
            <a:off x="539495" y="2877502"/>
            <a:ext cx="5760720" cy="367665"/>
          </a:xfrm>
          <a:prstGeom prst="rect">
            <a:avLst/>
          </a:prstGeom>
        </p:spPr>
        <p:txBody>
          <a:bodyPr wrap="square">
            <a:spAutoFit/>
          </a:bodyPr>
          <a:lstStyle/>
          <a:p>
            <a:r>
              <a:rPr lang="ko-KR" altLang="ko-KR"/>
              <a:t> ▽재산의 소득 환산율 (월)</a:t>
            </a:r>
          </a:p>
        </p:txBody>
      </p:sp>
      <p:graphicFrame>
        <p:nvGraphicFramePr>
          <p:cNvPr id="12" name="표 11"/>
          <p:cNvGraphicFramePr/>
          <p:nvPr/>
        </p:nvGraphicFramePr>
        <p:xfrm>
          <a:off x="539495" y="3461194"/>
          <a:ext cx="8137015" cy="1097280"/>
        </p:xfrm>
        <a:graphic>
          <a:graphicData uri="http://schemas.openxmlformats.org/drawingml/2006/table">
            <a:tbl>
              <a:tblPr firstRow="1" bandRow="1">
                <a:tableStyleId>{76450435-6131-4BA9-BD02-603D08AFE7CB}</a:tableStyleId>
              </a:tblPr>
              <a:tblGrid>
                <a:gridCol w="1656207"/>
                <a:gridCol w="1831911"/>
                <a:gridCol w="1162706"/>
                <a:gridCol w="2324449"/>
                <a:gridCol w="1161742"/>
              </a:tblGrid>
              <a:tr h="243840">
                <a:tc>
                  <a:txBody>
                    <a:bodyPr/>
                    <a:lstStyle/>
                    <a:p>
                      <a:pPr algn="ctr"/>
                      <a:r>
                        <a:rPr lang="ko-KR" altLang="ko-KR"/>
                        <a:t>  </a:t>
                      </a:r>
                    </a:p>
                  </a:txBody>
                  <a:tcPr/>
                </a:tc>
                <a:tc>
                  <a:txBody>
                    <a:bodyPr/>
                    <a:lstStyle/>
                    <a:p>
                      <a:pPr algn="ctr"/>
                      <a:r>
                        <a:rPr lang="ko-KR" altLang="ko-KR">
                          <a:ea typeface="휴먼고딕"/>
                        </a:rPr>
                        <a:t>주거용재산</a:t>
                      </a:r>
                    </a:p>
                  </a:txBody>
                  <a:tcPr/>
                </a:tc>
                <a:tc>
                  <a:txBody>
                    <a:bodyPr/>
                    <a:lstStyle/>
                    <a:p>
                      <a:pPr algn="ctr"/>
                      <a:r>
                        <a:rPr lang="ko-KR" altLang="ko-KR">
                          <a:ea typeface="휴먼고딕"/>
                        </a:rPr>
                        <a:t>일반재산</a:t>
                      </a:r>
                    </a:p>
                  </a:txBody>
                  <a:tcPr/>
                </a:tc>
                <a:tc>
                  <a:txBody>
                    <a:bodyPr/>
                    <a:lstStyle/>
                    <a:p>
                      <a:pPr algn="ctr"/>
                      <a:r>
                        <a:rPr lang="ko-KR" altLang="ko-KR">
                          <a:ea typeface="휴먼고딕"/>
                        </a:rPr>
                        <a:t>금융재산</a:t>
                      </a:r>
                    </a:p>
                  </a:txBody>
                  <a:tcPr/>
                </a:tc>
                <a:tc>
                  <a:txBody>
                    <a:bodyPr/>
                    <a:lstStyle/>
                    <a:p>
                      <a:pPr algn="ctr"/>
                      <a:r>
                        <a:rPr lang="ko-KR" altLang="ko-KR">
                          <a:ea typeface="휴먼고딕"/>
                        </a:rPr>
                        <a:t>자동차</a:t>
                      </a:r>
                    </a:p>
                  </a:txBody>
                  <a:tcPr/>
                </a:tc>
              </a:tr>
              <a:tr h="243840">
                <a:tc>
                  <a:txBody>
                    <a:bodyPr/>
                    <a:lstStyle/>
                    <a:p>
                      <a:pPr algn="ctr"/>
                      <a:r>
                        <a:rPr lang="ko-KR" altLang="ko-KR">
                          <a:ea typeface="휴먼고딕"/>
                        </a:rPr>
                        <a:t>수급</a:t>
                      </a:r>
                      <a:r>
                        <a:rPr lang="ko-KR" altLang="ko-KR">
                          <a:latin typeface="휴먼고딕"/>
                          <a:ea typeface="휴먼고딕"/>
                        </a:rPr>
                        <a:t>(권)자</a:t>
                      </a:r>
                    </a:p>
                  </a:txBody>
                  <a:tcPr/>
                </a:tc>
                <a:tc>
                  <a:txBody>
                    <a:bodyPr/>
                    <a:lstStyle/>
                    <a:p>
                      <a:pPr algn="ctr"/>
                      <a:r>
                        <a:rPr lang="ko-KR" altLang="ko-KR">
                          <a:latin typeface="휴먼고딕"/>
                          <a:ea typeface="휴먼고딕"/>
                        </a:rPr>
                        <a:t>1.04%</a:t>
                      </a:r>
                    </a:p>
                  </a:txBody>
                  <a:tcPr/>
                </a:tc>
                <a:tc>
                  <a:txBody>
                    <a:bodyPr/>
                    <a:lstStyle/>
                    <a:p>
                      <a:pPr algn="ctr"/>
                      <a:r>
                        <a:rPr lang="ko-KR" altLang="ko-KR">
                          <a:latin typeface="휴먼고딕"/>
                          <a:ea typeface="휴먼고딕"/>
                        </a:rPr>
                        <a:t>4.17%</a:t>
                      </a:r>
                    </a:p>
                  </a:txBody>
                  <a:tcPr/>
                </a:tc>
                <a:tc>
                  <a:txBody>
                    <a:bodyPr/>
                    <a:lstStyle/>
                    <a:p>
                      <a:pPr algn="ctr"/>
                      <a:r>
                        <a:rPr lang="ko-KR" altLang="ko-KR">
                          <a:latin typeface="휴먼고딕"/>
                          <a:ea typeface="휴먼고딕"/>
                        </a:rPr>
                        <a:t>6.26%</a:t>
                      </a:r>
                    </a:p>
                  </a:txBody>
                  <a:tcPr/>
                </a:tc>
                <a:tc>
                  <a:txBody>
                    <a:bodyPr/>
                    <a:lstStyle/>
                    <a:p>
                      <a:pPr algn="ctr"/>
                      <a:r>
                        <a:rPr lang="ko-KR" altLang="ko-KR">
                          <a:latin typeface="휴먼고딕"/>
                          <a:ea typeface="휴먼고딕"/>
                        </a:rPr>
                        <a:t>100%</a:t>
                      </a:r>
                    </a:p>
                  </a:txBody>
                  <a:tcPr/>
                </a:tc>
              </a:tr>
              <a:tr h="200787">
                <a:tc>
                  <a:txBody>
                    <a:bodyPr/>
                    <a:lstStyle/>
                    <a:p>
                      <a:pPr algn="ctr"/>
                      <a:r>
                        <a:rPr lang="ko-KR" altLang="ko-KR">
                          <a:ea typeface="휴먼고딕"/>
                        </a:rPr>
                        <a:t>부양의무자</a:t>
                      </a:r>
                    </a:p>
                  </a:txBody>
                  <a:tcPr/>
                </a:tc>
                <a:tc gridSpan="2">
                  <a:txBody>
                    <a:bodyPr/>
                    <a:lstStyle/>
                    <a:p>
                      <a:pPr algn="ctr"/>
                      <a:r>
                        <a:rPr lang="ko-KR" altLang="ko-KR">
                          <a:latin typeface="휴먼고딕"/>
                          <a:ea typeface="휴먼고딕"/>
                        </a:rPr>
                        <a:t>1.04%</a:t>
                      </a:r>
                    </a:p>
                  </a:txBody>
                  <a:tcPr/>
                </a:tc>
                <a:tc hMerge="1">
                  <a:txBody>
                    <a:bodyPr/>
                    <a:lstStyle/>
                    <a:p>
                      <a:endParaRPr lang="ko-KR" altLang="en-US"/>
                    </a:p>
                  </a:txBody>
                  <a:tcPr/>
                </a:tc>
                <a:tc gridSpan="2">
                  <a:txBody>
                    <a:bodyPr/>
                    <a:lstStyle/>
                    <a:p>
                      <a:pPr algn="ctr"/>
                      <a:r>
                        <a:rPr lang="ko-KR" altLang="ko-KR">
                          <a:latin typeface="휴먼고딕"/>
                          <a:ea typeface="휴먼고딕"/>
                        </a:rPr>
                        <a:t>4.17%</a:t>
                      </a:r>
                    </a:p>
                  </a:txBody>
                  <a:tcPr/>
                </a:tc>
                <a:tc hMerge="1">
                  <a:txBody>
                    <a:bodyPr/>
                    <a:lstStyle/>
                    <a:p>
                      <a:endParaRPr lang="ko-KR" altLang="en-US"/>
                    </a:p>
                  </a:txBody>
                  <a:tcPr/>
                </a:tc>
              </a:tr>
            </a:tbl>
          </a:graphicData>
        </a:graphic>
      </p:graphicFrame>
      <p:sp>
        <p:nvSpPr>
          <p:cNvPr id="13" name="직사각형 12"/>
          <p:cNvSpPr txBox="1"/>
          <p:nvPr/>
        </p:nvSpPr>
        <p:spPr>
          <a:xfrm>
            <a:off x="683514" y="4725162"/>
            <a:ext cx="7992998" cy="1473708"/>
          </a:xfrm>
          <a:prstGeom prst="rect">
            <a:avLst/>
          </a:prstGeom>
        </p:spPr>
        <p:txBody>
          <a:bodyPr wrap="square">
            <a:spAutoFit/>
          </a:bodyPr>
          <a:lstStyle/>
          <a:p>
            <a:r>
              <a:rPr lang="ko-KR" altLang="ko-KR" sz="1300">
                <a:ea typeface="휴먼고딕"/>
              </a:rPr>
              <a:t>※일반재산으로 보는 자동차 </a:t>
            </a:r>
            <a:r>
              <a:rPr lang="ko-KR" altLang="ko-KR" sz="1300">
                <a:latin typeface="휴먼고딕"/>
                <a:ea typeface="휴먼고딕"/>
              </a:rPr>
              <a:t>(월 4.17%로 환산하는 차)</a:t>
            </a:r>
          </a:p>
          <a:p>
            <a:r>
              <a:rPr lang="ko-KR" altLang="ko-KR" sz="1300">
                <a:latin typeface="휴먼고딕"/>
                <a:ea typeface="휴먼고딕"/>
              </a:rPr>
              <a:t>⓵차령 10년 이상 1600cc이하의 자동차/ ⓶질병, 부상등의 사유로 소유가 불가피한 자동차/ ⓷압류 등으로 폐차, 매매가 불가능한 자동차/ ⓸2000cc미만 4~6급 장애인 소유 자동차/ ⓹1600cc 미만 생업용자동차</a:t>
            </a:r>
          </a:p>
          <a:p>
            <a:r>
              <a:rPr lang="ko-KR" altLang="ko-KR" sz="1300">
                <a:latin typeface="휴먼고딕"/>
                <a:ea typeface="휴먼고딕"/>
              </a:rPr>
              <a:t>※1~3급 장애인 소유의 2,000CC 이하의 자동차1대는 재산산정에서 제외.</a:t>
            </a:r>
          </a:p>
          <a:p>
            <a:r>
              <a:rPr lang="ko-KR" altLang="ko-KR" sz="1300">
                <a:latin typeface="휴먼고딕"/>
                <a:ea typeface="휴먼고딕"/>
              </a:rPr>
              <a:t>※부양의무자의 자동차는 부양의무자가 1-3급 장애인으로 장애인사용자동차 보유한 경우 산정 제외, 그 외에는 일반재산 환산율</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6" name="직사각형 5"/>
          <p:cNvSpPr txBox="1"/>
          <p:nvPr/>
        </p:nvSpPr>
        <p:spPr>
          <a:xfrm>
            <a:off x="1259586" y="2278380"/>
            <a:ext cx="6768846" cy="367665"/>
          </a:xfrm>
          <a:prstGeom prst="rect">
            <a:avLst/>
          </a:prstGeom>
        </p:spPr>
        <p:txBody>
          <a:bodyPr wrap="square">
            <a:spAutoFit/>
          </a:bodyPr>
          <a:lstStyle/>
          <a:p>
            <a:r>
              <a:rPr lang="ko-KR" altLang="ko-KR"/>
              <a:t>▽주거용재산 한도액</a:t>
            </a:r>
          </a:p>
        </p:txBody>
      </p:sp>
      <p:graphicFrame>
        <p:nvGraphicFramePr>
          <p:cNvPr id="7" name="표 6"/>
          <p:cNvGraphicFramePr/>
          <p:nvPr/>
        </p:nvGraphicFramePr>
        <p:xfrm>
          <a:off x="1259586" y="3061335"/>
          <a:ext cx="5358892" cy="731520"/>
        </p:xfrm>
        <a:graphic>
          <a:graphicData uri="http://schemas.openxmlformats.org/drawingml/2006/table">
            <a:tbl>
              <a:tblPr firstRow="1" bandRow="1">
                <a:tableStyleId>{76450435-6131-4BA9-BD02-603D08AFE7CB}</a:tableStyleId>
              </a:tblPr>
              <a:tblGrid>
                <a:gridCol w="1787906"/>
                <a:gridCol w="1787906"/>
                <a:gridCol w="1783080"/>
              </a:tblGrid>
              <a:tr h="0">
                <a:tc>
                  <a:txBody>
                    <a:bodyPr/>
                    <a:lstStyle/>
                    <a:p>
                      <a:pPr algn="ctr"/>
                      <a:r>
                        <a:rPr lang="ko-KR" altLang="ko-KR">
                          <a:ea typeface="휴먼고딕"/>
                        </a:rPr>
                        <a:t>대도시</a:t>
                      </a:r>
                    </a:p>
                  </a:txBody>
                  <a:tcPr/>
                </a:tc>
                <a:tc>
                  <a:txBody>
                    <a:bodyPr/>
                    <a:lstStyle/>
                    <a:p>
                      <a:pPr algn="ctr"/>
                      <a:r>
                        <a:rPr lang="ko-KR" altLang="ko-KR">
                          <a:ea typeface="휴먼고딕"/>
                        </a:rPr>
                        <a:t>중소도시</a:t>
                      </a:r>
                    </a:p>
                  </a:txBody>
                  <a:tcPr/>
                </a:tc>
                <a:tc>
                  <a:txBody>
                    <a:bodyPr/>
                    <a:lstStyle/>
                    <a:p>
                      <a:pPr algn="ctr"/>
                      <a:r>
                        <a:rPr lang="ko-KR" altLang="ko-KR">
                          <a:ea typeface="휴먼고딕"/>
                        </a:rPr>
                        <a:t>농어촌</a:t>
                      </a:r>
                    </a:p>
                  </a:txBody>
                  <a:tcPr/>
                </a:tc>
              </a:tr>
              <a:tr h="0">
                <a:tc>
                  <a:txBody>
                    <a:bodyPr/>
                    <a:lstStyle/>
                    <a:p>
                      <a:pPr algn="ctr"/>
                      <a:r>
                        <a:rPr lang="ko-KR" altLang="ko-KR">
                          <a:latin typeface="휴먼고딕"/>
                          <a:ea typeface="휴먼고딕"/>
                        </a:rPr>
                        <a:t>1억원</a:t>
                      </a:r>
                    </a:p>
                  </a:txBody>
                  <a:tcPr/>
                </a:tc>
                <a:tc>
                  <a:txBody>
                    <a:bodyPr/>
                    <a:lstStyle/>
                    <a:p>
                      <a:pPr algn="ctr"/>
                      <a:r>
                        <a:rPr lang="ko-KR" altLang="ko-KR">
                          <a:latin typeface="휴먼고딕"/>
                          <a:ea typeface="휴먼고딕"/>
                        </a:rPr>
                        <a:t>6,800만원</a:t>
                      </a:r>
                    </a:p>
                  </a:txBody>
                  <a:tcPr/>
                </a:tc>
                <a:tc>
                  <a:txBody>
                    <a:bodyPr/>
                    <a:lstStyle/>
                    <a:p>
                      <a:pPr algn="ctr"/>
                      <a:r>
                        <a:rPr lang="ko-KR" altLang="ko-KR">
                          <a:latin typeface="휴먼고딕"/>
                          <a:ea typeface="휴먼고딕"/>
                        </a:rPr>
                        <a:t>3,800만원</a:t>
                      </a:r>
                    </a:p>
                  </a:txBody>
                  <a:tcPr/>
                </a:tc>
              </a:tr>
            </a:tbl>
          </a:graphicData>
        </a:graphic>
      </p:graphicFrame>
      <p:sp>
        <p:nvSpPr>
          <p:cNvPr id="8" name="직사각형 7"/>
          <p:cNvSpPr txBox="1"/>
          <p:nvPr/>
        </p:nvSpPr>
        <p:spPr>
          <a:xfrm>
            <a:off x="2771775" y="4732020"/>
            <a:ext cx="5904738" cy="366903"/>
          </a:xfrm>
          <a:prstGeom prst="rect">
            <a:avLst/>
          </a:prstGeom>
        </p:spPr>
        <p:txBody>
          <a:bodyPr wrap="square">
            <a:spAutoFit/>
          </a:bodyPr>
          <a:lstStyle/>
          <a:p>
            <a:r>
              <a:rPr lang="ko-KR" altLang="en-US">
                <a:solidFill>
                  <a:schemeClr val="accent2"/>
                </a:solidFill>
              </a:rPr>
              <a:t>-&gt;비현실적인 재산기준으로 많은 사각지대를 낳고 있음</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1143" y="0"/>
            <a:ext cx="9145143" cy="6858001"/>
          </a:xfrm>
          <a:prstGeom prst="rect">
            <a:avLst/>
          </a:prstGeom>
          <a:ln>
            <a:solidFill>
              <a:schemeClr val="accent3"/>
            </a:solidFill>
          </a:ln>
        </p:spPr>
      </p:pic>
      <p:cxnSp>
        <p:nvCxnSpPr>
          <p:cNvPr id="20" name="직선 연결선 19"/>
          <p:cNvCxnSpPr/>
          <p:nvPr/>
        </p:nvCxnSpPr>
        <p:spPr>
          <a:xfrm rot="5400000">
            <a:off x="3891444" y="4947852"/>
            <a:ext cx="431099" cy="281931"/>
          </a:xfrm>
          <a:prstGeom prst="line">
            <a:avLst/>
          </a:prstGeom>
          <a:ln w="5715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rot="16200000" flipV="1">
            <a:off x="3838575" y="3946397"/>
            <a:ext cx="422718" cy="396049"/>
          </a:xfrm>
          <a:prstGeom prst="line">
            <a:avLst/>
          </a:prstGeom>
          <a:ln w="571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6" name="직사각형 5"/>
          <p:cNvSpPr txBox="1"/>
          <p:nvPr/>
        </p:nvSpPr>
        <p:spPr>
          <a:xfrm>
            <a:off x="737522" y="453770"/>
            <a:ext cx="7074883" cy="2401825"/>
          </a:xfrm>
          <a:prstGeom prst="rect">
            <a:avLst/>
          </a:prstGeom>
        </p:spPr>
        <p:style>
          <a:lnRef idx="2">
            <a:schemeClr val="accent3"/>
          </a:lnRef>
          <a:fillRef idx="1">
            <a:schemeClr val="lt1"/>
          </a:fillRef>
          <a:effectRef idx="2">
            <a:schemeClr val="accent3"/>
          </a:effectRef>
          <a:fontRef idx="minor">
            <a:schemeClr val="dk1"/>
          </a:fontRef>
        </p:style>
        <p:txBody>
          <a:bodyPr wrap="square">
            <a:spAutoFit/>
          </a:bodyPr>
          <a:lstStyle/>
          <a:p>
            <a:r>
              <a:rPr lang="ko-KR" altLang="en-US" sz="2900"/>
              <a:t>부양의무자란?</a:t>
            </a:r>
          </a:p>
          <a:p>
            <a:endParaRPr lang="ko-KR" altLang="en-US" sz="2900"/>
          </a:p>
          <a:p>
            <a:r>
              <a:rPr lang="ko-KR" altLang="en-US" sz="2500"/>
              <a:t>-1촌 내 직계혈족 및 그 배우자</a:t>
            </a:r>
          </a:p>
          <a:p>
            <a:r>
              <a:rPr lang="ko-KR" altLang="en-US" sz="2200"/>
              <a:t>  *단, 사망한 직계혈족의 배우자는 제외</a:t>
            </a:r>
          </a:p>
          <a:p>
            <a:endParaRPr lang="ko-KR" altLang="en-US" sz="2200"/>
          </a:p>
          <a:p>
            <a:r>
              <a:rPr lang="ko-KR" altLang="en-US" sz="2500"/>
              <a:t>-특례를 제외하고, '가구 간'에 적용되는 것에 유의</a:t>
            </a:r>
          </a:p>
        </p:txBody>
      </p:sp>
      <p:sp>
        <p:nvSpPr>
          <p:cNvPr id="7" name="타원 6"/>
          <p:cNvSpPr/>
          <p:nvPr/>
        </p:nvSpPr>
        <p:spPr>
          <a:xfrm>
            <a:off x="4098147" y="4276812"/>
            <a:ext cx="720090" cy="720090"/>
          </a:xfrm>
          <a:prstGeom prst="ellipse">
            <a:avLst/>
          </a:prstGeom>
        </p:spPr>
        <p:style>
          <a:lnRef idx="2">
            <a:schemeClr val="accent3">
              <a:shade val="20000"/>
            </a:schemeClr>
          </a:lnRef>
          <a:fillRef idx="1">
            <a:schemeClr val="accent3"/>
          </a:fillRef>
          <a:effectRef idx="0">
            <a:schemeClr val="accent3"/>
          </a:effectRef>
          <a:fontRef idx="minor">
            <a:schemeClr val="lt1"/>
          </a:fontRef>
        </p:style>
      </p:sp>
      <p:sp>
        <p:nvSpPr>
          <p:cNvPr id="8" name="직사각형 7"/>
          <p:cNvSpPr txBox="1"/>
          <p:nvPr/>
        </p:nvSpPr>
        <p:spPr>
          <a:xfrm>
            <a:off x="4242165" y="4420830"/>
            <a:ext cx="432054" cy="452438"/>
          </a:xfrm>
          <a:prstGeom prst="rect">
            <a:avLst/>
          </a:prstGeom>
        </p:spPr>
        <p:txBody>
          <a:bodyPr wrap="square">
            <a:spAutoFit/>
          </a:bodyPr>
          <a:lstStyle/>
          <a:p>
            <a:r>
              <a:rPr lang="ko-KR" altLang="en-US" sz="2400"/>
              <a:t>나</a:t>
            </a:r>
          </a:p>
        </p:txBody>
      </p:sp>
      <p:cxnSp>
        <p:nvCxnSpPr>
          <p:cNvPr id="11" name="직선 연결선 10"/>
          <p:cNvCxnSpPr/>
          <p:nvPr/>
        </p:nvCxnSpPr>
        <p:spPr>
          <a:xfrm flipV="1">
            <a:off x="4572000" y="3987921"/>
            <a:ext cx="444260" cy="412440"/>
          </a:xfrm>
          <a:prstGeom prst="line">
            <a:avLst/>
          </a:prstGeom>
          <a:ln w="571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2" name="타원 11"/>
          <p:cNvSpPr/>
          <p:nvPr/>
        </p:nvSpPr>
        <p:spPr>
          <a:xfrm>
            <a:off x="4794130" y="3429000"/>
            <a:ext cx="720090" cy="720090"/>
          </a:xfrm>
          <a:prstGeom prst="ellipse">
            <a:avLst/>
          </a:prstGeom>
        </p:spPr>
        <p:style>
          <a:lnRef idx="2">
            <a:schemeClr val="accent3">
              <a:shade val="20000"/>
            </a:schemeClr>
          </a:lnRef>
          <a:fillRef idx="1">
            <a:schemeClr val="accent3"/>
          </a:fillRef>
          <a:effectRef idx="0">
            <a:schemeClr val="accent3"/>
          </a:effectRef>
          <a:fontRef idx="minor">
            <a:schemeClr val="lt1"/>
          </a:fontRef>
        </p:style>
      </p:sp>
      <p:sp>
        <p:nvSpPr>
          <p:cNvPr id="13" name="직사각형 12"/>
          <p:cNvSpPr txBox="1"/>
          <p:nvPr/>
        </p:nvSpPr>
        <p:spPr>
          <a:xfrm>
            <a:off x="4866139" y="3636120"/>
            <a:ext cx="745476" cy="338554"/>
          </a:xfrm>
          <a:prstGeom prst="rect">
            <a:avLst/>
          </a:prstGeom>
        </p:spPr>
        <p:txBody>
          <a:bodyPr wrap="square">
            <a:spAutoFit/>
          </a:bodyPr>
          <a:lstStyle/>
          <a:p>
            <a:r>
              <a:rPr lang="ko-KR" altLang="en-US" sz="1600" dirty="0"/>
              <a:t>아빠</a:t>
            </a:r>
          </a:p>
        </p:txBody>
      </p:sp>
      <p:sp>
        <p:nvSpPr>
          <p:cNvPr id="15" name="타원 14"/>
          <p:cNvSpPr/>
          <p:nvPr/>
        </p:nvSpPr>
        <p:spPr>
          <a:xfrm>
            <a:off x="3432065" y="3429000"/>
            <a:ext cx="720090" cy="720090"/>
          </a:xfrm>
          <a:prstGeom prst="ellipse">
            <a:avLst/>
          </a:prstGeom>
        </p:spPr>
        <p:style>
          <a:lnRef idx="2">
            <a:schemeClr val="accent3">
              <a:shade val="20000"/>
            </a:schemeClr>
          </a:lnRef>
          <a:fillRef idx="1">
            <a:schemeClr val="accent3"/>
          </a:fillRef>
          <a:effectRef idx="0">
            <a:schemeClr val="accent3"/>
          </a:effectRef>
          <a:fontRef idx="minor">
            <a:schemeClr val="lt1"/>
          </a:fontRef>
        </p:style>
      </p:sp>
      <p:sp>
        <p:nvSpPr>
          <p:cNvPr id="16" name="직사각형 15"/>
          <p:cNvSpPr txBox="1"/>
          <p:nvPr/>
        </p:nvSpPr>
        <p:spPr>
          <a:xfrm>
            <a:off x="3522075" y="3640359"/>
            <a:ext cx="752888" cy="338554"/>
          </a:xfrm>
          <a:prstGeom prst="rect">
            <a:avLst/>
          </a:prstGeom>
        </p:spPr>
        <p:txBody>
          <a:bodyPr wrap="square">
            <a:spAutoFit/>
          </a:bodyPr>
          <a:lstStyle/>
          <a:p>
            <a:r>
              <a:rPr lang="ko-KR" altLang="en-US" sz="1600" dirty="0"/>
              <a:t>엄마</a:t>
            </a:r>
          </a:p>
        </p:txBody>
      </p:sp>
      <p:cxnSp>
        <p:nvCxnSpPr>
          <p:cNvPr id="17" name="직선 연결선 16"/>
          <p:cNvCxnSpPr/>
          <p:nvPr/>
        </p:nvCxnSpPr>
        <p:spPr>
          <a:xfrm rot="16200000" flipH="1">
            <a:off x="4699447" y="5001990"/>
            <a:ext cx="384155" cy="357483"/>
          </a:xfrm>
          <a:prstGeom prst="line">
            <a:avLst/>
          </a:prstGeom>
          <a:ln w="571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8" name="타원 17"/>
          <p:cNvSpPr/>
          <p:nvPr/>
        </p:nvSpPr>
        <p:spPr>
          <a:xfrm>
            <a:off x="4891525" y="5192548"/>
            <a:ext cx="720090" cy="720090"/>
          </a:xfrm>
          <a:prstGeom prst="ellipse">
            <a:avLst/>
          </a:prstGeom>
        </p:spPr>
        <p:style>
          <a:lnRef idx="2">
            <a:schemeClr val="accent3">
              <a:shade val="20000"/>
            </a:schemeClr>
          </a:lnRef>
          <a:fillRef idx="1">
            <a:schemeClr val="accent3"/>
          </a:fillRef>
          <a:effectRef idx="0">
            <a:schemeClr val="accent3"/>
          </a:effectRef>
          <a:fontRef idx="minor">
            <a:schemeClr val="lt1"/>
          </a:fontRef>
        </p:style>
      </p:sp>
      <p:sp>
        <p:nvSpPr>
          <p:cNvPr id="21" name="타원 20"/>
          <p:cNvSpPr/>
          <p:nvPr/>
        </p:nvSpPr>
        <p:spPr>
          <a:xfrm>
            <a:off x="3432065" y="5190924"/>
            <a:ext cx="720090" cy="720090"/>
          </a:xfrm>
          <a:prstGeom prst="ellipse">
            <a:avLst/>
          </a:prstGeom>
        </p:spPr>
        <p:style>
          <a:lnRef idx="2">
            <a:schemeClr val="accent3">
              <a:shade val="20000"/>
            </a:schemeClr>
          </a:lnRef>
          <a:fillRef idx="1">
            <a:schemeClr val="accent3"/>
          </a:fillRef>
          <a:effectRef idx="0">
            <a:schemeClr val="accent3"/>
          </a:effectRef>
          <a:fontRef idx="minor">
            <a:schemeClr val="lt1"/>
          </a:fontRef>
        </p:style>
      </p:sp>
      <p:sp>
        <p:nvSpPr>
          <p:cNvPr id="22" name="직사각형 21"/>
          <p:cNvSpPr txBox="1"/>
          <p:nvPr/>
        </p:nvSpPr>
        <p:spPr>
          <a:xfrm>
            <a:off x="3576083" y="5382567"/>
            <a:ext cx="432054" cy="340053"/>
          </a:xfrm>
          <a:prstGeom prst="rect">
            <a:avLst/>
          </a:prstGeom>
        </p:spPr>
        <p:txBody>
          <a:bodyPr wrap="square">
            <a:spAutoFit/>
          </a:bodyPr>
          <a:lstStyle/>
          <a:p>
            <a:r>
              <a:rPr lang="ko-KR" altLang="en-US" sz="1700"/>
              <a:t>딸</a:t>
            </a:r>
          </a:p>
        </p:txBody>
      </p:sp>
      <p:cxnSp>
        <p:nvCxnSpPr>
          <p:cNvPr id="23" name="직선 연결선 22"/>
          <p:cNvCxnSpPr>
            <a:stCxn id="24" idx="6"/>
            <a:endCxn id="22" idx="1"/>
          </p:cNvCxnSpPr>
          <p:nvPr/>
        </p:nvCxnSpPr>
        <p:spPr>
          <a:xfrm>
            <a:off x="3131818" y="5540778"/>
            <a:ext cx="444265" cy="11815"/>
          </a:xfrm>
          <a:prstGeom prst="line">
            <a:avLst/>
          </a:prstGeom>
          <a:ln w="571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4" name="타원 23"/>
          <p:cNvSpPr/>
          <p:nvPr/>
        </p:nvSpPr>
        <p:spPr>
          <a:xfrm>
            <a:off x="2411728" y="5180733"/>
            <a:ext cx="720090" cy="720090"/>
          </a:xfrm>
          <a:prstGeom prst="ellipse">
            <a:avLst/>
          </a:prstGeom>
        </p:spPr>
        <p:style>
          <a:lnRef idx="2">
            <a:schemeClr val="accent3">
              <a:shade val="20000"/>
            </a:schemeClr>
          </a:lnRef>
          <a:fillRef idx="1">
            <a:schemeClr val="accent3"/>
          </a:fillRef>
          <a:effectRef idx="0">
            <a:schemeClr val="accent3"/>
          </a:effectRef>
          <a:fontRef idx="minor">
            <a:schemeClr val="lt1"/>
          </a:fontRef>
        </p:style>
      </p:sp>
      <p:cxnSp>
        <p:nvCxnSpPr>
          <p:cNvPr id="26" name="직선 연결선 25"/>
          <p:cNvCxnSpPr>
            <a:stCxn id="36" idx="3"/>
          </p:cNvCxnSpPr>
          <p:nvPr/>
        </p:nvCxnSpPr>
        <p:spPr>
          <a:xfrm>
            <a:off x="5611615" y="5552688"/>
            <a:ext cx="526582" cy="20578"/>
          </a:xfrm>
          <a:prstGeom prst="line">
            <a:avLst/>
          </a:prstGeom>
          <a:ln w="571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7" name="타원 26"/>
          <p:cNvSpPr/>
          <p:nvPr/>
        </p:nvSpPr>
        <p:spPr>
          <a:xfrm>
            <a:off x="5868162" y="5192643"/>
            <a:ext cx="720090" cy="720090"/>
          </a:xfrm>
          <a:prstGeom prst="ellipse">
            <a:avLst/>
          </a:prstGeom>
        </p:spPr>
        <p:style>
          <a:lnRef idx="2">
            <a:schemeClr val="accent3">
              <a:shade val="20000"/>
            </a:schemeClr>
          </a:lnRef>
          <a:fillRef idx="1">
            <a:schemeClr val="accent3"/>
          </a:fillRef>
          <a:effectRef idx="0">
            <a:schemeClr val="accent3"/>
          </a:effectRef>
          <a:fontRef idx="minor">
            <a:schemeClr val="lt1"/>
          </a:fontRef>
        </p:style>
      </p:sp>
      <p:sp>
        <p:nvSpPr>
          <p:cNvPr id="28" name="직사각형 27"/>
          <p:cNvSpPr txBox="1"/>
          <p:nvPr/>
        </p:nvSpPr>
        <p:spPr>
          <a:xfrm>
            <a:off x="5874906" y="5389048"/>
            <a:ext cx="936117" cy="333572"/>
          </a:xfrm>
          <a:prstGeom prst="rect">
            <a:avLst/>
          </a:prstGeom>
        </p:spPr>
        <p:txBody>
          <a:bodyPr wrap="square">
            <a:spAutoFit/>
          </a:bodyPr>
          <a:lstStyle/>
          <a:p>
            <a:r>
              <a:rPr lang="ko-KR" altLang="en-US" sz="1600"/>
              <a:t>며느리</a:t>
            </a:r>
          </a:p>
        </p:txBody>
      </p:sp>
      <p:cxnSp>
        <p:nvCxnSpPr>
          <p:cNvPr id="29" name="직선 연결선 28"/>
          <p:cNvCxnSpPr>
            <a:stCxn id="13" idx="3"/>
          </p:cNvCxnSpPr>
          <p:nvPr/>
        </p:nvCxnSpPr>
        <p:spPr>
          <a:xfrm flipV="1">
            <a:off x="5611615" y="3771895"/>
            <a:ext cx="364561" cy="33502"/>
          </a:xfrm>
          <a:prstGeom prst="line">
            <a:avLst/>
          </a:prstGeom>
          <a:ln w="571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0" name="타원 29"/>
          <p:cNvSpPr/>
          <p:nvPr/>
        </p:nvSpPr>
        <p:spPr>
          <a:xfrm>
            <a:off x="5778152" y="3401657"/>
            <a:ext cx="720090" cy="720090"/>
          </a:xfrm>
          <a:prstGeom prst="ellipse">
            <a:avLst/>
          </a:prstGeom>
        </p:spPr>
        <p:style>
          <a:lnRef idx="2">
            <a:schemeClr val="accent3">
              <a:shade val="20000"/>
            </a:schemeClr>
          </a:lnRef>
          <a:fillRef idx="1">
            <a:schemeClr val="accent3"/>
          </a:fillRef>
          <a:effectRef idx="0">
            <a:schemeClr val="accent3"/>
          </a:effectRef>
          <a:fontRef idx="minor">
            <a:schemeClr val="lt1"/>
          </a:fontRef>
        </p:style>
      </p:sp>
      <p:sp>
        <p:nvSpPr>
          <p:cNvPr id="31" name="직사각형 30"/>
          <p:cNvSpPr txBox="1"/>
          <p:nvPr/>
        </p:nvSpPr>
        <p:spPr>
          <a:xfrm>
            <a:off x="5805156" y="3584917"/>
            <a:ext cx="666082" cy="348146"/>
          </a:xfrm>
          <a:prstGeom prst="rect">
            <a:avLst/>
          </a:prstGeom>
        </p:spPr>
        <p:txBody>
          <a:bodyPr wrap="square">
            <a:spAutoFit/>
          </a:bodyPr>
          <a:lstStyle/>
          <a:p>
            <a:r>
              <a:rPr lang="ko-KR" altLang="en-US" sz="1700"/>
              <a:t>양모</a:t>
            </a:r>
          </a:p>
        </p:txBody>
      </p:sp>
      <p:cxnSp>
        <p:nvCxnSpPr>
          <p:cNvPr id="32" name="직선 연결선 31"/>
          <p:cNvCxnSpPr>
            <a:endCxn id="15" idx="2"/>
          </p:cNvCxnSpPr>
          <p:nvPr/>
        </p:nvCxnSpPr>
        <p:spPr>
          <a:xfrm>
            <a:off x="3036017" y="3771893"/>
            <a:ext cx="396048" cy="17152"/>
          </a:xfrm>
          <a:prstGeom prst="line">
            <a:avLst/>
          </a:prstGeom>
          <a:ln w="571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3" name="타원 32"/>
          <p:cNvSpPr/>
          <p:nvPr/>
        </p:nvSpPr>
        <p:spPr>
          <a:xfrm>
            <a:off x="2411728" y="3429000"/>
            <a:ext cx="720090" cy="720090"/>
          </a:xfrm>
          <a:prstGeom prst="ellipse">
            <a:avLst/>
          </a:prstGeom>
        </p:spPr>
        <p:style>
          <a:lnRef idx="2">
            <a:schemeClr val="accent3">
              <a:shade val="20000"/>
            </a:schemeClr>
          </a:lnRef>
          <a:fillRef idx="1">
            <a:schemeClr val="accent3"/>
          </a:fillRef>
          <a:effectRef idx="0">
            <a:schemeClr val="accent3"/>
          </a:effectRef>
          <a:fontRef idx="minor">
            <a:schemeClr val="lt1"/>
          </a:fontRef>
        </p:style>
      </p:sp>
      <p:sp>
        <p:nvSpPr>
          <p:cNvPr id="34" name="직사각형 33"/>
          <p:cNvSpPr txBox="1"/>
          <p:nvPr/>
        </p:nvSpPr>
        <p:spPr>
          <a:xfrm>
            <a:off x="2483736" y="3615543"/>
            <a:ext cx="648081" cy="335427"/>
          </a:xfrm>
          <a:prstGeom prst="rect">
            <a:avLst/>
          </a:prstGeom>
        </p:spPr>
        <p:txBody>
          <a:bodyPr wrap="square">
            <a:spAutoFit/>
          </a:bodyPr>
          <a:lstStyle/>
          <a:p>
            <a:r>
              <a:rPr lang="ko-KR" altLang="en-US" sz="1600"/>
              <a:t>양부</a:t>
            </a:r>
          </a:p>
        </p:txBody>
      </p:sp>
      <p:sp>
        <p:nvSpPr>
          <p:cNvPr id="35" name="직사각형 34"/>
          <p:cNvSpPr txBox="1"/>
          <p:nvPr/>
        </p:nvSpPr>
        <p:spPr>
          <a:xfrm>
            <a:off x="2507529" y="5380943"/>
            <a:ext cx="624289" cy="341677"/>
          </a:xfrm>
          <a:prstGeom prst="rect">
            <a:avLst/>
          </a:prstGeom>
        </p:spPr>
        <p:txBody>
          <a:bodyPr wrap="square">
            <a:spAutoFit/>
          </a:bodyPr>
          <a:lstStyle/>
          <a:p>
            <a:r>
              <a:rPr lang="ko-KR" altLang="en-US" sz="1700"/>
              <a:t>사위</a:t>
            </a:r>
          </a:p>
        </p:txBody>
      </p:sp>
      <p:sp>
        <p:nvSpPr>
          <p:cNvPr id="36" name="직사각형 35"/>
          <p:cNvSpPr txBox="1"/>
          <p:nvPr/>
        </p:nvSpPr>
        <p:spPr>
          <a:xfrm>
            <a:off x="4918682" y="5382567"/>
            <a:ext cx="692933" cy="340243"/>
          </a:xfrm>
          <a:prstGeom prst="rect">
            <a:avLst/>
          </a:prstGeom>
        </p:spPr>
        <p:txBody>
          <a:bodyPr wrap="square">
            <a:spAutoFit/>
          </a:bodyPr>
          <a:lstStyle/>
          <a:p>
            <a:r>
              <a:rPr lang="ko-KR" altLang="en-US" sz="1700"/>
              <a:t>아들</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9" name="제목 1"/>
          <p:cNvSpPr>
            <a:spLocks noGrp="1"/>
          </p:cNvSpPr>
          <p:nvPr/>
        </p:nvSpPr>
        <p:spPr>
          <a:xfrm>
            <a:off x="457200" y="764704"/>
            <a:ext cx="8229600" cy="1066800"/>
          </a:xfrm>
          <a:prstGeom prst="rect">
            <a:avLst/>
          </a:prstGeom>
        </p:spPr>
        <p:txBody>
          <a:bodyPr vert="horz" anchor="t">
            <a:normAutofit/>
          </a:bodyPr>
          <a:lstStyle/>
          <a:p>
            <a:pPr algn="ctr" latinLnBrk="1" hangingPunct="1">
              <a:spcBef>
                <a:spcPct val="0"/>
              </a:spcBef>
              <a:buNone/>
            </a:pPr>
            <a:r>
              <a:rPr lang="ko-KR" altLang="en-US" sz="2800" b="0" i="0" spc="5">
                <a:solidFill>
                  <a:srgbClr val="424456"/>
                </a:solidFill>
                <a:latin typeface="Trebuchet MS"/>
                <a:ea typeface="맑은 고딕"/>
                <a:cs typeface="맑은 고딕"/>
              </a:rPr>
              <a:t>▽ 부양의무자 부양능력판정 도해</a:t>
            </a:r>
            <a:endParaRPr lang="ko-KR" altLang="en-US" sz="2800"/>
          </a:p>
        </p:txBody>
      </p:sp>
      <p:graphicFrame>
        <p:nvGraphicFramePr>
          <p:cNvPr id="10" name="내용 개체 틀 6"/>
          <p:cNvGraphicFramePr>
            <a:graphicFrameLocks noGrp="1"/>
          </p:cNvGraphicFramePr>
          <p:nvPr/>
        </p:nvGraphicFramePr>
        <p:xfrm>
          <a:off x="323528" y="1772816"/>
          <a:ext cx="8352928" cy="3957856"/>
        </p:xfrm>
        <a:graphic>
          <a:graphicData uri="http://schemas.openxmlformats.org/drawingml/2006/table">
            <a:tbl>
              <a:tblPr firstRow="1" bandRow="1"/>
              <a:tblGrid>
                <a:gridCol w="2232248"/>
                <a:gridCol w="2448272"/>
                <a:gridCol w="720080"/>
                <a:gridCol w="648072"/>
                <a:gridCol w="2304256"/>
              </a:tblGrid>
              <a:tr h="366558">
                <a:tc>
                  <a:txBody>
                    <a:bodyPr/>
                    <a:lstStyle/>
                    <a:p>
                      <a:pPr marL="0" indent="0" algn="r" latinLnBrk="1">
                        <a:lnSpc>
                          <a:spcPct val="160000"/>
                        </a:lnSpc>
                        <a:spcBef>
                          <a:spcPct val="0"/>
                        </a:spcBef>
                        <a:spcAft>
                          <a:spcPct val="0"/>
                        </a:spcAft>
                      </a:pPr>
                      <a:r>
                        <a:rPr lang="ko-KR" altLang="en-US" sz="1400" b="1" spc="5">
                          <a:solidFill>
                            <a:srgbClr val="000000"/>
                          </a:solidFill>
                          <a:latin typeface="Trebuchet MS"/>
                        </a:rPr>
                        <a:t>부양능력 판정 소득액</a:t>
                      </a:r>
                      <a:endParaRPr lang="ko-KR" altLang="en-US" sz="1400" b="1" spc="5">
                        <a:solidFill>
                          <a:srgbClr val="000000"/>
                        </a:solidFill>
                      </a:endParaRPr>
                    </a:p>
                  </a:txBody>
                  <a:tcPr marL="85206" marR="85206" marT="23557" marB="23557" anchor="ctr">
                    <a:lnL>
                      <a:noFill/>
                    </a:lnL>
                    <a:lnR w="21590" cap="flat" cmpd="sng" algn="ctr">
                      <a:solidFill>
                        <a:srgbClr val="000000"/>
                      </a:solidFill>
                      <a:prstDash val="solid"/>
                      <a:round/>
                    </a:lnR>
                    <a:lnT>
                      <a:noFill/>
                    </a:lnT>
                    <a:lnB>
                      <a:noFill/>
                    </a:lnB>
                  </a:tcPr>
                </a:tc>
                <a:tc rowSpan="2" gridSpan="2">
                  <a:txBody>
                    <a:bodyPr/>
                    <a:lstStyle/>
                    <a:p>
                      <a:pPr marL="0" indent="0" algn="ctr" latinLnBrk="0">
                        <a:lnSpc>
                          <a:spcPct val="160000"/>
                        </a:lnSpc>
                        <a:spcBef>
                          <a:spcPct val="0"/>
                        </a:spcBef>
                        <a:spcAft>
                          <a:spcPct val="0"/>
                        </a:spcAft>
                      </a:pPr>
                      <a:r>
                        <a:rPr lang="ko-KR" altLang="en-US" sz="1600" spc="5">
                          <a:solidFill>
                            <a:srgbClr val="000000"/>
                          </a:solidFill>
                          <a:latin typeface="Trebuchet MS"/>
                        </a:rPr>
                        <a:t>부양능력 있음</a:t>
                      </a:r>
                      <a:endParaRPr lang="ko-KR" altLang="en-US" sz="1600" spc="5">
                        <a:solidFill>
                          <a:srgbClr val="000000"/>
                        </a:solidFill>
                      </a:endParaRPr>
                    </a:p>
                  </a:txBody>
                  <a:tcPr marL="85206" marR="85206" marT="23557" marB="23557" anchor="ctr">
                    <a:lnL w="21590" cap="flat" cmpd="sng" algn="ctr">
                      <a:solidFill>
                        <a:srgbClr val="000000"/>
                      </a:solidFill>
                      <a:prstDash val="solid"/>
                      <a:round/>
                    </a:lnL>
                    <a:lnR w="3556" cap="flat" cmpd="sng" algn="ctr">
                      <a:solidFill>
                        <a:srgbClr val="000000"/>
                      </a:solidFill>
                      <a:prstDash val="solid"/>
                      <a:round/>
                    </a:lnR>
                    <a:lnT>
                      <a:noFill/>
                    </a:lnT>
                    <a:lnB w="3556" cap="flat" cmpd="sng" algn="ctr">
                      <a:solidFill>
                        <a:srgbClr val="000000"/>
                      </a:solidFill>
                      <a:prstDash val="solid"/>
                      <a:round/>
                    </a:lnB>
                  </a:tcPr>
                </a:tc>
                <a:tc rowSpan="2" hMerge="1">
                  <a:txBody>
                    <a:bodyPr/>
                    <a:lstStyle/>
                    <a:p>
                      <a:pPr latinLnBrk="1"/>
                      <a:endParaRPr lang="ko-KR" altLang="en-US"/>
                    </a:p>
                  </a:txBody>
                  <a:tcPr/>
                </a:tc>
                <a:tc rowSpan="8" gridSpan="2">
                  <a:txBody>
                    <a:bodyPr/>
                    <a:lstStyle/>
                    <a:p>
                      <a:pPr marL="0" indent="0" algn="ctr" latinLnBrk="0">
                        <a:lnSpc>
                          <a:spcPct val="160000"/>
                        </a:lnSpc>
                        <a:spcBef>
                          <a:spcPct val="0"/>
                        </a:spcBef>
                        <a:spcAft>
                          <a:spcPct val="0"/>
                        </a:spcAft>
                      </a:pPr>
                      <a:r>
                        <a:rPr lang="ko-KR" altLang="en-US" sz="1600" spc="5">
                          <a:solidFill>
                            <a:srgbClr val="000000"/>
                          </a:solidFill>
                          <a:latin typeface="Trebuchet MS"/>
                        </a:rPr>
                        <a:t>부양능력 있음</a:t>
                      </a:r>
                      <a:endParaRPr lang="ko-KR" altLang="en-US" sz="1600" spc="5">
                        <a:solidFill>
                          <a:srgbClr val="000000"/>
                        </a:solidFill>
                      </a:endParaRPr>
                    </a:p>
                  </a:txBody>
                  <a:tcPr marL="85206" marR="85206" marT="23557" marB="23557" anchor="ctr">
                    <a:lnL w="3556" cap="flat" cmpd="sng" algn="ctr">
                      <a:solidFill>
                        <a:srgbClr val="000000"/>
                      </a:solidFill>
                      <a:prstDash val="solid"/>
                      <a:round/>
                    </a:lnL>
                    <a:lnR>
                      <a:noFill/>
                    </a:lnR>
                    <a:lnT>
                      <a:noFill/>
                    </a:lnT>
                    <a:lnB w="21590" cap="flat" cmpd="sng" algn="ctr">
                      <a:solidFill>
                        <a:srgbClr val="000000"/>
                      </a:solidFill>
                      <a:prstDash val="solid"/>
                      <a:round/>
                    </a:lnB>
                  </a:tcPr>
                </a:tc>
                <a:tc rowSpan="8" hMerge="1">
                  <a:txBody>
                    <a:bodyPr/>
                    <a:lstStyle/>
                    <a:p>
                      <a:pPr latinLnBrk="1"/>
                      <a:endParaRPr lang="ko-KR" altLang="en-US"/>
                    </a:p>
                  </a:txBody>
                  <a:tcPr/>
                </a:tc>
              </a:tr>
              <a:tr h="402139">
                <a:tc rowSpan="2">
                  <a:txBody>
                    <a:bodyPr/>
                    <a:lstStyle/>
                    <a:p>
                      <a:pPr marL="0" indent="0" algn="r" latinLnBrk="0">
                        <a:lnSpc>
                          <a:spcPct val="160000"/>
                        </a:lnSpc>
                        <a:spcBef>
                          <a:spcPct val="0"/>
                        </a:spcBef>
                        <a:spcAft>
                          <a:spcPct val="0"/>
                        </a:spcAft>
                      </a:pPr>
                      <a:r>
                        <a:rPr lang="en-US" altLang="ko-KR" sz="1400" spc="5">
                          <a:solidFill>
                            <a:srgbClr val="000000"/>
                          </a:solidFill>
                          <a:ea typeface="휴먼명조"/>
                        </a:rPr>
                        <a:t>(AX40%)+(BX100%)</a:t>
                      </a:r>
                    </a:p>
                    <a:p>
                      <a:pPr marL="0" indent="0" algn="r" latinLnBrk="0">
                        <a:lnSpc>
                          <a:spcPct val="160000"/>
                        </a:lnSpc>
                        <a:spcBef>
                          <a:spcPct val="0"/>
                        </a:spcBef>
                        <a:spcAft>
                          <a:spcPct val="0"/>
                        </a:spcAft>
                      </a:pPr>
                      <a:r>
                        <a:rPr lang="ko-KR" altLang="en-US" sz="1400" spc="5">
                          <a:solidFill>
                            <a:srgbClr val="000000"/>
                          </a:solidFill>
                          <a:latin typeface="Trebuchet MS"/>
                        </a:rPr>
                        <a:t>취약계층은 별도기준 적용</a:t>
                      </a:r>
                      <a:endParaRPr lang="ko-KR" altLang="en-US" sz="1400" spc="5">
                        <a:solidFill>
                          <a:srgbClr val="000000"/>
                        </a:solidFill>
                      </a:endParaRPr>
                    </a:p>
                  </a:txBody>
                  <a:tcPr marL="85206" marR="85206" marT="23557" marB="23557" anchor="ctr">
                    <a:lnL>
                      <a:noFill/>
                    </a:lnL>
                    <a:lnR w="21590" cap="flat" cmpd="sng" algn="ctr">
                      <a:solidFill>
                        <a:srgbClr val="000000"/>
                      </a:solidFill>
                      <a:prstDash val="solid"/>
                      <a:round/>
                    </a:lnR>
                    <a:lnT>
                      <a:noFill/>
                    </a:lnT>
                    <a:lnB>
                      <a:noFill/>
                    </a:lnB>
                  </a:tcPr>
                </a:tc>
                <a:tc gridSpan="2" vMerge="1">
                  <a:txBody>
                    <a:bodyPr/>
                    <a:lstStyle/>
                    <a:p>
                      <a:pPr latinLnBrk="1"/>
                      <a:endParaRPr lang="ko-KR" altLang="en-US"/>
                    </a:p>
                  </a:txBody>
                  <a:tcPr/>
                </a:tc>
                <a:tc hMerge="1" vMerge="1">
                  <a:txBody>
                    <a:bodyPr/>
                    <a:lstStyle/>
                    <a:p>
                      <a:pPr latinLnBrk="1"/>
                      <a:endParaRPr lang="ko-KR" altLang="en-US"/>
                    </a:p>
                  </a:txBody>
                  <a:tcPr/>
                </a:tc>
                <a:tc gridSpan="2" vMerge="1">
                  <a:txBody>
                    <a:bodyPr/>
                    <a:lstStyle/>
                    <a:p>
                      <a:pPr latinLnBrk="1"/>
                      <a:endParaRPr lang="ko-KR" altLang="en-US"/>
                    </a:p>
                  </a:txBody>
                  <a:tcPr/>
                </a:tc>
                <a:tc hMerge="1" vMerge="1">
                  <a:txBody>
                    <a:bodyPr/>
                    <a:lstStyle/>
                    <a:p>
                      <a:pPr latinLnBrk="1"/>
                      <a:endParaRPr lang="ko-KR" altLang="en-US"/>
                    </a:p>
                  </a:txBody>
                  <a:tcPr/>
                </a:tc>
              </a:tr>
              <a:tr h="629409">
                <a:tc vMerge="1">
                  <a:txBody>
                    <a:bodyPr/>
                    <a:lstStyle/>
                    <a:p>
                      <a:pPr latinLnBrk="1"/>
                      <a:endParaRPr lang="ko-KR" altLang="en-US"/>
                    </a:p>
                  </a:txBody>
                  <a:tcPr/>
                </a:tc>
                <a:tc rowSpan="3" gridSpan="2">
                  <a:txBody>
                    <a:bodyPr/>
                    <a:lstStyle/>
                    <a:p>
                      <a:pPr marL="0" indent="0" algn="ctr" latinLnBrk="0">
                        <a:lnSpc>
                          <a:spcPct val="160000"/>
                        </a:lnSpc>
                        <a:spcBef>
                          <a:spcPct val="0"/>
                        </a:spcBef>
                        <a:spcAft>
                          <a:spcPct val="0"/>
                        </a:spcAft>
                      </a:pPr>
                      <a:r>
                        <a:rPr lang="ko-KR" altLang="en-US" sz="1600" spc="5">
                          <a:solidFill>
                            <a:srgbClr val="000000"/>
                          </a:solidFill>
                          <a:latin typeface="Trebuchet MS"/>
                        </a:rPr>
                        <a:t>부양능력 미약</a:t>
                      </a:r>
                    </a:p>
                    <a:p>
                      <a:pPr marL="0" indent="0" algn="ctr" latinLnBrk="0">
                        <a:lnSpc>
                          <a:spcPct val="160000"/>
                        </a:lnSpc>
                        <a:spcBef>
                          <a:spcPct val="0"/>
                        </a:spcBef>
                        <a:spcAft>
                          <a:spcPct val="0"/>
                        </a:spcAft>
                      </a:pPr>
                      <a:r>
                        <a:rPr lang="en-US" altLang="ko-KR" sz="1600" spc="5">
                          <a:solidFill>
                            <a:srgbClr val="000000"/>
                          </a:solidFill>
                          <a:ea typeface="휴먼명조"/>
                        </a:rPr>
                        <a:t>(</a:t>
                      </a:r>
                      <a:r>
                        <a:rPr lang="ko-KR" altLang="en-US" sz="1600" spc="5">
                          <a:solidFill>
                            <a:srgbClr val="000000"/>
                          </a:solidFill>
                          <a:latin typeface="Trebuchet MS"/>
                        </a:rPr>
                        <a:t>부양비산정</a:t>
                      </a:r>
                      <a:r>
                        <a:rPr lang="en-US" altLang="ko-KR" sz="1600" spc="5">
                          <a:solidFill>
                            <a:srgbClr val="000000"/>
                          </a:solidFill>
                          <a:ea typeface="휴먼명조"/>
                        </a:rPr>
                        <a:t>: 30% </a:t>
                      </a:r>
                      <a:r>
                        <a:rPr lang="ko-KR" altLang="en-US" sz="1600" spc="5">
                          <a:solidFill>
                            <a:srgbClr val="000000"/>
                          </a:solidFill>
                          <a:latin typeface="Trebuchet MS"/>
                        </a:rPr>
                        <a:t>또는 </a:t>
                      </a:r>
                      <a:r>
                        <a:rPr lang="en-US" altLang="ko-KR" sz="1600" spc="5">
                          <a:solidFill>
                            <a:srgbClr val="000000"/>
                          </a:solidFill>
                          <a:ea typeface="휴먼명조"/>
                        </a:rPr>
                        <a:t>15%)</a:t>
                      </a:r>
                      <a:endParaRPr lang="ko-KR" altLang="en-US" sz="1600" spc="5">
                        <a:solidFill>
                          <a:srgbClr val="000000"/>
                        </a:solidFill>
                      </a:endParaRPr>
                    </a:p>
                  </a:txBody>
                  <a:tcPr marL="85206" marR="85206" marT="23557" marB="23557" anchor="ctr">
                    <a:lnL w="21590"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solidFill>
                      <a:srgbClr val="EFEFEF"/>
                    </a:solidFill>
                  </a:tcPr>
                </a:tc>
                <a:tc rowSpan="3" hMerge="1">
                  <a:txBody>
                    <a:bodyPr/>
                    <a:lstStyle/>
                    <a:p>
                      <a:pPr latinLnBrk="1"/>
                      <a:endParaRPr lang="ko-KR" altLang="en-US"/>
                    </a:p>
                  </a:txBody>
                  <a:tcPr/>
                </a:tc>
                <a:tc gridSpan="2" vMerge="1">
                  <a:txBody>
                    <a:bodyPr/>
                    <a:lstStyle/>
                    <a:p>
                      <a:pPr latinLnBrk="1"/>
                      <a:endParaRPr lang="ko-KR" altLang="en-US"/>
                    </a:p>
                  </a:txBody>
                  <a:tcPr/>
                </a:tc>
                <a:tc hMerge="1" vMerge="1">
                  <a:txBody>
                    <a:bodyPr/>
                    <a:lstStyle/>
                    <a:p>
                      <a:pPr latinLnBrk="1"/>
                      <a:endParaRPr lang="ko-KR" altLang="en-US"/>
                    </a:p>
                  </a:txBody>
                  <a:tcPr/>
                </a:tc>
              </a:tr>
              <a:tr h="366558">
                <a:tc>
                  <a:txBody>
                    <a:bodyPr/>
                    <a:lstStyle/>
                    <a:p>
                      <a:pPr marL="0" indent="0" algn="r" latinLnBrk="0">
                        <a:lnSpc>
                          <a:spcPct val="160000"/>
                        </a:lnSpc>
                        <a:spcBef>
                          <a:spcPct val="0"/>
                        </a:spcBef>
                        <a:spcAft>
                          <a:spcPct val="0"/>
                        </a:spcAft>
                      </a:pPr>
                      <a:endParaRPr lang="ko-KR" altLang="en-US" sz="1400" spc="5">
                        <a:solidFill>
                          <a:srgbClr val="000000"/>
                        </a:solidFill>
                        <a:ea typeface="휴먼명조"/>
                      </a:endParaRPr>
                    </a:p>
                  </a:txBody>
                  <a:tcPr marL="85206" marR="85206" marT="23557" marB="23557" anchor="ctr">
                    <a:lnL>
                      <a:noFill/>
                    </a:lnL>
                    <a:lnR w="21590" cap="flat" cmpd="sng" algn="ctr">
                      <a:solidFill>
                        <a:srgbClr val="000000"/>
                      </a:solidFill>
                      <a:prstDash val="solid"/>
                      <a:round/>
                    </a:lnR>
                    <a:lnT>
                      <a:noFill/>
                    </a:lnT>
                    <a:lnB>
                      <a:noFill/>
                    </a:lnB>
                  </a:tcPr>
                </a:tc>
                <a:tc gridSpan="2" vMerge="1">
                  <a:txBody>
                    <a:bodyPr/>
                    <a:lstStyle/>
                    <a:p>
                      <a:pPr latinLnBrk="1"/>
                      <a:endParaRPr lang="ko-KR" altLang="en-US"/>
                    </a:p>
                  </a:txBody>
                  <a:tcPr/>
                </a:tc>
                <a:tc hMerge="1" vMerge="1">
                  <a:txBody>
                    <a:bodyPr/>
                    <a:lstStyle/>
                    <a:p>
                      <a:pPr latinLnBrk="1"/>
                      <a:endParaRPr lang="ko-KR" altLang="en-US"/>
                    </a:p>
                  </a:txBody>
                  <a:tcPr/>
                </a:tc>
                <a:tc gridSpan="2" vMerge="1">
                  <a:txBody>
                    <a:bodyPr/>
                    <a:lstStyle/>
                    <a:p>
                      <a:pPr latinLnBrk="1"/>
                      <a:endParaRPr lang="ko-KR" altLang="en-US"/>
                    </a:p>
                  </a:txBody>
                  <a:tcPr/>
                </a:tc>
                <a:tc hMerge="1" vMerge="1">
                  <a:txBody>
                    <a:bodyPr/>
                    <a:lstStyle/>
                    <a:p>
                      <a:pPr latinLnBrk="1"/>
                      <a:endParaRPr lang="ko-KR" altLang="en-US"/>
                    </a:p>
                  </a:txBody>
                  <a:tcPr/>
                </a:tc>
              </a:tr>
              <a:tr h="71120">
                <a:tc rowSpan="2">
                  <a:txBody>
                    <a:bodyPr/>
                    <a:lstStyle/>
                    <a:p>
                      <a:pPr marL="0" indent="0" algn="r" latinLnBrk="0">
                        <a:lnSpc>
                          <a:spcPct val="160000"/>
                        </a:lnSpc>
                        <a:spcBef>
                          <a:spcPct val="0"/>
                        </a:spcBef>
                        <a:spcAft>
                          <a:spcPct val="0"/>
                        </a:spcAft>
                      </a:pPr>
                      <a:r>
                        <a:rPr lang="en-US" altLang="en-US" sz="1400" spc="5">
                          <a:solidFill>
                            <a:srgbClr val="000000"/>
                          </a:solidFill>
                          <a:ea typeface="휴먼명조"/>
                        </a:rPr>
                        <a:t>BX100%</a:t>
                      </a:r>
                      <a:endParaRPr lang="en-US" altLang="en-US" sz="1400" spc="5">
                        <a:solidFill>
                          <a:srgbClr val="000000"/>
                        </a:solidFill>
                      </a:endParaRPr>
                    </a:p>
                  </a:txBody>
                  <a:tcPr marL="85206" marR="85206" marT="23557" marB="23557" anchor="ctr">
                    <a:lnL>
                      <a:noFill/>
                    </a:lnL>
                    <a:lnR w="21590" cap="flat" cmpd="sng" algn="ctr">
                      <a:solidFill>
                        <a:srgbClr val="000000"/>
                      </a:solidFill>
                      <a:prstDash val="solid"/>
                      <a:round/>
                    </a:lnR>
                    <a:lnT>
                      <a:noFill/>
                    </a:lnT>
                    <a:lnB>
                      <a:noFill/>
                    </a:lnB>
                  </a:tcPr>
                </a:tc>
                <a:tc gridSpan="2" vMerge="1">
                  <a:txBody>
                    <a:bodyPr/>
                    <a:lstStyle/>
                    <a:p>
                      <a:pPr latinLnBrk="1"/>
                      <a:endParaRPr lang="ko-KR" altLang="en-US"/>
                    </a:p>
                  </a:txBody>
                  <a:tcPr/>
                </a:tc>
                <a:tc hMerge="1" vMerge="1">
                  <a:txBody>
                    <a:bodyPr/>
                    <a:lstStyle/>
                    <a:p>
                      <a:pPr latinLnBrk="1"/>
                      <a:endParaRPr lang="ko-KR" altLang="en-US"/>
                    </a:p>
                  </a:txBody>
                  <a:tcPr/>
                </a:tc>
                <a:tc gridSpan="2" vMerge="1">
                  <a:txBody>
                    <a:bodyPr/>
                    <a:lstStyle/>
                    <a:p>
                      <a:pPr latinLnBrk="1"/>
                      <a:endParaRPr lang="ko-KR" altLang="en-US"/>
                    </a:p>
                  </a:txBody>
                  <a:tcPr/>
                </a:tc>
                <a:tc hMerge="1" vMerge="1">
                  <a:txBody>
                    <a:bodyPr/>
                    <a:lstStyle/>
                    <a:p>
                      <a:pPr latinLnBrk="1"/>
                      <a:endParaRPr lang="ko-KR" altLang="en-US"/>
                    </a:p>
                  </a:txBody>
                  <a:tcPr/>
                </a:tc>
              </a:tr>
              <a:tr h="309794">
                <a:tc vMerge="1">
                  <a:txBody>
                    <a:bodyPr/>
                    <a:lstStyle/>
                    <a:p>
                      <a:pPr latinLnBrk="1"/>
                      <a:endParaRPr lang="ko-KR" altLang="en-US"/>
                    </a:p>
                  </a:txBody>
                  <a:tcPr/>
                </a:tc>
                <a:tc rowSpan="3" gridSpan="2">
                  <a:txBody>
                    <a:bodyPr/>
                    <a:lstStyle/>
                    <a:p>
                      <a:pPr marL="0" indent="0" algn="ctr" latinLnBrk="0">
                        <a:lnSpc>
                          <a:spcPct val="160000"/>
                        </a:lnSpc>
                        <a:spcBef>
                          <a:spcPct val="0"/>
                        </a:spcBef>
                        <a:spcAft>
                          <a:spcPct val="0"/>
                        </a:spcAft>
                      </a:pPr>
                      <a:r>
                        <a:rPr lang="ko-KR" altLang="en-US" sz="1600" spc="5">
                          <a:solidFill>
                            <a:srgbClr val="000000"/>
                          </a:solidFill>
                          <a:latin typeface="Trebuchet MS"/>
                        </a:rPr>
                        <a:t>부양능력 없음</a:t>
                      </a:r>
                      <a:endParaRPr lang="ko-KR" altLang="en-US" sz="1600" spc="5">
                        <a:solidFill>
                          <a:srgbClr val="000000"/>
                        </a:solidFill>
                      </a:endParaRPr>
                    </a:p>
                  </a:txBody>
                  <a:tcPr marL="85206" marR="85206" marT="23557" marB="23557" anchor="ctr">
                    <a:lnL w="21590"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21590" cap="flat" cmpd="sng" algn="ctr">
                      <a:solidFill>
                        <a:srgbClr val="000000"/>
                      </a:solidFill>
                      <a:prstDash val="solid"/>
                      <a:round/>
                    </a:lnB>
                    <a:solidFill>
                      <a:srgbClr val="CACACA"/>
                    </a:solidFill>
                  </a:tcPr>
                </a:tc>
                <a:tc rowSpan="3" hMerge="1">
                  <a:txBody>
                    <a:bodyPr/>
                    <a:lstStyle/>
                    <a:p>
                      <a:pPr latinLnBrk="1"/>
                      <a:endParaRPr lang="ko-KR" altLang="en-US"/>
                    </a:p>
                  </a:txBody>
                  <a:tcPr/>
                </a:tc>
                <a:tc gridSpan="2" vMerge="1">
                  <a:txBody>
                    <a:bodyPr/>
                    <a:lstStyle/>
                    <a:p>
                      <a:pPr latinLnBrk="1"/>
                      <a:endParaRPr lang="ko-KR" altLang="en-US"/>
                    </a:p>
                  </a:txBody>
                  <a:tcPr/>
                </a:tc>
                <a:tc hMerge="1" vMerge="1">
                  <a:txBody>
                    <a:bodyPr/>
                    <a:lstStyle/>
                    <a:p>
                      <a:pPr latinLnBrk="1"/>
                      <a:endParaRPr lang="ko-KR" altLang="en-US"/>
                    </a:p>
                  </a:txBody>
                  <a:tcPr/>
                </a:tc>
              </a:tr>
              <a:tr h="366558">
                <a:tc>
                  <a:txBody>
                    <a:bodyPr/>
                    <a:lstStyle/>
                    <a:p>
                      <a:pPr marL="0" indent="0" algn="just" latinLnBrk="1">
                        <a:lnSpc>
                          <a:spcPct val="160000"/>
                        </a:lnSpc>
                        <a:spcBef>
                          <a:spcPct val="0"/>
                        </a:spcBef>
                        <a:spcAft>
                          <a:spcPct val="0"/>
                        </a:spcAft>
                      </a:pPr>
                      <a:endParaRPr lang="ko-KR" altLang="en-US" sz="1400" spc="5">
                        <a:solidFill>
                          <a:srgbClr val="000000"/>
                        </a:solidFill>
                        <a:ea typeface="휴먼명조"/>
                      </a:endParaRPr>
                    </a:p>
                  </a:txBody>
                  <a:tcPr marL="85206" marR="85206" marT="23557" marB="23557" anchor="ctr">
                    <a:lnL>
                      <a:noFill/>
                    </a:lnL>
                    <a:lnR w="21590" cap="flat" cmpd="sng" algn="ctr">
                      <a:solidFill>
                        <a:srgbClr val="000000"/>
                      </a:solidFill>
                      <a:prstDash val="solid"/>
                      <a:round/>
                    </a:lnR>
                    <a:lnT>
                      <a:noFill/>
                    </a:lnT>
                    <a:lnB>
                      <a:noFill/>
                    </a:lnB>
                  </a:tcPr>
                </a:tc>
                <a:tc gridSpan="2" vMerge="1">
                  <a:txBody>
                    <a:bodyPr/>
                    <a:lstStyle/>
                    <a:p>
                      <a:pPr latinLnBrk="1"/>
                      <a:endParaRPr lang="ko-KR" altLang="en-US"/>
                    </a:p>
                  </a:txBody>
                  <a:tcPr/>
                </a:tc>
                <a:tc hMerge="1" vMerge="1">
                  <a:txBody>
                    <a:bodyPr/>
                    <a:lstStyle/>
                    <a:p>
                      <a:pPr latinLnBrk="1"/>
                      <a:endParaRPr lang="ko-KR" altLang="en-US"/>
                    </a:p>
                  </a:txBody>
                  <a:tcPr/>
                </a:tc>
                <a:tc gridSpan="2" vMerge="1">
                  <a:txBody>
                    <a:bodyPr/>
                    <a:lstStyle/>
                    <a:p>
                      <a:pPr latinLnBrk="1"/>
                      <a:endParaRPr lang="ko-KR" altLang="en-US"/>
                    </a:p>
                  </a:txBody>
                  <a:tcPr/>
                </a:tc>
                <a:tc hMerge="1" vMerge="1">
                  <a:txBody>
                    <a:bodyPr/>
                    <a:lstStyle/>
                    <a:p>
                      <a:pPr latinLnBrk="1"/>
                      <a:endParaRPr lang="ko-KR" altLang="en-US"/>
                    </a:p>
                  </a:txBody>
                  <a:tcPr/>
                </a:tc>
              </a:tr>
              <a:tr h="366558">
                <a:tc>
                  <a:txBody>
                    <a:bodyPr/>
                    <a:lstStyle/>
                    <a:p>
                      <a:pPr marL="0" indent="0" algn="just" latinLnBrk="1">
                        <a:lnSpc>
                          <a:spcPct val="160000"/>
                        </a:lnSpc>
                        <a:spcBef>
                          <a:spcPct val="0"/>
                        </a:spcBef>
                        <a:spcAft>
                          <a:spcPct val="0"/>
                        </a:spcAft>
                      </a:pPr>
                      <a:endParaRPr lang="ko-KR" altLang="en-US" sz="1300" spc="5">
                        <a:solidFill>
                          <a:srgbClr val="000000"/>
                        </a:solidFill>
                        <a:ea typeface="휴먼명조"/>
                      </a:endParaRPr>
                    </a:p>
                  </a:txBody>
                  <a:tcPr marL="85206" marR="85206" marT="23557" marB="23557" anchor="ctr">
                    <a:lnL>
                      <a:noFill/>
                    </a:lnL>
                    <a:lnR w="21590" cap="flat" cmpd="sng" algn="ctr">
                      <a:solidFill>
                        <a:srgbClr val="000000"/>
                      </a:solidFill>
                      <a:prstDash val="solid"/>
                      <a:round/>
                    </a:lnR>
                    <a:lnT>
                      <a:noFill/>
                    </a:lnT>
                    <a:lnB>
                      <a:noFill/>
                    </a:lnB>
                  </a:tcPr>
                </a:tc>
                <a:tc gridSpan="2" vMerge="1">
                  <a:txBody>
                    <a:bodyPr/>
                    <a:lstStyle/>
                    <a:p>
                      <a:pPr latinLnBrk="1"/>
                      <a:endParaRPr lang="ko-KR" altLang="en-US"/>
                    </a:p>
                  </a:txBody>
                  <a:tcPr/>
                </a:tc>
                <a:tc hMerge="1" vMerge="1">
                  <a:txBody>
                    <a:bodyPr/>
                    <a:lstStyle/>
                    <a:p>
                      <a:pPr latinLnBrk="1"/>
                      <a:endParaRPr lang="ko-KR" altLang="en-US"/>
                    </a:p>
                  </a:txBody>
                  <a:tcPr/>
                </a:tc>
                <a:tc gridSpan="2" vMerge="1">
                  <a:txBody>
                    <a:bodyPr/>
                    <a:lstStyle/>
                    <a:p>
                      <a:pPr latinLnBrk="1"/>
                      <a:endParaRPr lang="ko-KR" altLang="en-US"/>
                    </a:p>
                  </a:txBody>
                  <a:tcPr/>
                </a:tc>
                <a:tc hMerge="1" vMerge="1">
                  <a:txBody>
                    <a:bodyPr/>
                    <a:lstStyle/>
                    <a:p>
                      <a:pPr latinLnBrk="1"/>
                      <a:endParaRPr lang="ko-KR" altLang="en-US"/>
                    </a:p>
                  </a:txBody>
                  <a:tcPr/>
                </a:tc>
              </a:tr>
              <a:tr h="1005790">
                <a:tc>
                  <a:txBody>
                    <a:bodyPr/>
                    <a:lstStyle/>
                    <a:p>
                      <a:pPr marL="0" indent="0" algn="just" latinLnBrk="1">
                        <a:lnSpc>
                          <a:spcPct val="160000"/>
                        </a:lnSpc>
                        <a:spcBef>
                          <a:spcPct val="0"/>
                        </a:spcBef>
                        <a:spcAft>
                          <a:spcPct val="0"/>
                        </a:spcAft>
                      </a:pPr>
                      <a:endParaRPr lang="ko-KR" altLang="en-US" sz="1300" spc="5">
                        <a:solidFill>
                          <a:srgbClr val="000000"/>
                        </a:solidFill>
                        <a:ea typeface="휴먼명조"/>
                      </a:endParaRPr>
                    </a:p>
                  </a:txBody>
                  <a:tcPr marL="85206" marR="85206" marT="23557" marB="23557" anchor="ctr">
                    <a:lnL>
                      <a:noFill/>
                    </a:lnL>
                    <a:lnR>
                      <a:noFill/>
                    </a:lnR>
                    <a:lnT>
                      <a:noFill/>
                    </a:lnT>
                    <a:lnB>
                      <a:noFill/>
                    </a:lnB>
                  </a:tcPr>
                </a:tc>
                <a:tc>
                  <a:txBody>
                    <a:bodyPr/>
                    <a:lstStyle/>
                    <a:p>
                      <a:pPr marL="0" indent="0" algn="just" latinLnBrk="1">
                        <a:lnSpc>
                          <a:spcPct val="160000"/>
                        </a:lnSpc>
                        <a:spcBef>
                          <a:spcPct val="0"/>
                        </a:spcBef>
                        <a:spcAft>
                          <a:spcPct val="0"/>
                        </a:spcAft>
                      </a:pPr>
                      <a:endParaRPr lang="ko-KR" altLang="en-US" sz="1600" spc="5">
                        <a:solidFill>
                          <a:srgbClr val="000000"/>
                        </a:solidFill>
                        <a:ea typeface="휴먼명조"/>
                      </a:endParaRPr>
                    </a:p>
                  </a:txBody>
                  <a:tcPr marL="85206" marR="85206" marT="23557" marB="23557" anchor="ctr">
                    <a:lnL>
                      <a:noFill/>
                    </a:lnL>
                    <a:lnR>
                      <a:noFill/>
                    </a:lnR>
                    <a:lnT w="21590" cap="flat" cmpd="sng" algn="ctr">
                      <a:solidFill>
                        <a:srgbClr val="000000"/>
                      </a:solidFill>
                      <a:prstDash val="solid"/>
                      <a:round/>
                    </a:lnT>
                    <a:lnB>
                      <a:noFill/>
                    </a:lnB>
                  </a:tcPr>
                </a:tc>
                <a:tc gridSpan="2">
                  <a:txBody>
                    <a:bodyPr/>
                    <a:lstStyle/>
                    <a:p>
                      <a:pPr marL="0" indent="0" algn="ctr" latinLnBrk="0">
                        <a:lnSpc>
                          <a:spcPct val="160000"/>
                        </a:lnSpc>
                        <a:spcBef>
                          <a:spcPct val="0"/>
                        </a:spcBef>
                        <a:spcAft>
                          <a:spcPct val="0"/>
                        </a:spcAft>
                      </a:pPr>
                      <a:r>
                        <a:rPr lang="en-US" altLang="en-US" sz="1600" spc="5">
                          <a:solidFill>
                            <a:srgbClr val="000000"/>
                          </a:solidFill>
                          <a:ea typeface="휴먼명조"/>
                        </a:rPr>
                        <a:t>(A+B)X18%</a:t>
                      </a:r>
                      <a:endParaRPr lang="en-US" altLang="en-US" sz="1600" spc="5">
                        <a:solidFill>
                          <a:srgbClr val="000000"/>
                        </a:solidFill>
                      </a:endParaRPr>
                    </a:p>
                  </a:txBody>
                  <a:tcPr marL="85206" marR="85206" marT="23557" marB="23557">
                    <a:lnL>
                      <a:noFill/>
                    </a:lnL>
                    <a:lnR>
                      <a:noFill/>
                    </a:lnR>
                    <a:lnT w="21590" cap="flat" cmpd="sng" algn="ctr">
                      <a:solidFill>
                        <a:srgbClr val="000000"/>
                      </a:solidFill>
                      <a:prstDash val="solid"/>
                      <a:round/>
                    </a:lnT>
                    <a:lnB>
                      <a:noFill/>
                    </a:lnB>
                  </a:tcPr>
                </a:tc>
                <a:tc hMerge="1">
                  <a:txBody>
                    <a:bodyPr/>
                    <a:lstStyle/>
                    <a:p>
                      <a:pPr latinLnBrk="1"/>
                      <a:endParaRPr lang="ko-KR" altLang="en-US"/>
                    </a:p>
                  </a:txBody>
                  <a:tcPr/>
                </a:tc>
                <a:tc>
                  <a:txBody>
                    <a:bodyPr/>
                    <a:lstStyle/>
                    <a:p>
                      <a:pPr marL="0" indent="0" algn="r" latinLnBrk="0">
                        <a:lnSpc>
                          <a:spcPct val="100000"/>
                        </a:lnSpc>
                        <a:spcBef>
                          <a:spcPct val="0"/>
                        </a:spcBef>
                        <a:spcAft>
                          <a:spcPct val="0"/>
                        </a:spcAft>
                      </a:pPr>
                      <a:r>
                        <a:rPr lang="ko-KR" altLang="en-US" sz="1600" b="1" spc="5">
                          <a:solidFill>
                            <a:srgbClr val="000000"/>
                          </a:solidFill>
                          <a:latin typeface="Trebuchet MS"/>
                        </a:rPr>
                        <a:t>재산의</a:t>
                      </a:r>
                    </a:p>
                    <a:p>
                      <a:pPr marL="0" indent="0" algn="r" latinLnBrk="0">
                        <a:lnSpc>
                          <a:spcPct val="100000"/>
                        </a:lnSpc>
                        <a:spcBef>
                          <a:spcPct val="0"/>
                        </a:spcBef>
                        <a:spcAft>
                          <a:spcPct val="0"/>
                        </a:spcAft>
                      </a:pPr>
                      <a:r>
                        <a:rPr lang="ko-KR" altLang="en-US" sz="1600" b="1" spc="5">
                          <a:solidFill>
                            <a:srgbClr val="000000"/>
                          </a:solidFill>
                          <a:latin typeface="Trebuchet MS"/>
                        </a:rPr>
                        <a:t>소득환산액</a:t>
                      </a:r>
                      <a:endParaRPr lang="ko-KR" altLang="en-US" sz="1600" b="1" spc="5">
                        <a:solidFill>
                          <a:srgbClr val="000000"/>
                        </a:solidFill>
                      </a:endParaRPr>
                    </a:p>
                  </a:txBody>
                  <a:tcPr marL="85206" marR="85206" marT="23557" marB="23557">
                    <a:lnL>
                      <a:noFill/>
                    </a:lnL>
                    <a:lnR>
                      <a:noFill/>
                    </a:lnR>
                    <a:lnT w="21590" cap="flat" cmpd="sng" algn="ctr">
                      <a:solidFill>
                        <a:srgbClr val="000000"/>
                      </a:solidFill>
                      <a:prstDash val="solid"/>
                      <a:round/>
                    </a:lnT>
                    <a:lnB>
                      <a:noFill/>
                    </a:lnB>
                  </a:tcPr>
                </a:tc>
              </a:tr>
            </a:tbl>
          </a:graphicData>
        </a:graphic>
      </p:graphicFrame>
      <p:sp>
        <p:nvSpPr>
          <p:cNvPr id="11" name="TextBox 7"/>
          <p:cNvSpPr txBox="1"/>
          <p:nvPr/>
        </p:nvSpPr>
        <p:spPr>
          <a:xfrm>
            <a:off x="323528" y="5661248"/>
            <a:ext cx="8712968" cy="823372"/>
          </a:xfrm>
          <a:prstGeom prst="rect">
            <a:avLst/>
          </a:prstGeom>
          <a:noFill/>
        </p:spPr>
        <p:txBody>
          <a:bodyPr wrap="square">
            <a:spAutoFit/>
          </a:bodyPr>
          <a:lstStyle/>
          <a:p>
            <a:pPr marL="0" algn="l" latinLnBrk="1" hangingPunct="1"/>
            <a:r>
              <a:rPr lang="en-US" altLang="ko-KR" sz="1600" b="0" i="0" spc="5">
                <a:solidFill>
                  <a:srgbClr val="000000"/>
                </a:solidFill>
                <a:latin typeface="Georgia"/>
              </a:rPr>
              <a:t>※ A: </a:t>
            </a:r>
            <a:r>
              <a:rPr lang="ko-KR" altLang="en-US" sz="1600" b="0" i="0" spc="5">
                <a:solidFill>
                  <a:srgbClr val="000000"/>
                </a:solidFill>
                <a:latin typeface="Georgia"/>
                <a:ea typeface="맑은 고딕"/>
                <a:cs typeface="맑은 고딕"/>
              </a:rPr>
              <a:t>수급</a:t>
            </a:r>
            <a:r>
              <a:rPr lang="en-US" altLang="ko-KR" sz="1600" b="0" i="0" spc="5">
                <a:solidFill>
                  <a:srgbClr val="000000"/>
                </a:solidFill>
                <a:latin typeface="Georgia"/>
              </a:rPr>
              <a:t>(</a:t>
            </a:r>
            <a:r>
              <a:rPr lang="ko-KR" altLang="en-US" sz="1600" b="0" i="0" spc="5">
                <a:solidFill>
                  <a:srgbClr val="000000"/>
                </a:solidFill>
                <a:latin typeface="Georgia"/>
                <a:ea typeface="맑은 고딕"/>
                <a:cs typeface="맑은 고딕"/>
              </a:rPr>
              <a:t>권</a:t>
            </a:r>
            <a:r>
              <a:rPr lang="en-US" altLang="ko-KR" sz="1600" b="0" i="0" spc="5">
                <a:solidFill>
                  <a:srgbClr val="000000"/>
                </a:solidFill>
                <a:latin typeface="Georgia"/>
              </a:rPr>
              <a:t>)</a:t>
            </a:r>
            <a:r>
              <a:rPr lang="ko-KR" altLang="en-US" sz="1600" b="0" i="0" spc="5">
                <a:solidFill>
                  <a:srgbClr val="000000"/>
                </a:solidFill>
                <a:latin typeface="Georgia"/>
                <a:ea typeface="맑은 고딕"/>
                <a:cs typeface="맑은 고딕"/>
              </a:rPr>
              <a:t>자가구의 기준 중위소득</a:t>
            </a:r>
            <a:r>
              <a:rPr lang="en-US" altLang="ko-KR" sz="1600" b="0" i="0" spc="5">
                <a:solidFill>
                  <a:srgbClr val="000000"/>
                </a:solidFill>
                <a:latin typeface="Georgia"/>
              </a:rPr>
              <a:t>. B: </a:t>
            </a:r>
            <a:r>
              <a:rPr lang="ko-KR" altLang="en-US" sz="1600" b="0" i="0" spc="5">
                <a:solidFill>
                  <a:srgbClr val="000000"/>
                </a:solidFill>
                <a:latin typeface="Georgia"/>
                <a:ea typeface="맑은 고딕"/>
                <a:cs typeface="맑은 고딕"/>
              </a:rPr>
              <a:t>부양의무자가구의 기준 중위소득</a:t>
            </a:r>
          </a:p>
          <a:p>
            <a:pPr marL="0" algn="l" latinLnBrk="1" hangingPunct="1"/>
            <a:r>
              <a:rPr lang="en-US" altLang="ko-KR" sz="1600" b="0" i="0" spc="5">
                <a:solidFill>
                  <a:srgbClr val="000000"/>
                </a:solidFill>
                <a:latin typeface="Georgia"/>
              </a:rPr>
              <a:t>※ </a:t>
            </a:r>
            <a:r>
              <a:rPr lang="ko-KR" altLang="en-US" sz="1600" b="0" i="0" spc="5">
                <a:solidFill>
                  <a:srgbClr val="000000"/>
                </a:solidFill>
                <a:latin typeface="Georgia"/>
                <a:ea typeface="맑은 고딕"/>
                <a:cs typeface="맑은 고딕"/>
              </a:rPr>
              <a:t>취약계층은 </a:t>
            </a:r>
            <a:r>
              <a:rPr lang="en-US" altLang="ko-KR" sz="1600" b="0" i="0" spc="5">
                <a:solidFill>
                  <a:srgbClr val="000000"/>
                </a:solidFill>
                <a:latin typeface="Georgia"/>
              </a:rPr>
              <a:t>[(AX40%)+(BX100%)]</a:t>
            </a:r>
            <a:r>
              <a:rPr lang="ko-KR" altLang="en-US" sz="1600" b="0" i="0" spc="5">
                <a:solidFill>
                  <a:srgbClr val="000000"/>
                </a:solidFill>
                <a:latin typeface="Georgia"/>
                <a:ea typeface="맑은 고딕"/>
                <a:cs typeface="맑은 고딕"/>
              </a:rPr>
              <a:t>와 </a:t>
            </a:r>
            <a:r>
              <a:rPr lang="en-US" altLang="ko-KR" sz="1600" b="0" i="0" spc="5">
                <a:solidFill>
                  <a:srgbClr val="000000"/>
                </a:solidFill>
                <a:latin typeface="Georgia"/>
              </a:rPr>
              <a:t>[(A+B)X74%]</a:t>
            </a:r>
            <a:r>
              <a:rPr lang="ko-KR" altLang="en-US" sz="1600" b="0" i="0" spc="5">
                <a:solidFill>
                  <a:srgbClr val="000000"/>
                </a:solidFill>
                <a:latin typeface="Georgia"/>
                <a:ea typeface="맑은 고딕"/>
                <a:cs typeface="맑은 고딕"/>
              </a:rPr>
              <a:t>중 더 높은 기준 적용</a:t>
            </a:r>
          </a:p>
          <a:p>
            <a:pPr marL="0" algn="l" latinLnBrk="1" hangingPunct="1"/>
            <a:endParaRPr lang="ko-KR" altLang="en-US"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pic>
        <p:nvPicPr>
          <p:cNvPr id="6" name="_x171671336"/>
          <p:cNvPicPr>
            <a:picLocks noChangeAspect="1" noChangeArrowheads="1"/>
          </p:cNvPicPr>
          <p:nvPr/>
        </p:nvPicPr>
        <p:blipFill rotWithShape="1">
          <a:blip r:embed="rId3">
            <a:alphaModFix/>
            <a:lum/>
          </a:blip>
          <a:stretch>
            <a:fillRect/>
          </a:stretch>
        </p:blipFill>
        <p:spPr>
          <a:xfrm>
            <a:off x="1232699" y="548640"/>
            <a:ext cx="6678601" cy="3425875"/>
          </a:xfrm>
          <a:prstGeom prst="rect">
            <a:avLst/>
          </a:prstGeom>
          <a:noFill/>
        </p:spPr>
      </p:pic>
      <p:sp>
        <p:nvSpPr>
          <p:cNvPr id="7" name="TextBox 5"/>
          <p:cNvSpPr txBox="1"/>
          <p:nvPr/>
        </p:nvSpPr>
        <p:spPr>
          <a:xfrm>
            <a:off x="1413444" y="4320142"/>
            <a:ext cx="5822889" cy="1917209"/>
          </a:xfrm>
          <a:prstGeom prst="rect">
            <a:avLst/>
          </a:prstGeom>
          <a:noFill/>
        </p:spPr>
        <p:txBody>
          <a:bodyPr wrap="square">
            <a:spAutoFit/>
          </a:bodyPr>
          <a:lstStyle/>
          <a:p>
            <a:pPr marL="285750" indent="-285750">
              <a:buFont typeface="Arial"/>
              <a:buChar char="•"/>
            </a:pPr>
            <a:r>
              <a:rPr lang="en-US" altLang="ko-KR" sz="2400"/>
              <a:t>3</a:t>
            </a:r>
            <a:r>
              <a:rPr lang="ko-KR" altLang="en-US" sz="2400"/>
              <a:t>가구 중 </a:t>
            </a:r>
            <a:r>
              <a:rPr lang="en-US" altLang="ko-KR" sz="2400"/>
              <a:t>1</a:t>
            </a:r>
            <a:r>
              <a:rPr lang="ko-KR" altLang="en-US" sz="2400"/>
              <a:t>가구가 상대적 빈곤 경험</a:t>
            </a:r>
          </a:p>
          <a:p>
            <a:pPr marL="285750" indent="-285750">
              <a:buFont typeface="Arial"/>
              <a:buChar char="•"/>
            </a:pPr>
            <a:endParaRPr lang="en-US" altLang="ko-KR" sz="2400"/>
          </a:p>
          <a:p>
            <a:pPr marL="285750" indent="-285750">
              <a:buFont typeface="Arial"/>
              <a:buChar char="•"/>
            </a:pPr>
            <a:r>
              <a:rPr lang="en-US" altLang="ko-KR" sz="2400"/>
              <a:t>4</a:t>
            </a:r>
            <a:r>
              <a:rPr lang="ko-KR" altLang="en-US" sz="2400"/>
              <a:t>가구 중 </a:t>
            </a:r>
            <a:r>
              <a:rPr lang="en-US" altLang="ko-KR" sz="2400"/>
              <a:t>1</a:t>
            </a:r>
            <a:r>
              <a:rPr lang="ko-KR" altLang="en-US" sz="2400"/>
              <a:t>가구가 절대적 빈곤 경험</a:t>
            </a:r>
          </a:p>
          <a:p>
            <a:pPr marL="285750" indent="-285750">
              <a:buFont typeface="Arial"/>
              <a:buChar char="•"/>
            </a:pPr>
            <a:endParaRPr lang="en-US" altLang="ko-KR" sz="2400"/>
          </a:p>
          <a:p>
            <a:pPr marL="285750" indent="-285750">
              <a:buFont typeface="Arial"/>
              <a:buChar char="•"/>
            </a:pPr>
            <a:r>
              <a:rPr lang="ko-KR" altLang="en-US" sz="2400"/>
              <a:t>거의 절반의 가구가 빈곤 경험</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9" name="제목 1"/>
          <p:cNvSpPr>
            <a:spLocks noGrp="1"/>
          </p:cNvSpPr>
          <p:nvPr/>
        </p:nvSpPr>
        <p:spPr>
          <a:xfrm>
            <a:off x="457200" y="231304"/>
            <a:ext cx="8229600" cy="1066800"/>
          </a:xfrm>
          <a:prstGeom prst="rect">
            <a:avLst/>
          </a:prstGeom>
        </p:spPr>
        <p:txBody>
          <a:bodyPr vert="horz" anchor="t">
            <a:normAutofit/>
          </a:bodyPr>
          <a:lstStyle/>
          <a:p>
            <a:pPr algn="ctr" latinLnBrk="1" hangingPunct="1">
              <a:spcBef>
                <a:spcPct val="0"/>
              </a:spcBef>
              <a:buNone/>
            </a:pPr>
            <a:r>
              <a:rPr lang="ko-KR" altLang="en-US" sz="2800" b="0" i="0" spc="5">
                <a:solidFill>
                  <a:srgbClr val="424456"/>
                </a:solidFill>
                <a:latin typeface="Trebuchet MS"/>
                <a:ea typeface="맑은 고딕"/>
                <a:cs typeface="맑은 고딕"/>
              </a:rPr>
              <a:t>▽ 부양능력 판정기준표</a:t>
            </a:r>
            <a:r>
              <a:rPr lang="en-US" altLang="ko-KR" sz="2800" b="0" i="0" spc="5">
                <a:solidFill>
                  <a:srgbClr val="424456"/>
                </a:solidFill>
                <a:latin typeface="Trebuchet MS"/>
              </a:rPr>
              <a:t>(</a:t>
            </a:r>
            <a:r>
              <a:rPr lang="ko-KR" altLang="en-US" sz="2800" b="0" i="0" spc="5">
                <a:solidFill>
                  <a:srgbClr val="424456"/>
                </a:solidFill>
                <a:latin typeface="Trebuchet MS"/>
                <a:ea typeface="맑은 고딕"/>
                <a:cs typeface="맑은 고딕"/>
              </a:rPr>
              <a:t>판정소득액 기준</a:t>
            </a:r>
            <a:r>
              <a:rPr lang="en-US" altLang="ko-KR" sz="2800" b="0" i="0" spc="5">
                <a:solidFill>
                  <a:srgbClr val="424456"/>
                </a:solidFill>
                <a:latin typeface="Trebuchet MS"/>
              </a:rPr>
              <a:t>)</a:t>
            </a:r>
            <a:endParaRPr lang="ko-KR" altLang="en-US" sz="2800"/>
          </a:p>
        </p:txBody>
      </p:sp>
      <p:graphicFrame>
        <p:nvGraphicFramePr>
          <p:cNvPr id="6" name="표 6"/>
          <p:cNvGraphicFramePr>
            <a:graphicFrameLocks noGrp="1"/>
          </p:cNvGraphicFramePr>
          <p:nvPr/>
        </p:nvGraphicFramePr>
        <p:xfrm>
          <a:off x="251520" y="924098"/>
          <a:ext cx="8435280" cy="5378004"/>
        </p:xfrm>
        <a:graphic>
          <a:graphicData uri="http://schemas.openxmlformats.org/drawingml/2006/table">
            <a:tbl>
              <a:tblPr>
                <a:tableStyleId>{6B76CA6B-5DA6-45C4-B833-132EAC621518}</a:tableStyleId>
              </a:tblPr>
              <a:tblGrid>
                <a:gridCol w="1687056"/>
                <a:gridCol w="1687056"/>
                <a:gridCol w="1687056"/>
                <a:gridCol w="1687056"/>
                <a:gridCol w="1687056"/>
              </a:tblGrid>
              <a:tr h="896334">
                <a:tc>
                  <a:txBody>
                    <a:bodyPr/>
                    <a:lstStyle/>
                    <a:p>
                      <a:pPr marL="0" indent="0" algn="r" latinLnBrk="0">
                        <a:lnSpc>
                          <a:spcPct val="100000"/>
                        </a:lnSpc>
                        <a:spcBef>
                          <a:spcPct val="0"/>
                        </a:spcBef>
                        <a:spcAft>
                          <a:spcPct val="0"/>
                        </a:spcAft>
                      </a:pPr>
                      <a:r>
                        <a:rPr lang="ko-KR" altLang="en-US" sz="1600" spc="5">
                          <a:solidFill>
                            <a:srgbClr val="000000"/>
                          </a:solidFill>
                        </a:rPr>
                        <a:t>부양의무자</a:t>
                      </a:r>
                    </a:p>
                    <a:p>
                      <a:pPr marL="0" indent="0" algn="just" latinLnBrk="1">
                        <a:lnSpc>
                          <a:spcPct val="100000"/>
                        </a:lnSpc>
                        <a:spcBef>
                          <a:spcPct val="0"/>
                        </a:spcBef>
                        <a:spcAft>
                          <a:spcPct val="0"/>
                        </a:spcAft>
                      </a:pPr>
                      <a:r>
                        <a:rPr lang="ko-KR" altLang="en-US" sz="1600" spc="5">
                          <a:solidFill>
                            <a:srgbClr val="000000"/>
                          </a:solidFill>
                        </a:rPr>
                        <a:t>수급</a:t>
                      </a:r>
                      <a:r>
                        <a:rPr lang="en-US" altLang="ko-KR" sz="1600" spc="5">
                          <a:solidFill>
                            <a:srgbClr val="000000"/>
                          </a:solidFill>
                        </a:rPr>
                        <a:t>(</a:t>
                      </a:r>
                      <a:r>
                        <a:rPr lang="ko-KR" altLang="en-US" sz="1600" spc="5">
                          <a:solidFill>
                            <a:srgbClr val="000000"/>
                          </a:solidFill>
                        </a:rPr>
                        <a:t>권</a:t>
                      </a:r>
                      <a:r>
                        <a:rPr lang="en-US" altLang="ko-KR" sz="1600" spc="5">
                          <a:solidFill>
                            <a:srgbClr val="000000"/>
                          </a:solidFill>
                        </a:rPr>
                        <a:t>)</a:t>
                      </a:r>
                      <a:r>
                        <a:rPr lang="ko-KR" altLang="en-US" sz="1600" spc="5">
                          <a:solidFill>
                            <a:srgbClr val="000000"/>
                          </a:solidFill>
                        </a:rPr>
                        <a:t>자</a:t>
                      </a:r>
                    </a:p>
                  </a:txBody>
                  <a:tcPr marL="77042" marR="77042" marT="21300" marB="21300" anchor="ctr"/>
                </a:tc>
                <a:tc>
                  <a:txBody>
                    <a:bodyPr/>
                    <a:lstStyle/>
                    <a:p>
                      <a:pPr marL="0" indent="0" algn="ctr" latinLnBrk="0">
                        <a:lnSpc>
                          <a:spcPct val="100000"/>
                        </a:lnSpc>
                        <a:spcBef>
                          <a:spcPct val="0"/>
                        </a:spcBef>
                        <a:spcAft>
                          <a:spcPct val="0"/>
                        </a:spcAft>
                      </a:pPr>
                      <a:r>
                        <a:rPr lang="en-US" altLang="ko-KR" sz="1600" spc="5">
                          <a:solidFill>
                            <a:srgbClr val="000000"/>
                          </a:solidFill>
                        </a:rPr>
                        <a:t>1</a:t>
                      </a:r>
                      <a:r>
                        <a:rPr lang="ko-KR" altLang="en-US" sz="1600" spc="5">
                          <a:solidFill>
                            <a:srgbClr val="000000"/>
                          </a:solidFill>
                        </a:rPr>
                        <a:t>인 가구</a:t>
                      </a:r>
                    </a:p>
                  </a:txBody>
                  <a:tcPr marL="77042" marR="77042" marT="21300" marB="21300" anchor="ctr"/>
                </a:tc>
                <a:tc>
                  <a:txBody>
                    <a:bodyPr/>
                    <a:lstStyle/>
                    <a:p>
                      <a:pPr marL="0" indent="0" algn="ctr" latinLnBrk="0">
                        <a:lnSpc>
                          <a:spcPct val="100000"/>
                        </a:lnSpc>
                        <a:spcBef>
                          <a:spcPct val="0"/>
                        </a:spcBef>
                        <a:spcAft>
                          <a:spcPct val="0"/>
                        </a:spcAft>
                      </a:pPr>
                      <a:r>
                        <a:rPr lang="en-US" altLang="ko-KR" sz="1600" spc="5">
                          <a:solidFill>
                            <a:srgbClr val="000000"/>
                          </a:solidFill>
                        </a:rPr>
                        <a:t>2</a:t>
                      </a:r>
                      <a:r>
                        <a:rPr lang="ko-KR" altLang="en-US" sz="1600" spc="5">
                          <a:solidFill>
                            <a:srgbClr val="000000"/>
                          </a:solidFill>
                        </a:rPr>
                        <a:t>인 가구</a:t>
                      </a:r>
                    </a:p>
                  </a:txBody>
                  <a:tcPr marL="77042" marR="77042" marT="21300" marB="21300" anchor="ctr"/>
                </a:tc>
                <a:tc>
                  <a:txBody>
                    <a:bodyPr/>
                    <a:lstStyle/>
                    <a:p>
                      <a:pPr marL="0" indent="0" algn="ctr" latinLnBrk="0">
                        <a:lnSpc>
                          <a:spcPct val="100000"/>
                        </a:lnSpc>
                        <a:spcBef>
                          <a:spcPct val="0"/>
                        </a:spcBef>
                        <a:spcAft>
                          <a:spcPct val="0"/>
                        </a:spcAft>
                      </a:pPr>
                      <a:r>
                        <a:rPr lang="en-US" altLang="ko-KR" sz="1600" spc="5">
                          <a:solidFill>
                            <a:srgbClr val="000000"/>
                          </a:solidFill>
                        </a:rPr>
                        <a:t>3</a:t>
                      </a:r>
                      <a:r>
                        <a:rPr lang="ko-KR" altLang="en-US" sz="1600" spc="5">
                          <a:solidFill>
                            <a:srgbClr val="000000"/>
                          </a:solidFill>
                        </a:rPr>
                        <a:t>인 가구</a:t>
                      </a:r>
                    </a:p>
                  </a:txBody>
                  <a:tcPr marL="77042" marR="77042" marT="21300" marB="21300" anchor="ctr"/>
                </a:tc>
                <a:tc>
                  <a:txBody>
                    <a:bodyPr/>
                    <a:lstStyle/>
                    <a:p>
                      <a:pPr marL="0" indent="0" algn="ctr" latinLnBrk="0">
                        <a:lnSpc>
                          <a:spcPct val="100000"/>
                        </a:lnSpc>
                        <a:spcBef>
                          <a:spcPct val="0"/>
                        </a:spcBef>
                        <a:spcAft>
                          <a:spcPct val="0"/>
                        </a:spcAft>
                      </a:pPr>
                      <a:r>
                        <a:rPr lang="en-US" altLang="ko-KR" sz="1600" spc="5">
                          <a:solidFill>
                            <a:srgbClr val="000000"/>
                          </a:solidFill>
                        </a:rPr>
                        <a:t>4</a:t>
                      </a:r>
                      <a:r>
                        <a:rPr lang="ko-KR" altLang="en-US" sz="1600" spc="5">
                          <a:solidFill>
                            <a:srgbClr val="000000"/>
                          </a:solidFill>
                        </a:rPr>
                        <a:t>인 가구</a:t>
                      </a:r>
                    </a:p>
                  </a:txBody>
                  <a:tcPr marL="77042" marR="77042" marT="21300" marB="21300" anchor="ctr"/>
                </a:tc>
              </a:tr>
              <a:tr h="896334">
                <a:tc>
                  <a:txBody>
                    <a:bodyPr/>
                    <a:lstStyle/>
                    <a:p>
                      <a:pPr marL="0" indent="0" algn="ctr" latinLnBrk="0">
                        <a:lnSpc>
                          <a:spcPct val="100000"/>
                        </a:lnSpc>
                        <a:spcBef>
                          <a:spcPct val="0"/>
                        </a:spcBef>
                        <a:spcAft>
                          <a:spcPct val="0"/>
                        </a:spcAft>
                      </a:pPr>
                      <a:r>
                        <a:rPr lang="ko-KR" altLang="en-US" sz="2000" spc="5">
                          <a:solidFill>
                            <a:srgbClr val="000000"/>
                          </a:solidFill>
                        </a:rPr>
                        <a:t>부양능력 없음</a:t>
                      </a:r>
                    </a:p>
                  </a:txBody>
                  <a:tcPr marL="77042" marR="77042" marT="21300" marB="21300" anchor="ctr"/>
                </a:tc>
                <a:tc>
                  <a:txBody>
                    <a:bodyPr/>
                    <a:lstStyle/>
                    <a:p>
                      <a:pPr marL="0" indent="0" algn="ctr" latinLnBrk="0">
                        <a:lnSpc>
                          <a:spcPct val="100000"/>
                        </a:lnSpc>
                        <a:spcBef>
                          <a:spcPct val="0"/>
                        </a:spcBef>
                        <a:spcAft>
                          <a:spcPct val="0"/>
                        </a:spcAft>
                      </a:pPr>
                      <a:r>
                        <a:rPr lang="en-US" altLang="en-US" sz="1800" spc="5"/>
                        <a:t>1,652,931</a:t>
                      </a:r>
                      <a:endParaRPr lang="en-US" altLang="en-US" sz="1800" b="0" spc="5">
                        <a:solidFill>
                          <a:srgbClr val="000000"/>
                        </a:solidFill>
                        <a:latin typeface="바탕체"/>
                        <a:ea typeface="바탕체"/>
                      </a:endParaRPr>
                    </a:p>
                  </a:txBody>
                  <a:tcPr marL="72548" marR="72548" marT="20057" marB="20057" anchor="ctr"/>
                </a:tc>
                <a:tc>
                  <a:txBody>
                    <a:bodyPr/>
                    <a:lstStyle/>
                    <a:p>
                      <a:pPr algn="ctr">
                        <a:lnSpc>
                          <a:spcPct val="100000"/>
                        </a:lnSpc>
                      </a:pPr>
                      <a:r>
                        <a:rPr lang="en-US" altLang="ko-KR" sz="1800"/>
                        <a:t>2,814,449</a:t>
                      </a:r>
                      <a:endParaRPr lang="ko-KR" altLang="en-US" sz="1800" b="0">
                        <a:latin typeface="바탕체"/>
                        <a:ea typeface="바탕체"/>
                      </a:endParaRPr>
                    </a:p>
                  </a:txBody>
                  <a:tcPr marL="72548" marR="72548" marT="20057" marB="20057" anchor="ctr"/>
                </a:tc>
                <a:tc>
                  <a:txBody>
                    <a:bodyPr/>
                    <a:lstStyle/>
                    <a:p>
                      <a:pPr algn="ctr">
                        <a:lnSpc>
                          <a:spcPct val="100000"/>
                        </a:lnSpc>
                      </a:pPr>
                      <a:r>
                        <a:rPr lang="en-US" altLang="ko-KR" sz="1800"/>
                        <a:t>3,640,951</a:t>
                      </a:r>
                      <a:endParaRPr lang="ko-KR" altLang="en-US" sz="1800" b="0">
                        <a:latin typeface="바탕체"/>
                        <a:ea typeface="바탕체"/>
                      </a:endParaRPr>
                    </a:p>
                  </a:txBody>
                  <a:tcPr marL="72548" marR="72548" marT="20057" marB="20057" anchor="ctr"/>
                </a:tc>
                <a:tc>
                  <a:txBody>
                    <a:bodyPr/>
                    <a:lstStyle/>
                    <a:p>
                      <a:pPr algn="ctr">
                        <a:lnSpc>
                          <a:spcPct val="100000"/>
                        </a:lnSpc>
                      </a:pPr>
                      <a:r>
                        <a:rPr lang="en-US" altLang="ko-KR" sz="1800"/>
                        <a:t>4,467,380</a:t>
                      </a:r>
                      <a:endParaRPr lang="ko-KR" altLang="en-US" sz="1800" b="0">
                        <a:latin typeface="바탕체"/>
                        <a:ea typeface="바탕체"/>
                      </a:endParaRPr>
                    </a:p>
                  </a:txBody>
                  <a:tcPr marL="72548" marR="72548" marT="20057" marB="20057" anchor="ctr"/>
                </a:tc>
              </a:tr>
              <a:tr h="896334">
                <a:tc>
                  <a:txBody>
                    <a:bodyPr/>
                    <a:lstStyle/>
                    <a:p>
                      <a:pPr marL="0" indent="0" algn="ctr" defTabSz="1080135" latinLnBrk="0" hangingPunct="1">
                        <a:lnSpc>
                          <a:spcPct val="100000"/>
                        </a:lnSpc>
                        <a:spcBef>
                          <a:spcPct val="0"/>
                        </a:spcBef>
                        <a:spcAft>
                          <a:spcPct val="0"/>
                        </a:spcAft>
                        <a:buNone/>
                      </a:pPr>
                      <a:r>
                        <a:rPr lang="en-US" altLang="ko-KR" sz="2000" spc="5">
                          <a:solidFill>
                            <a:srgbClr val="000000"/>
                          </a:solidFill>
                        </a:rPr>
                        <a:t>1</a:t>
                      </a:r>
                      <a:r>
                        <a:rPr lang="ko-KR" altLang="en-US" sz="2000" spc="5">
                          <a:solidFill>
                            <a:srgbClr val="000000"/>
                          </a:solidFill>
                        </a:rPr>
                        <a:t>인</a:t>
                      </a:r>
                    </a:p>
                  </a:txBody>
                  <a:tcPr marL="77042" marR="77042" marT="21300" marB="21300" anchor="ctr"/>
                </a:tc>
                <a:tc>
                  <a:txBody>
                    <a:bodyPr/>
                    <a:lstStyle/>
                    <a:p>
                      <a:pPr marL="0" indent="0" algn="ctr" latinLnBrk="0">
                        <a:lnSpc>
                          <a:spcPct val="100000"/>
                        </a:lnSpc>
                        <a:spcBef>
                          <a:spcPct val="0"/>
                        </a:spcBef>
                        <a:spcAft>
                          <a:spcPct val="0"/>
                        </a:spcAft>
                      </a:pPr>
                      <a:r>
                        <a:rPr lang="en-US" altLang="en-US" sz="1600" b="0" spc="5">
                          <a:solidFill>
                            <a:srgbClr val="000000"/>
                          </a:solidFill>
                        </a:rPr>
                        <a:t>2,314,103</a:t>
                      </a:r>
                    </a:p>
                    <a:p>
                      <a:pPr marL="0" indent="0" algn="ctr" latinLnBrk="0">
                        <a:lnSpc>
                          <a:spcPct val="100000"/>
                        </a:lnSpc>
                        <a:spcBef>
                          <a:spcPct val="0"/>
                        </a:spcBef>
                        <a:spcAft>
                          <a:spcPct val="0"/>
                        </a:spcAft>
                      </a:pPr>
                      <a:r>
                        <a:rPr lang="en-US" altLang="en-US" sz="1600" b="0" spc="5">
                          <a:solidFill>
                            <a:srgbClr val="000000"/>
                          </a:solidFill>
                        </a:rPr>
                        <a:t>(2,446,338)</a:t>
                      </a:r>
                    </a:p>
                  </a:txBody>
                  <a:tcPr marL="77042" marR="77042" marT="21300" marB="21300" anchor="ctr"/>
                </a:tc>
                <a:tc>
                  <a:txBody>
                    <a:bodyPr/>
                    <a:lstStyle/>
                    <a:p>
                      <a:pPr algn="ctr"/>
                      <a:r>
                        <a:rPr lang="en-US" altLang="ko-KR" sz="1800" b="0" i="0">
                          <a:solidFill>
                            <a:schemeClr val="tx1"/>
                          </a:solidFill>
                          <a:latin typeface="+mn-lt"/>
                          <a:ea typeface="+mn-ea"/>
                          <a:cs typeface="+mn-cs"/>
                        </a:rPr>
                        <a:t>3,475,621</a:t>
                      </a:r>
                    </a:p>
                    <a:p>
                      <a:pPr algn="ctr"/>
                      <a:r>
                        <a:rPr lang="en-US" altLang="ko-KR" sz="1800" b="0" i="0">
                          <a:solidFill>
                            <a:schemeClr val="tx1"/>
                          </a:solidFill>
                          <a:latin typeface="+mn-lt"/>
                          <a:ea typeface="+mn-ea"/>
                          <a:cs typeface="+mn-cs"/>
                        </a:rPr>
                        <a:t>(3,475,621)</a:t>
                      </a:r>
                      <a:endParaRPr lang="en-US" altLang="en-US" sz="1600" b="0" spc="5">
                        <a:solidFill>
                          <a:srgbClr val="000000"/>
                        </a:solidFill>
                      </a:endParaRPr>
                    </a:p>
                  </a:txBody>
                  <a:tcPr marL="77042" marR="77042" marT="21300" marB="21300" anchor="ctr"/>
                </a:tc>
                <a:tc>
                  <a:txBody>
                    <a:bodyPr/>
                    <a:lstStyle/>
                    <a:p>
                      <a:pPr marL="0" indent="0" algn="ctr" latinLnBrk="0">
                        <a:lnSpc>
                          <a:spcPct val="100000"/>
                        </a:lnSpc>
                        <a:spcBef>
                          <a:spcPct val="0"/>
                        </a:spcBef>
                        <a:spcAft>
                          <a:spcPct val="0"/>
                        </a:spcAft>
                      </a:pPr>
                      <a:r>
                        <a:rPr lang="en-US" altLang="en-US" sz="1600" b="0" spc="5">
                          <a:solidFill>
                            <a:srgbClr val="000000"/>
                          </a:solidFill>
                        </a:rPr>
                        <a:t>4,302,087</a:t>
                      </a:r>
                    </a:p>
                    <a:p>
                      <a:pPr marL="0" indent="0" algn="ctr" latinLnBrk="0">
                        <a:lnSpc>
                          <a:spcPct val="100000"/>
                        </a:lnSpc>
                        <a:spcBef>
                          <a:spcPct val="0"/>
                        </a:spcBef>
                        <a:spcAft>
                          <a:spcPct val="0"/>
                        </a:spcAft>
                      </a:pPr>
                      <a:r>
                        <a:rPr lang="en-US" altLang="en-US" sz="1600" b="0" spc="5">
                          <a:solidFill>
                            <a:srgbClr val="000000"/>
                          </a:solidFill>
                        </a:rPr>
                        <a:t>(4,302,087)</a:t>
                      </a:r>
                    </a:p>
                  </a:txBody>
                  <a:tcPr marL="77042" marR="77042" marT="21300" marB="21300" anchor="ctr"/>
                </a:tc>
                <a:tc>
                  <a:txBody>
                    <a:bodyPr/>
                    <a:lstStyle/>
                    <a:p>
                      <a:pPr algn="ctr"/>
                      <a:r>
                        <a:rPr lang="en-US" altLang="ko-KR" sz="1800" b="0" i="0">
                          <a:solidFill>
                            <a:schemeClr val="tx1"/>
                          </a:solidFill>
                          <a:latin typeface="+mn-lt"/>
                          <a:ea typeface="+mn-ea"/>
                          <a:cs typeface="+mn-cs"/>
                        </a:rPr>
                        <a:t>5,955,017</a:t>
                      </a:r>
                    </a:p>
                    <a:p>
                      <a:pPr algn="ctr"/>
                      <a:r>
                        <a:rPr lang="en-US" altLang="ko-KR" sz="1800" b="0" i="0">
                          <a:solidFill>
                            <a:schemeClr val="tx1"/>
                          </a:solidFill>
                          <a:latin typeface="+mn-lt"/>
                          <a:ea typeface="+mn-ea"/>
                          <a:cs typeface="+mn-cs"/>
                        </a:rPr>
                        <a:t>(5,955,017)</a:t>
                      </a:r>
                      <a:endParaRPr lang="en-US" altLang="en-US" sz="1600" b="0" spc="5">
                        <a:solidFill>
                          <a:srgbClr val="000000"/>
                        </a:solidFill>
                      </a:endParaRPr>
                    </a:p>
                  </a:txBody>
                  <a:tcPr marL="77042" marR="77042" marT="21300" marB="21300" anchor="ctr"/>
                </a:tc>
              </a:tr>
              <a:tr h="896334">
                <a:tc>
                  <a:txBody>
                    <a:bodyPr/>
                    <a:lstStyle/>
                    <a:p>
                      <a:pPr marL="0" indent="0" algn="ctr" defTabSz="1080135" latinLnBrk="0" hangingPunct="1">
                        <a:lnSpc>
                          <a:spcPct val="100000"/>
                        </a:lnSpc>
                        <a:spcBef>
                          <a:spcPct val="0"/>
                        </a:spcBef>
                        <a:spcAft>
                          <a:spcPct val="0"/>
                        </a:spcAft>
                        <a:buNone/>
                      </a:pPr>
                      <a:r>
                        <a:rPr lang="en-US" altLang="ko-KR" sz="2000" spc="5">
                          <a:solidFill>
                            <a:srgbClr val="000000"/>
                          </a:solidFill>
                        </a:rPr>
                        <a:t>2</a:t>
                      </a:r>
                      <a:r>
                        <a:rPr lang="ko-KR" altLang="en-US" sz="2000" spc="5">
                          <a:solidFill>
                            <a:srgbClr val="000000"/>
                          </a:solidFill>
                        </a:rPr>
                        <a:t>인</a:t>
                      </a:r>
                    </a:p>
                  </a:txBody>
                  <a:tcPr marL="77042" marR="77042" marT="21300" marB="21300" anchor="ctr"/>
                </a:tc>
                <a:tc>
                  <a:txBody>
                    <a:bodyPr/>
                    <a:lstStyle/>
                    <a:p>
                      <a:pPr marL="0" indent="0" algn="ctr" latinLnBrk="0">
                        <a:lnSpc>
                          <a:spcPct val="100000"/>
                        </a:lnSpc>
                        <a:spcBef>
                          <a:spcPct val="0"/>
                        </a:spcBef>
                        <a:spcAft>
                          <a:spcPct val="0"/>
                        </a:spcAft>
                      </a:pPr>
                      <a:r>
                        <a:rPr lang="en-US" altLang="en-US" sz="1600" b="0" spc="5">
                          <a:solidFill>
                            <a:srgbClr val="000000"/>
                          </a:solidFill>
                        </a:rPr>
                        <a:t>2,778,711</a:t>
                      </a:r>
                    </a:p>
                    <a:p>
                      <a:pPr marL="0" indent="0" algn="ctr" latinLnBrk="0">
                        <a:lnSpc>
                          <a:spcPct val="100000"/>
                        </a:lnSpc>
                        <a:spcBef>
                          <a:spcPct val="0"/>
                        </a:spcBef>
                        <a:spcAft>
                          <a:spcPct val="0"/>
                        </a:spcAft>
                      </a:pPr>
                      <a:r>
                        <a:rPr lang="en-US" altLang="en-US" sz="1600" b="0" spc="5">
                          <a:solidFill>
                            <a:srgbClr val="000000"/>
                          </a:solidFill>
                        </a:rPr>
                        <a:t>(3,305,861)</a:t>
                      </a:r>
                    </a:p>
                  </a:txBody>
                  <a:tcPr marL="77042" marR="77042" marT="21300" marB="21300" anchor="ctr"/>
                </a:tc>
                <a:tc>
                  <a:txBody>
                    <a:bodyPr/>
                    <a:lstStyle/>
                    <a:p>
                      <a:pPr algn="ctr"/>
                      <a:r>
                        <a:rPr lang="en-US" altLang="ko-KR" sz="1800" b="0" i="0">
                          <a:solidFill>
                            <a:schemeClr val="tx1"/>
                          </a:solidFill>
                          <a:latin typeface="+mn-lt"/>
                          <a:ea typeface="+mn-ea"/>
                          <a:cs typeface="+mn-cs"/>
                        </a:rPr>
                        <a:t>3,940,229</a:t>
                      </a:r>
                    </a:p>
                    <a:p>
                      <a:pPr algn="ctr"/>
                      <a:r>
                        <a:rPr lang="en-US" altLang="ko-KR" sz="1800" b="0" i="0">
                          <a:solidFill>
                            <a:schemeClr val="tx1"/>
                          </a:solidFill>
                          <a:latin typeface="+mn-lt"/>
                          <a:ea typeface="+mn-ea"/>
                          <a:cs typeface="+mn-cs"/>
                        </a:rPr>
                        <a:t>(4,165,385)</a:t>
                      </a:r>
                      <a:endParaRPr lang="en-US" altLang="en-US" sz="1600" b="0" spc="5">
                        <a:solidFill>
                          <a:srgbClr val="000000"/>
                        </a:solidFill>
                      </a:endParaRPr>
                    </a:p>
                  </a:txBody>
                  <a:tcPr marL="77042" marR="77042" marT="21300" marB="21300" anchor="ctr"/>
                </a:tc>
                <a:tc>
                  <a:txBody>
                    <a:bodyPr/>
                    <a:lstStyle/>
                    <a:p>
                      <a:pPr marL="0" indent="0" algn="ctr" latinLnBrk="0">
                        <a:lnSpc>
                          <a:spcPct val="100000"/>
                        </a:lnSpc>
                        <a:spcBef>
                          <a:spcPct val="0"/>
                        </a:spcBef>
                        <a:spcAft>
                          <a:spcPct val="0"/>
                        </a:spcAft>
                      </a:pPr>
                      <a:r>
                        <a:rPr lang="en-US" altLang="en-US" sz="1600" b="0" spc="5">
                          <a:solidFill>
                            <a:srgbClr val="000000"/>
                          </a:solidFill>
                        </a:rPr>
                        <a:t>4,766,695</a:t>
                      </a:r>
                    </a:p>
                    <a:p>
                      <a:pPr marL="0" indent="0" algn="ctr" latinLnBrk="0">
                        <a:lnSpc>
                          <a:spcPct val="100000"/>
                        </a:lnSpc>
                        <a:spcBef>
                          <a:spcPct val="0"/>
                        </a:spcBef>
                        <a:spcAft>
                          <a:spcPct val="0"/>
                        </a:spcAft>
                      </a:pPr>
                      <a:r>
                        <a:rPr lang="en-US" altLang="en-US" sz="1600" b="0" spc="5">
                          <a:solidFill>
                            <a:srgbClr val="000000"/>
                          </a:solidFill>
                        </a:rPr>
                        <a:t>(4,776,969)</a:t>
                      </a:r>
                    </a:p>
                  </a:txBody>
                  <a:tcPr marL="77042" marR="77042" marT="21300" marB="21300" anchor="ctr"/>
                </a:tc>
                <a:tc>
                  <a:txBody>
                    <a:bodyPr/>
                    <a:lstStyle/>
                    <a:p>
                      <a:pPr algn="ctr"/>
                      <a:r>
                        <a:rPr lang="en-US" altLang="ko-KR" sz="1800" b="0" i="0">
                          <a:solidFill>
                            <a:schemeClr val="tx1"/>
                          </a:solidFill>
                          <a:latin typeface="+mn-lt"/>
                          <a:ea typeface="+mn-ea"/>
                          <a:cs typeface="+mn-cs"/>
                        </a:rPr>
                        <a:t>5,593,160</a:t>
                      </a:r>
                    </a:p>
                    <a:p>
                      <a:pPr algn="ctr"/>
                      <a:r>
                        <a:rPr lang="en-US" altLang="ko-KR" sz="1800" b="0" i="0">
                          <a:solidFill>
                            <a:schemeClr val="tx1"/>
                          </a:solidFill>
                          <a:latin typeface="+mn-lt"/>
                          <a:ea typeface="+mn-ea"/>
                          <a:cs typeface="+mn-cs"/>
                        </a:rPr>
                        <a:t>(5,593,160)</a:t>
                      </a:r>
                      <a:endParaRPr lang="en-US" altLang="en-US" sz="1600" b="0" spc="5">
                        <a:solidFill>
                          <a:srgbClr val="000000"/>
                        </a:solidFill>
                      </a:endParaRPr>
                    </a:p>
                  </a:txBody>
                  <a:tcPr marL="77042" marR="77042" marT="21300" marB="21300" anchor="ctr"/>
                </a:tc>
              </a:tr>
              <a:tr h="896334">
                <a:tc>
                  <a:txBody>
                    <a:bodyPr/>
                    <a:lstStyle/>
                    <a:p>
                      <a:pPr marL="0" indent="0" algn="ctr" defTabSz="1080135" latinLnBrk="0" hangingPunct="1">
                        <a:lnSpc>
                          <a:spcPct val="100000"/>
                        </a:lnSpc>
                        <a:spcBef>
                          <a:spcPct val="0"/>
                        </a:spcBef>
                        <a:spcAft>
                          <a:spcPct val="0"/>
                        </a:spcAft>
                        <a:buNone/>
                      </a:pPr>
                      <a:r>
                        <a:rPr lang="en-US" altLang="ko-KR" sz="2000" spc="5">
                          <a:solidFill>
                            <a:srgbClr val="000000"/>
                          </a:solidFill>
                        </a:rPr>
                        <a:t>3</a:t>
                      </a:r>
                      <a:r>
                        <a:rPr lang="ko-KR" altLang="en-US" sz="2000" spc="5">
                          <a:solidFill>
                            <a:srgbClr val="000000"/>
                          </a:solidFill>
                        </a:rPr>
                        <a:t>인</a:t>
                      </a:r>
                    </a:p>
                  </a:txBody>
                  <a:tcPr marL="77042" marR="77042" marT="21300" marB="21300" anchor="ctr"/>
                </a:tc>
                <a:tc>
                  <a:txBody>
                    <a:bodyPr/>
                    <a:lstStyle/>
                    <a:p>
                      <a:pPr algn="ctr"/>
                      <a:r>
                        <a:rPr lang="en-US" altLang="ko-KR" sz="1800" b="0" i="0">
                          <a:solidFill>
                            <a:schemeClr val="tx1"/>
                          </a:solidFill>
                          <a:latin typeface="+mn-lt"/>
                          <a:ea typeface="+mn-ea"/>
                          <a:cs typeface="+mn-cs"/>
                        </a:rPr>
                        <a:t>3,109,297</a:t>
                      </a:r>
                    </a:p>
                    <a:p>
                      <a:pPr algn="ctr"/>
                      <a:r>
                        <a:rPr lang="en-US" altLang="ko-KR" sz="1800" b="0" i="0">
                          <a:solidFill>
                            <a:schemeClr val="tx1"/>
                          </a:solidFill>
                          <a:latin typeface="+mn-lt"/>
                          <a:ea typeface="+mn-ea"/>
                          <a:cs typeface="+mn-cs"/>
                        </a:rPr>
                        <a:t>(3,917,446)</a:t>
                      </a:r>
                      <a:endParaRPr lang="en-US" altLang="en-US" sz="1600" b="0" spc="5">
                        <a:solidFill>
                          <a:srgbClr val="000000"/>
                        </a:solidFill>
                      </a:endParaRPr>
                    </a:p>
                  </a:txBody>
                  <a:tcPr marL="77042" marR="77042" marT="21300" marB="21300" anchor="ctr"/>
                </a:tc>
                <a:tc>
                  <a:txBody>
                    <a:bodyPr/>
                    <a:lstStyle/>
                    <a:p>
                      <a:pPr algn="ctr"/>
                      <a:r>
                        <a:rPr lang="en-US" altLang="ko-KR" sz="1600" b="0" i="0">
                          <a:solidFill>
                            <a:schemeClr val="tx1"/>
                          </a:solidFill>
                          <a:latin typeface="+mn-lt"/>
                          <a:ea typeface="+mn-ea"/>
                          <a:cs typeface="+mn-cs"/>
                        </a:rPr>
                        <a:t>4,270,815</a:t>
                      </a:r>
                    </a:p>
                    <a:p>
                      <a:pPr algn="ctr"/>
                      <a:r>
                        <a:rPr lang="en-US" altLang="ko-KR" sz="1600" b="0" i="0">
                          <a:solidFill>
                            <a:schemeClr val="tx1"/>
                          </a:solidFill>
                          <a:latin typeface="+mn-lt"/>
                          <a:ea typeface="+mn-ea"/>
                          <a:cs typeface="+mn-cs"/>
                        </a:rPr>
                        <a:t>(4,776,969)</a:t>
                      </a:r>
                      <a:endParaRPr lang="en-US" altLang="en-US" sz="1400" b="0" spc="5">
                        <a:solidFill>
                          <a:srgbClr val="000000"/>
                        </a:solidFill>
                      </a:endParaRPr>
                    </a:p>
                  </a:txBody>
                  <a:tcPr marL="77042" marR="77042" marT="21300" marB="21300" anchor="ctr"/>
                </a:tc>
                <a:tc>
                  <a:txBody>
                    <a:bodyPr/>
                    <a:lstStyle/>
                    <a:p>
                      <a:pPr algn="ctr"/>
                      <a:r>
                        <a:rPr lang="en-US" altLang="ko-KR" sz="1800" b="0" i="0">
                          <a:solidFill>
                            <a:schemeClr val="tx1"/>
                          </a:solidFill>
                          <a:latin typeface="+mn-lt"/>
                          <a:ea typeface="+mn-ea"/>
                          <a:cs typeface="+mn-cs"/>
                        </a:rPr>
                        <a:t>5,097,281</a:t>
                      </a:r>
                    </a:p>
                    <a:p>
                      <a:pPr algn="ctr"/>
                      <a:r>
                        <a:rPr lang="en-US" altLang="ko-KR" sz="1800" b="0" i="0">
                          <a:solidFill>
                            <a:schemeClr val="tx1"/>
                          </a:solidFill>
                          <a:latin typeface="+mn-lt"/>
                          <a:ea typeface="+mn-ea"/>
                          <a:cs typeface="+mn-cs"/>
                        </a:rPr>
                        <a:t>(5,388,554)</a:t>
                      </a:r>
                      <a:endParaRPr lang="en-US" altLang="en-US" sz="1600" b="0" spc="5">
                        <a:solidFill>
                          <a:srgbClr val="000000"/>
                        </a:solidFill>
                      </a:endParaRPr>
                    </a:p>
                  </a:txBody>
                  <a:tcPr marL="77042" marR="77042" marT="21300" marB="21300" anchor="ctr"/>
                </a:tc>
                <a:tc>
                  <a:txBody>
                    <a:bodyPr/>
                    <a:lstStyle/>
                    <a:p>
                      <a:pPr algn="ctr"/>
                      <a:r>
                        <a:rPr lang="en-US" altLang="ko-KR" sz="1800" b="0" i="0">
                          <a:solidFill>
                            <a:schemeClr val="tx1"/>
                          </a:solidFill>
                          <a:latin typeface="+mn-lt"/>
                          <a:ea typeface="+mn-ea"/>
                          <a:cs typeface="+mn-cs"/>
                        </a:rPr>
                        <a:t>5,923,746</a:t>
                      </a:r>
                    </a:p>
                    <a:p>
                      <a:pPr algn="ctr"/>
                      <a:r>
                        <a:rPr lang="en-US" altLang="ko-KR" sz="1800" b="0" i="0">
                          <a:solidFill>
                            <a:schemeClr val="tx1"/>
                          </a:solidFill>
                          <a:latin typeface="+mn-lt"/>
                          <a:ea typeface="+mn-ea"/>
                          <a:cs typeface="+mn-cs"/>
                        </a:rPr>
                        <a:t>(6,000,138)</a:t>
                      </a:r>
                      <a:endParaRPr lang="en-US" altLang="en-US" sz="1600" b="0" spc="5">
                        <a:solidFill>
                          <a:srgbClr val="000000"/>
                        </a:solidFill>
                      </a:endParaRPr>
                    </a:p>
                  </a:txBody>
                  <a:tcPr marL="77042" marR="77042" marT="21300" marB="21300" anchor="ctr"/>
                </a:tc>
              </a:tr>
              <a:tr h="896334">
                <a:tc>
                  <a:txBody>
                    <a:bodyPr/>
                    <a:lstStyle/>
                    <a:p>
                      <a:pPr marL="0" indent="0" algn="ctr" defTabSz="1080135" latinLnBrk="0" hangingPunct="1">
                        <a:lnSpc>
                          <a:spcPct val="100000"/>
                        </a:lnSpc>
                        <a:spcBef>
                          <a:spcPct val="0"/>
                        </a:spcBef>
                        <a:spcAft>
                          <a:spcPct val="0"/>
                        </a:spcAft>
                        <a:buNone/>
                      </a:pPr>
                      <a:r>
                        <a:rPr lang="en-US" altLang="ko-KR" sz="2000" spc="5">
                          <a:solidFill>
                            <a:srgbClr val="000000"/>
                          </a:solidFill>
                        </a:rPr>
                        <a:t>4</a:t>
                      </a:r>
                      <a:r>
                        <a:rPr lang="ko-KR" altLang="en-US" sz="2000" spc="5">
                          <a:solidFill>
                            <a:srgbClr val="000000"/>
                          </a:solidFill>
                        </a:rPr>
                        <a:t>인</a:t>
                      </a:r>
                    </a:p>
                  </a:txBody>
                  <a:tcPr marL="77042" marR="77042" marT="21300" marB="21300" anchor="ctr"/>
                </a:tc>
                <a:tc>
                  <a:txBody>
                    <a:bodyPr/>
                    <a:lstStyle/>
                    <a:p>
                      <a:pPr algn="ctr"/>
                      <a:r>
                        <a:rPr lang="en-US" altLang="ko-KR" sz="1800" b="0" i="0">
                          <a:solidFill>
                            <a:schemeClr val="tx1"/>
                          </a:solidFill>
                          <a:latin typeface="+mn-lt"/>
                          <a:ea typeface="+mn-ea"/>
                          <a:cs typeface="+mn-cs"/>
                        </a:rPr>
                        <a:t>3,439,883</a:t>
                      </a:r>
                    </a:p>
                    <a:p>
                      <a:pPr algn="ctr"/>
                      <a:r>
                        <a:rPr lang="en-US" altLang="ko-KR" sz="1800" b="0" i="0">
                          <a:solidFill>
                            <a:schemeClr val="tx1"/>
                          </a:solidFill>
                          <a:latin typeface="+mn-lt"/>
                          <a:ea typeface="+mn-ea"/>
                          <a:cs typeface="+mn-cs"/>
                        </a:rPr>
                        <a:t>(4,529,030)</a:t>
                      </a:r>
                      <a:endParaRPr lang="en-US" altLang="en-US" sz="1600" b="0" spc="5">
                        <a:solidFill>
                          <a:srgbClr val="000000"/>
                        </a:solidFill>
                      </a:endParaRPr>
                    </a:p>
                  </a:txBody>
                  <a:tcPr marL="77042" marR="77042" marT="21300" marB="21300" anchor="ctr"/>
                </a:tc>
                <a:tc>
                  <a:txBody>
                    <a:bodyPr/>
                    <a:lstStyle/>
                    <a:p>
                      <a:pPr algn="ctr"/>
                      <a:r>
                        <a:rPr lang="en-US" altLang="ko-KR" sz="1800" b="0" i="0">
                          <a:solidFill>
                            <a:schemeClr val="tx1"/>
                          </a:solidFill>
                          <a:latin typeface="+mn-lt"/>
                          <a:ea typeface="+mn-ea"/>
                          <a:cs typeface="+mn-cs"/>
                        </a:rPr>
                        <a:t>4,601,401</a:t>
                      </a:r>
                    </a:p>
                    <a:p>
                      <a:pPr algn="ctr"/>
                      <a:r>
                        <a:rPr lang="en-US" altLang="ko-KR" sz="1800" b="0" i="0">
                          <a:solidFill>
                            <a:schemeClr val="tx1"/>
                          </a:solidFill>
                          <a:latin typeface="+mn-lt"/>
                          <a:ea typeface="+mn-ea"/>
                          <a:cs typeface="+mn-cs"/>
                        </a:rPr>
                        <a:t>(5,388,553)</a:t>
                      </a:r>
                      <a:endParaRPr lang="en-US" altLang="en-US" sz="1600" b="0" spc="5">
                        <a:solidFill>
                          <a:srgbClr val="000000"/>
                        </a:solidFill>
                      </a:endParaRPr>
                    </a:p>
                  </a:txBody>
                  <a:tcPr marL="77042" marR="77042" marT="21300" marB="21300" anchor="ctr"/>
                </a:tc>
                <a:tc>
                  <a:txBody>
                    <a:bodyPr/>
                    <a:lstStyle/>
                    <a:p>
                      <a:pPr algn="ctr"/>
                      <a:r>
                        <a:rPr lang="en-US" altLang="ko-KR" sz="1800" b="0" i="0">
                          <a:solidFill>
                            <a:schemeClr val="tx1"/>
                          </a:solidFill>
                          <a:latin typeface="+mn-lt"/>
                          <a:ea typeface="+mn-ea"/>
                          <a:cs typeface="+mn-cs"/>
                        </a:rPr>
                        <a:t>5,427,867</a:t>
                      </a:r>
                    </a:p>
                    <a:p>
                      <a:pPr algn="ctr"/>
                      <a:r>
                        <a:rPr lang="en-US" altLang="ko-KR" sz="1800" b="0" i="0">
                          <a:solidFill>
                            <a:schemeClr val="tx1"/>
                          </a:solidFill>
                          <a:latin typeface="+mn-lt"/>
                          <a:ea typeface="+mn-ea"/>
                          <a:cs typeface="+mn-cs"/>
                        </a:rPr>
                        <a:t>(6,000,138)</a:t>
                      </a:r>
                      <a:endParaRPr lang="en-US" altLang="en-US" sz="1600" b="0" spc="5">
                        <a:solidFill>
                          <a:srgbClr val="000000"/>
                        </a:solidFill>
                      </a:endParaRPr>
                    </a:p>
                  </a:txBody>
                  <a:tcPr marL="77042" marR="77042" marT="21300" marB="21300" anchor="ctr"/>
                </a:tc>
                <a:tc>
                  <a:txBody>
                    <a:bodyPr/>
                    <a:lstStyle/>
                    <a:p>
                      <a:pPr algn="ctr"/>
                      <a:r>
                        <a:rPr lang="en-US" altLang="ko-KR" sz="1800" b="0" i="0" dirty="0">
                          <a:solidFill>
                            <a:schemeClr val="tx1"/>
                          </a:solidFill>
                          <a:latin typeface="+mn-lt"/>
                          <a:ea typeface="+mn-ea"/>
                          <a:cs typeface="+mn-cs"/>
                        </a:rPr>
                        <a:t>6,254,332</a:t>
                      </a:r>
                    </a:p>
                    <a:p>
                      <a:pPr algn="ctr"/>
                      <a:r>
                        <a:rPr lang="en-US" altLang="ko-KR" sz="1800" b="0" i="0" dirty="0">
                          <a:solidFill>
                            <a:schemeClr val="tx1"/>
                          </a:solidFill>
                          <a:latin typeface="+mn-lt"/>
                          <a:ea typeface="+mn-ea"/>
                          <a:cs typeface="+mn-cs"/>
                        </a:rPr>
                        <a:t>(6,611,722)</a:t>
                      </a:r>
                      <a:endParaRPr lang="en-US" altLang="en-US" sz="1600" b="0" spc="5" dirty="0">
                        <a:solidFill>
                          <a:srgbClr val="000000"/>
                        </a:solidFill>
                      </a:endParaRPr>
                    </a:p>
                  </a:txBody>
                  <a:tcPr marL="77042" marR="77042" marT="21300" marB="21300" anchor="ct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12" name="TextBox 4"/>
          <p:cNvSpPr txBox="1"/>
          <p:nvPr/>
        </p:nvSpPr>
        <p:spPr>
          <a:xfrm>
            <a:off x="467544" y="939375"/>
            <a:ext cx="7632897" cy="668445"/>
          </a:xfrm>
          <a:prstGeom prst="rect">
            <a:avLst/>
          </a:prstGeom>
          <a:noFill/>
        </p:spPr>
        <p:txBody>
          <a:bodyPr wrap="square">
            <a:spAutoFit/>
          </a:bodyPr>
          <a:lstStyle/>
          <a:p>
            <a:pPr marL="285750" indent="-285750" algn="l" latinLnBrk="1" hangingPunct="1">
              <a:buFont typeface="Arial"/>
              <a:buChar char="•"/>
            </a:pPr>
            <a:r>
              <a:rPr lang="ko-KR" altLang="en-US" sz="2000" b="1" i="0" spc="5">
                <a:solidFill>
                  <a:srgbClr val="000000"/>
                </a:solidFill>
              </a:rPr>
              <a:t>재산기준</a:t>
            </a:r>
          </a:p>
          <a:p>
            <a:pPr marL="0" lvl="0" algn="l" latinLnBrk="1" hangingPunct="1"/>
            <a:r>
              <a:rPr lang="ko-KR" altLang="en-US" sz="1800" b="0" i="0" spc="5">
                <a:solidFill>
                  <a:srgbClr val="000000"/>
                </a:solidFill>
              </a:rPr>
              <a:t> 재산의 소득환산액 </a:t>
            </a:r>
            <a:r>
              <a:rPr lang="en-US" altLang="ko-KR" sz="1800" b="0" i="0" spc="5">
                <a:solidFill>
                  <a:srgbClr val="000000"/>
                </a:solidFill>
              </a:rPr>
              <a:t>&lt; (</a:t>
            </a:r>
            <a:r>
              <a:rPr lang="ko-KR" altLang="en-US" sz="1800" b="0" i="0" spc="5">
                <a:solidFill>
                  <a:srgbClr val="000000"/>
                </a:solidFill>
              </a:rPr>
              <a:t>부양의무자의 중위소득</a:t>
            </a:r>
            <a:r>
              <a:rPr lang="en-US" altLang="ko-KR" sz="1800" b="0" i="0" spc="5">
                <a:solidFill>
                  <a:srgbClr val="000000"/>
                </a:solidFill>
              </a:rPr>
              <a:t>+</a:t>
            </a:r>
            <a:r>
              <a:rPr lang="ko-KR" altLang="en-US" sz="1800" b="0" i="0" spc="5">
                <a:solidFill>
                  <a:srgbClr val="000000"/>
                </a:solidFill>
              </a:rPr>
              <a:t>수급자 중위소득</a:t>
            </a:r>
            <a:r>
              <a:rPr lang="en-US" altLang="ko-KR" sz="1800" b="0" i="0" spc="5">
                <a:solidFill>
                  <a:srgbClr val="000000"/>
                </a:solidFill>
              </a:rPr>
              <a:t>)x18%</a:t>
            </a:r>
            <a:endParaRPr lang="ko-KR" altLang="en-US"/>
          </a:p>
        </p:txBody>
      </p:sp>
      <p:sp>
        <p:nvSpPr>
          <p:cNvPr id="13" name="TextBox 5"/>
          <p:cNvSpPr txBox="1"/>
          <p:nvPr/>
        </p:nvSpPr>
        <p:spPr>
          <a:xfrm>
            <a:off x="537210" y="2087880"/>
            <a:ext cx="3230880" cy="396240"/>
          </a:xfrm>
          <a:prstGeom prst="rect">
            <a:avLst/>
          </a:prstGeom>
          <a:noFill/>
        </p:spPr>
        <p:txBody>
          <a:bodyPr wrap="none">
            <a:spAutoFit/>
          </a:bodyPr>
          <a:lstStyle/>
          <a:p>
            <a:pPr marL="285750" indent="-285750" algn="l" latinLnBrk="1" hangingPunct="1">
              <a:buFont typeface="Arial"/>
              <a:buChar char="•"/>
            </a:pPr>
            <a:r>
              <a:rPr lang="ko-KR" altLang="en-US" sz="2000" b="1" i="0" spc="5">
                <a:solidFill>
                  <a:srgbClr val="000000"/>
                </a:solidFill>
              </a:rPr>
              <a:t>부양의무자의 기본재산액</a:t>
            </a:r>
            <a:endParaRPr lang="ko-KR" altLang="en-US" sz="2000" b="1"/>
          </a:p>
        </p:txBody>
      </p:sp>
      <p:graphicFrame>
        <p:nvGraphicFramePr>
          <p:cNvPr id="14" name="표 6"/>
          <p:cNvGraphicFramePr>
            <a:graphicFrameLocks noGrp="1"/>
          </p:cNvGraphicFramePr>
          <p:nvPr/>
        </p:nvGraphicFramePr>
        <p:xfrm>
          <a:off x="611560" y="2501951"/>
          <a:ext cx="7848872" cy="741680"/>
        </p:xfrm>
        <a:graphic>
          <a:graphicData uri="http://schemas.openxmlformats.org/drawingml/2006/table">
            <a:tbl>
              <a:tblPr firstRow="1" bandRow="1">
                <a:tableStyleId>{76450435-6131-4BA9-BD02-603D08AFE7CB}</a:tableStyleId>
              </a:tblPr>
              <a:tblGrid>
                <a:gridCol w="1962218"/>
                <a:gridCol w="1962218"/>
                <a:gridCol w="1962218"/>
                <a:gridCol w="1962218"/>
              </a:tblGrid>
              <a:tr h="370840">
                <a:tc>
                  <a:txBody>
                    <a:bodyPr/>
                    <a:lstStyle/>
                    <a:p>
                      <a:pPr latinLnBrk="1"/>
                      <a:r>
                        <a:rPr lang="ko-KR" altLang="en-US"/>
                        <a:t>구분</a:t>
                      </a:r>
                    </a:p>
                  </a:txBody>
                  <a:tcPr/>
                </a:tc>
                <a:tc>
                  <a:txBody>
                    <a:bodyPr/>
                    <a:lstStyle/>
                    <a:p>
                      <a:pPr latinLnBrk="1"/>
                      <a:r>
                        <a:rPr lang="ko-KR" altLang="en-US"/>
                        <a:t>대도시</a:t>
                      </a:r>
                    </a:p>
                  </a:txBody>
                  <a:tcPr/>
                </a:tc>
                <a:tc>
                  <a:txBody>
                    <a:bodyPr/>
                    <a:lstStyle/>
                    <a:p>
                      <a:pPr latinLnBrk="1"/>
                      <a:r>
                        <a:rPr lang="ko-KR" altLang="en-US"/>
                        <a:t>중소도시</a:t>
                      </a:r>
                    </a:p>
                  </a:txBody>
                  <a:tcPr/>
                </a:tc>
                <a:tc>
                  <a:txBody>
                    <a:bodyPr/>
                    <a:lstStyle/>
                    <a:p>
                      <a:pPr latinLnBrk="1"/>
                      <a:r>
                        <a:rPr lang="ko-KR" altLang="en-US"/>
                        <a:t>농어촌</a:t>
                      </a:r>
                    </a:p>
                  </a:txBody>
                  <a:tcPr/>
                </a:tc>
              </a:tr>
              <a:tr h="370840">
                <a:tc>
                  <a:txBody>
                    <a:bodyPr/>
                    <a:lstStyle/>
                    <a:p>
                      <a:pPr latinLnBrk="1"/>
                      <a:r>
                        <a:rPr lang="ko-KR" altLang="en-US"/>
                        <a:t>기본재산액</a:t>
                      </a:r>
                    </a:p>
                  </a:txBody>
                  <a:tcPr/>
                </a:tc>
                <a:tc>
                  <a:txBody>
                    <a:bodyPr/>
                    <a:lstStyle/>
                    <a:p>
                      <a:pPr latinLnBrk="1"/>
                      <a:r>
                        <a:rPr lang="en-US" altLang="ko-KR"/>
                        <a:t>2</a:t>
                      </a:r>
                      <a:r>
                        <a:rPr lang="ko-KR" altLang="en-US"/>
                        <a:t>억</a:t>
                      </a:r>
                      <a:r>
                        <a:rPr lang="en-US" altLang="ko-KR"/>
                        <a:t>2,800</a:t>
                      </a:r>
                      <a:r>
                        <a:rPr lang="ko-KR" altLang="en-US"/>
                        <a:t>만원</a:t>
                      </a:r>
                    </a:p>
                  </a:txBody>
                  <a:tcPr/>
                </a:tc>
                <a:tc>
                  <a:txBody>
                    <a:bodyPr/>
                    <a:lstStyle/>
                    <a:p>
                      <a:pPr latinLnBrk="1"/>
                      <a:r>
                        <a:rPr lang="en-US" altLang="ko-KR"/>
                        <a:t>1</a:t>
                      </a:r>
                      <a:r>
                        <a:rPr lang="ko-KR" altLang="en-US"/>
                        <a:t>억</a:t>
                      </a:r>
                      <a:r>
                        <a:rPr lang="en-US" altLang="ko-KR"/>
                        <a:t>3,600</a:t>
                      </a:r>
                      <a:r>
                        <a:rPr lang="ko-KR" altLang="en-US"/>
                        <a:t>만원</a:t>
                      </a:r>
                    </a:p>
                  </a:txBody>
                  <a:tcPr/>
                </a:tc>
                <a:tc>
                  <a:txBody>
                    <a:bodyPr/>
                    <a:lstStyle/>
                    <a:p>
                      <a:pPr latinLnBrk="1"/>
                      <a:r>
                        <a:rPr lang="en-US" altLang="ko-KR"/>
                        <a:t>1</a:t>
                      </a:r>
                      <a:r>
                        <a:rPr lang="ko-KR" altLang="en-US"/>
                        <a:t>억</a:t>
                      </a:r>
                      <a:r>
                        <a:rPr lang="en-US" altLang="ko-KR"/>
                        <a:t>150</a:t>
                      </a:r>
                      <a:r>
                        <a:rPr lang="ko-KR" altLang="en-US"/>
                        <a:t>만원</a:t>
                      </a:r>
                    </a:p>
                  </a:txBody>
                  <a:tcPr/>
                </a:tc>
              </a:tr>
            </a:tbl>
          </a:graphicData>
        </a:graphic>
      </p:graphicFrame>
      <p:sp>
        <p:nvSpPr>
          <p:cNvPr id="15" name="TextBox 7"/>
          <p:cNvSpPr txBox="1"/>
          <p:nvPr/>
        </p:nvSpPr>
        <p:spPr>
          <a:xfrm>
            <a:off x="603885" y="3459480"/>
            <a:ext cx="6440805" cy="396240"/>
          </a:xfrm>
          <a:prstGeom prst="rect">
            <a:avLst/>
          </a:prstGeom>
          <a:noFill/>
        </p:spPr>
        <p:txBody>
          <a:bodyPr wrap="none">
            <a:spAutoFit/>
          </a:bodyPr>
          <a:lstStyle/>
          <a:p>
            <a:pPr marL="285750" indent="-285750" algn="l" latinLnBrk="1" hangingPunct="1">
              <a:buFont typeface="Arial"/>
              <a:buChar char="•"/>
            </a:pPr>
            <a:r>
              <a:rPr lang="ko-KR" altLang="en-US" sz="2000" b="1" i="0" spc="5">
                <a:solidFill>
                  <a:srgbClr val="000000"/>
                </a:solidFill>
              </a:rPr>
              <a:t>생활준비금 공제</a:t>
            </a:r>
            <a:r>
              <a:rPr lang="en-US" altLang="ko-KR" sz="2000" b="1" i="0" spc="5">
                <a:solidFill>
                  <a:srgbClr val="000000"/>
                </a:solidFill>
              </a:rPr>
              <a:t>= </a:t>
            </a:r>
            <a:r>
              <a:rPr lang="ko-KR" altLang="en-US" sz="2000" b="1" i="0" spc="5">
                <a:solidFill>
                  <a:srgbClr val="000000"/>
                </a:solidFill>
              </a:rPr>
              <a:t>연</a:t>
            </a:r>
            <a:r>
              <a:rPr lang="en-US" altLang="ko-KR" sz="2000" b="1" i="0" spc="5">
                <a:solidFill>
                  <a:srgbClr val="000000"/>
                </a:solidFill>
              </a:rPr>
              <a:t>500</a:t>
            </a:r>
            <a:r>
              <a:rPr lang="ko-KR" altLang="en-US" sz="2000" b="1" i="0" spc="5">
                <a:solidFill>
                  <a:srgbClr val="000000"/>
                </a:solidFill>
              </a:rPr>
              <a:t>만원 간 </a:t>
            </a:r>
            <a:r>
              <a:rPr lang="en-US" altLang="ko-KR" sz="2000" b="1" i="0" spc="5">
                <a:solidFill>
                  <a:srgbClr val="000000"/>
                </a:solidFill>
              </a:rPr>
              <a:t>3</a:t>
            </a:r>
            <a:r>
              <a:rPr lang="ko-KR" altLang="en-US" sz="2000" b="1" i="0" spc="5">
                <a:solidFill>
                  <a:srgbClr val="000000"/>
                </a:solidFill>
              </a:rPr>
              <a:t>년 </a:t>
            </a:r>
            <a:r>
              <a:rPr lang="en-US" altLang="ko-KR" sz="2000" b="1" i="0" spc="5">
                <a:solidFill>
                  <a:srgbClr val="000000"/>
                </a:solidFill>
              </a:rPr>
              <a:t>(</a:t>
            </a:r>
            <a:r>
              <a:rPr lang="ko-KR" altLang="en-US" sz="2000" b="1" i="0" spc="5">
                <a:solidFill>
                  <a:srgbClr val="000000"/>
                </a:solidFill>
              </a:rPr>
              <a:t>수급가구와 동일</a:t>
            </a:r>
            <a:r>
              <a:rPr lang="en-US" altLang="ko-KR" sz="2000" b="1" i="0" spc="5">
                <a:solidFill>
                  <a:srgbClr val="000000"/>
                </a:solidFill>
              </a:rPr>
              <a:t>)</a:t>
            </a:r>
            <a:endParaRPr lang="ko-KR" altLang="en-US" sz="2000" b="1"/>
          </a:p>
        </p:txBody>
      </p:sp>
      <p:graphicFrame>
        <p:nvGraphicFramePr>
          <p:cNvPr id="16" name="표 9"/>
          <p:cNvGraphicFramePr>
            <a:graphicFrameLocks noGrp="1"/>
          </p:cNvGraphicFramePr>
          <p:nvPr/>
        </p:nvGraphicFramePr>
        <p:xfrm>
          <a:off x="611559" y="4464959"/>
          <a:ext cx="8208970" cy="847070"/>
        </p:xfrm>
        <a:graphic>
          <a:graphicData uri="http://schemas.openxmlformats.org/drawingml/2006/table">
            <a:tbl>
              <a:tblPr firstRow="1" bandRow="1">
                <a:tableStyleId>{76450435-6131-4BA9-BD02-603D08AFE7CB}</a:tableStyleId>
              </a:tblPr>
              <a:tblGrid>
                <a:gridCol w="2736323"/>
                <a:gridCol w="2376261"/>
                <a:gridCol w="3096386"/>
              </a:tblGrid>
              <a:tr h="476230">
                <a:tc>
                  <a:txBody>
                    <a:bodyPr/>
                    <a:lstStyle/>
                    <a:p>
                      <a:pPr latinLnBrk="1"/>
                      <a:r>
                        <a:rPr lang="ko-KR" altLang="en-US"/>
                        <a:t>구분 </a:t>
                      </a:r>
                    </a:p>
                  </a:txBody>
                  <a:tcPr/>
                </a:tc>
                <a:tc>
                  <a:txBody>
                    <a:bodyPr/>
                    <a:lstStyle/>
                    <a:p>
                      <a:pPr latinLnBrk="1"/>
                      <a:r>
                        <a:rPr lang="ko-KR" altLang="en-US"/>
                        <a:t>주거용재산</a:t>
                      </a:r>
                    </a:p>
                  </a:txBody>
                  <a:tcPr/>
                </a:tc>
                <a:tc>
                  <a:txBody>
                    <a:bodyPr/>
                    <a:lstStyle/>
                    <a:p>
                      <a:pPr latinLnBrk="1"/>
                      <a:r>
                        <a:rPr lang="ko-KR" altLang="en-US"/>
                        <a:t>일반</a:t>
                      </a:r>
                      <a:r>
                        <a:rPr lang="en-US" altLang="ko-KR"/>
                        <a:t>, </a:t>
                      </a:r>
                      <a:r>
                        <a:rPr lang="ko-KR" altLang="en-US"/>
                        <a:t>금융</a:t>
                      </a:r>
                      <a:r>
                        <a:rPr lang="en-US" altLang="ko-KR"/>
                        <a:t>, </a:t>
                      </a:r>
                      <a:r>
                        <a:rPr lang="ko-KR" altLang="en-US"/>
                        <a:t>자동차</a:t>
                      </a:r>
                      <a:r>
                        <a:rPr lang="en-US" altLang="ko-KR"/>
                        <a:t>, </a:t>
                      </a:r>
                      <a:r>
                        <a:rPr lang="ko-KR" altLang="en-US"/>
                        <a:t>기타재산</a:t>
                      </a:r>
                    </a:p>
                  </a:txBody>
                  <a:tcPr/>
                </a:tc>
              </a:tr>
              <a:tr h="370840">
                <a:tc>
                  <a:txBody>
                    <a:bodyPr/>
                    <a:lstStyle/>
                    <a:p>
                      <a:pPr latinLnBrk="1"/>
                      <a:r>
                        <a:rPr lang="ko-KR" altLang="en-US"/>
                        <a:t>소득환산율</a:t>
                      </a:r>
                    </a:p>
                  </a:txBody>
                  <a:tcPr/>
                </a:tc>
                <a:tc>
                  <a:txBody>
                    <a:bodyPr/>
                    <a:lstStyle/>
                    <a:p>
                      <a:pPr latinLnBrk="1"/>
                      <a:r>
                        <a:rPr lang="ko-KR" altLang="en-US"/>
                        <a:t>월 </a:t>
                      </a:r>
                      <a:r>
                        <a:rPr lang="en-US" altLang="ko-KR"/>
                        <a:t>1.04%</a:t>
                      </a:r>
                      <a:endParaRPr lang="ko-KR" altLang="en-US"/>
                    </a:p>
                  </a:txBody>
                  <a:tcPr/>
                </a:tc>
                <a:tc>
                  <a:txBody>
                    <a:bodyPr/>
                    <a:lstStyle/>
                    <a:p>
                      <a:pPr latinLnBrk="1"/>
                      <a:r>
                        <a:rPr lang="ko-KR" altLang="en-US"/>
                        <a:t>월 </a:t>
                      </a:r>
                      <a:r>
                        <a:rPr lang="en-US" altLang="ko-KR"/>
                        <a:t>4.17%</a:t>
                      </a:r>
                      <a:endParaRPr lang="ko-KR" altLang="en-US"/>
                    </a:p>
                  </a:txBody>
                  <a:tcPr/>
                </a:tc>
              </a:tr>
            </a:tbl>
          </a:graphicData>
        </a:graphic>
      </p:graphicFrame>
      <p:sp>
        <p:nvSpPr>
          <p:cNvPr id="17" name="TextBox 10"/>
          <p:cNvSpPr txBox="1"/>
          <p:nvPr/>
        </p:nvSpPr>
        <p:spPr>
          <a:xfrm>
            <a:off x="603885" y="4030980"/>
            <a:ext cx="2497455" cy="396240"/>
          </a:xfrm>
          <a:prstGeom prst="rect">
            <a:avLst/>
          </a:prstGeom>
          <a:noFill/>
        </p:spPr>
        <p:txBody>
          <a:bodyPr wrap="none">
            <a:spAutoFit/>
          </a:bodyPr>
          <a:lstStyle/>
          <a:p>
            <a:pPr marL="285750" indent="-285750" algn="l" latinLnBrk="1" hangingPunct="1">
              <a:buFont typeface="Arial"/>
              <a:buChar char="•"/>
            </a:pPr>
            <a:r>
              <a:rPr lang="ko-KR" altLang="en-US" sz="2000" b="1" i="0" spc="5">
                <a:solidFill>
                  <a:srgbClr val="000000"/>
                </a:solidFill>
              </a:rPr>
              <a:t>재산의 소득환산율</a:t>
            </a:r>
            <a:endParaRPr lang="ko-KR" altLang="en-US" sz="20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11" name="TextBox 4"/>
          <p:cNvSpPr txBox="1"/>
          <p:nvPr/>
        </p:nvSpPr>
        <p:spPr>
          <a:xfrm>
            <a:off x="326269" y="908720"/>
            <a:ext cx="2079746" cy="400110"/>
          </a:xfrm>
          <a:prstGeom prst="rect">
            <a:avLst/>
          </a:prstGeom>
          <a:noFill/>
        </p:spPr>
        <p:txBody>
          <a:bodyPr wrap="none">
            <a:spAutoFit/>
          </a:bodyPr>
          <a:lstStyle/>
          <a:p>
            <a:pPr marL="342900" indent="-342900" algn="l" latinLnBrk="1" hangingPunct="1">
              <a:buFont typeface="Arial"/>
              <a:buChar char="•"/>
            </a:pPr>
            <a:r>
              <a:rPr lang="ko-KR" altLang="en-US" sz="2000" b="1" i="0" spc="5">
                <a:solidFill>
                  <a:srgbClr val="000000"/>
                </a:solidFill>
              </a:rPr>
              <a:t>부양비 부과율</a:t>
            </a:r>
            <a:endParaRPr lang="ko-KR" altLang="en-US" sz="2000" b="1"/>
          </a:p>
        </p:txBody>
      </p:sp>
      <p:graphicFrame>
        <p:nvGraphicFramePr>
          <p:cNvPr id="12" name="표 5"/>
          <p:cNvGraphicFramePr>
            <a:graphicFrameLocks noGrp="1"/>
          </p:cNvGraphicFramePr>
          <p:nvPr/>
        </p:nvGraphicFramePr>
        <p:xfrm>
          <a:off x="378672" y="1407629"/>
          <a:ext cx="6096000" cy="741680"/>
        </p:xfrm>
        <a:graphic>
          <a:graphicData uri="http://schemas.openxmlformats.org/drawingml/2006/table">
            <a:tbl>
              <a:tblPr firstRow="1" bandRow="1">
                <a:tableStyleId>{76450435-6131-4BA9-BD02-603D08AFE7CB}</a:tableStyleId>
              </a:tblPr>
              <a:tblGrid>
                <a:gridCol w="2032000"/>
                <a:gridCol w="2032000"/>
                <a:gridCol w="2032000"/>
              </a:tblGrid>
              <a:tr h="370840">
                <a:tc>
                  <a:txBody>
                    <a:bodyPr/>
                    <a:lstStyle/>
                    <a:p>
                      <a:pPr latinLnBrk="1"/>
                      <a:r>
                        <a:rPr lang="ko-KR" altLang="en-US"/>
                        <a:t>결혼한 아들</a:t>
                      </a:r>
                      <a:endParaRPr lang="ko-KR" altLang="en-US">
                        <a:latin typeface="궁서체"/>
                        <a:ea typeface="궁서체"/>
                      </a:endParaRPr>
                    </a:p>
                  </a:txBody>
                  <a:tcPr/>
                </a:tc>
                <a:tc>
                  <a:txBody>
                    <a:bodyPr/>
                    <a:lstStyle/>
                    <a:p>
                      <a:pPr latinLnBrk="1"/>
                      <a:r>
                        <a:rPr lang="ko-KR" altLang="en-US"/>
                        <a:t>결혼한 딸</a:t>
                      </a:r>
                      <a:endParaRPr lang="ko-KR" altLang="en-US">
                        <a:latin typeface="궁서체"/>
                        <a:ea typeface="궁서체"/>
                      </a:endParaRPr>
                    </a:p>
                  </a:txBody>
                  <a:tcPr/>
                </a:tc>
                <a:tc>
                  <a:txBody>
                    <a:bodyPr/>
                    <a:lstStyle/>
                    <a:p>
                      <a:pPr latinLnBrk="1"/>
                      <a:r>
                        <a:rPr lang="ko-KR" altLang="en-US"/>
                        <a:t>미혼자녀</a:t>
                      </a:r>
                      <a:endParaRPr lang="ko-KR" altLang="en-US">
                        <a:latin typeface="궁서체"/>
                        <a:ea typeface="궁서체"/>
                      </a:endParaRPr>
                    </a:p>
                  </a:txBody>
                  <a:tcPr/>
                </a:tc>
              </a:tr>
              <a:tr h="370840">
                <a:tc>
                  <a:txBody>
                    <a:bodyPr/>
                    <a:lstStyle/>
                    <a:p>
                      <a:pPr latinLnBrk="1"/>
                      <a:r>
                        <a:rPr lang="en-US" altLang="ko-KR"/>
                        <a:t>30%</a:t>
                      </a:r>
                      <a:endParaRPr lang="ko-KR" altLang="en-US">
                        <a:latin typeface="궁서체"/>
                        <a:ea typeface="궁서체"/>
                      </a:endParaRPr>
                    </a:p>
                  </a:txBody>
                  <a:tcPr/>
                </a:tc>
                <a:tc>
                  <a:txBody>
                    <a:bodyPr/>
                    <a:lstStyle/>
                    <a:p>
                      <a:pPr latinLnBrk="1"/>
                      <a:r>
                        <a:rPr lang="en-US" altLang="ko-KR"/>
                        <a:t>15%</a:t>
                      </a:r>
                      <a:endParaRPr lang="ko-KR" altLang="en-US">
                        <a:latin typeface="궁서체"/>
                        <a:ea typeface="궁서체"/>
                      </a:endParaRPr>
                    </a:p>
                  </a:txBody>
                  <a:tcPr/>
                </a:tc>
                <a:tc>
                  <a:txBody>
                    <a:bodyPr/>
                    <a:lstStyle/>
                    <a:p>
                      <a:pPr latinLnBrk="1"/>
                      <a:r>
                        <a:rPr lang="en-US" altLang="ko-KR"/>
                        <a:t>30%</a:t>
                      </a:r>
                      <a:endParaRPr lang="ko-KR" altLang="en-US">
                        <a:latin typeface="궁서체"/>
                        <a:ea typeface="궁서체"/>
                      </a:endParaRPr>
                    </a:p>
                  </a:txBody>
                  <a:tcPr/>
                </a:tc>
              </a:tr>
            </a:tbl>
          </a:graphicData>
        </a:graphic>
      </p:graphicFrame>
      <p:sp>
        <p:nvSpPr>
          <p:cNvPr id="13" name="TextBox 6"/>
          <p:cNvSpPr txBox="1"/>
          <p:nvPr/>
        </p:nvSpPr>
        <p:spPr>
          <a:xfrm>
            <a:off x="326269" y="2682287"/>
            <a:ext cx="7272808" cy="677108"/>
          </a:xfrm>
          <a:prstGeom prst="rect">
            <a:avLst/>
          </a:prstGeom>
          <a:noFill/>
        </p:spPr>
        <p:txBody>
          <a:bodyPr wrap="square">
            <a:spAutoFit/>
          </a:bodyPr>
          <a:lstStyle/>
          <a:p>
            <a:pPr marL="342900" indent="-342900" algn="l" latinLnBrk="1" hangingPunct="1">
              <a:buFont typeface="Arial"/>
              <a:buChar char="•"/>
            </a:pPr>
            <a:r>
              <a:rPr lang="ko-KR" altLang="en-US" sz="2000" b="1" i="0" spc="5">
                <a:solidFill>
                  <a:srgbClr val="000000"/>
                </a:solidFill>
              </a:rPr>
              <a:t>부양의무자의 소득공제</a:t>
            </a:r>
          </a:p>
          <a:p>
            <a:pPr marL="0" lvl="0" algn="l" latinLnBrk="1" hangingPunct="1"/>
            <a:r>
              <a:rPr lang="en-US" altLang="ko-KR" sz="1800" b="0" i="0" spc="5">
                <a:solidFill>
                  <a:srgbClr val="000000"/>
                </a:solidFill>
              </a:rPr>
              <a:t>1. </a:t>
            </a:r>
            <a:r>
              <a:rPr lang="ko-KR" altLang="en-US" sz="1800" b="0" i="0" spc="5">
                <a:solidFill>
                  <a:srgbClr val="000000"/>
                </a:solidFill>
              </a:rPr>
              <a:t>교육비 공제</a:t>
            </a:r>
            <a:endParaRPr lang="ko-KR" altLang="en-US"/>
          </a:p>
        </p:txBody>
      </p:sp>
      <p:graphicFrame>
        <p:nvGraphicFramePr>
          <p:cNvPr id="14" name="표 7"/>
          <p:cNvGraphicFramePr>
            <a:graphicFrameLocks noGrp="1"/>
          </p:cNvGraphicFramePr>
          <p:nvPr/>
        </p:nvGraphicFramePr>
        <p:xfrm>
          <a:off x="326269" y="3495861"/>
          <a:ext cx="7272808" cy="741680"/>
        </p:xfrm>
        <a:graphic>
          <a:graphicData uri="http://schemas.openxmlformats.org/drawingml/2006/table">
            <a:tbl>
              <a:tblPr firstRow="1" bandRow="1">
                <a:tableStyleId>{76450435-6131-4BA9-BD02-603D08AFE7CB}</a:tableStyleId>
              </a:tblPr>
              <a:tblGrid>
                <a:gridCol w="1818202"/>
                <a:gridCol w="1818202"/>
                <a:gridCol w="1818202"/>
                <a:gridCol w="1818202"/>
              </a:tblGrid>
              <a:tr h="370840">
                <a:tc>
                  <a:txBody>
                    <a:bodyPr/>
                    <a:lstStyle/>
                    <a:p>
                      <a:pPr latinLnBrk="1"/>
                      <a:r>
                        <a:rPr lang="ko-KR" altLang="en-US"/>
                        <a:t>교육비공제대상</a:t>
                      </a:r>
                    </a:p>
                  </a:txBody>
                  <a:tcPr/>
                </a:tc>
                <a:tc>
                  <a:txBody>
                    <a:bodyPr/>
                    <a:lstStyle/>
                    <a:p>
                      <a:pPr latinLnBrk="1"/>
                      <a:r>
                        <a:rPr lang="ko-KR" altLang="en-US"/>
                        <a:t>초등학생</a:t>
                      </a:r>
                    </a:p>
                  </a:txBody>
                  <a:tcPr/>
                </a:tc>
                <a:tc>
                  <a:txBody>
                    <a:bodyPr/>
                    <a:lstStyle/>
                    <a:p>
                      <a:pPr latinLnBrk="1"/>
                      <a:r>
                        <a:rPr lang="ko-KR" altLang="en-US"/>
                        <a:t>중학생</a:t>
                      </a:r>
                    </a:p>
                  </a:txBody>
                  <a:tcPr/>
                </a:tc>
                <a:tc>
                  <a:txBody>
                    <a:bodyPr/>
                    <a:lstStyle/>
                    <a:p>
                      <a:pPr latinLnBrk="1"/>
                      <a:r>
                        <a:rPr lang="ko-KR" altLang="en-US"/>
                        <a:t>고등학생</a:t>
                      </a:r>
                    </a:p>
                  </a:txBody>
                  <a:tcPr/>
                </a:tc>
              </a:tr>
              <a:tr h="370840">
                <a:tc>
                  <a:txBody>
                    <a:bodyPr/>
                    <a:lstStyle/>
                    <a:p>
                      <a:pPr latinLnBrk="1"/>
                      <a:r>
                        <a:rPr lang="ko-KR" altLang="en-US"/>
                        <a:t>표준공제금액</a:t>
                      </a:r>
                    </a:p>
                  </a:txBody>
                  <a:tcPr/>
                </a:tc>
                <a:tc>
                  <a:txBody>
                    <a:bodyPr/>
                    <a:lstStyle/>
                    <a:p>
                      <a:pPr latinLnBrk="1"/>
                      <a:r>
                        <a:rPr lang="en-US" altLang="ko-KR"/>
                        <a:t>193,000</a:t>
                      </a:r>
                      <a:endParaRPr lang="ko-KR" altLang="en-US"/>
                    </a:p>
                  </a:txBody>
                  <a:tcPr/>
                </a:tc>
                <a:tc>
                  <a:txBody>
                    <a:bodyPr/>
                    <a:lstStyle/>
                    <a:p>
                      <a:pPr latinLnBrk="1"/>
                      <a:r>
                        <a:rPr lang="en-US" altLang="ko-KR"/>
                        <a:t>197,000</a:t>
                      </a:r>
                      <a:endParaRPr lang="ko-KR" altLang="en-US"/>
                    </a:p>
                  </a:txBody>
                  <a:tcPr/>
                </a:tc>
                <a:tc>
                  <a:txBody>
                    <a:bodyPr/>
                    <a:lstStyle/>
                    <a:p>
                      <a:pPr latinLnBrk="1"/>
                      <a:r>
                        <a:rPr lang="en-US" altLang="ko-KR"/>
                        <a:t>231,000</a:t>
                      </a:r>
                      <a:endParaRPr lang="ko-KR" altLang="en-US"/>
                    </a:p>
                  </a:txBody>
                  <a:tcPr/>
                </a:tc>
              </a:tr>
            </a:tbl>
          </a:graphicData>
        </a:graphic>
      </p:graphicFrame>
      <p:sp>
        <p:nvSpPr>
          <p:cNvPr id="15" name="TextBox 8"/>
          <p:cNvSpPr txBox="1"/>
          <p:nvPr/>
        </p:nvSpPr>
        <p:spPr>
          <a:xfrm>
            <a:off x="326269" y="4359957"/>
            <a:ext cx="6912768" cy="905463"/>
          </a:xfrm>
          <a:prstGeom prst="rect">
            <a:avLst/>
          </a:prstGeom>
          <a:noFill/>
        </p:spPr>
        <p:txBody>
          <a:bodyPr wrap="square">
            <a:spAutoFit/>
          </a:bodyPr>
          <a:lstStyle/>
          <a:p>
            <a:pPr marL="0" lvl="0" algn="l" latinLnBrk="1" hangingPunct="1"/>
            <a:r>
              <a:rPr lang="en-US" altLang="ko-KR" sz="1800" b="0" i="0" spc="5">
                <a:solidFill>
                  <a:srgbClr val="000000"/>
                </a:solidFill>
                <a:latin typeface="돋움"/>
                <a:ea typeface="돋움"/>
              </a:rPr>
              <a:t>2. </a:t>
            </a:r>
            <a:r>
              <a:rPr lang="ko-KR" altLang="en-US" sz="1800" b="0" i="0" spc="5">
                <a:solidFill>
                  <a:srgbClr val="000000"/>
                </a:solidFill>
                <a:latin typeface="돋움"/>
                <a:ea typeface="돋움"/>
              </a:rPr>
              <a:t>의료비 및 간병비</a:t>
            </a:r>
            <a:r>
              <a:rPr lang="en-US" altLang="ko-KR" sz="1800" b="0" i="0" spc="5">
                <a:solidFill>
                  <a:srgbClr val="000000"/>
                </a:solidFill>
                <a:latin typeface="돋움"/>
                <a:ea typeface="돋움"/>
              </a:rPr>
              <a:t>(3</a:t>
            </a:r>
            <a:r>
              <a:rPr lang="ko-KR" altLang="en-US" sz="1800" b="0" i="0" spc="5">
                <a:solidFill>
                  <a:srgbClr val="000000"/>
                </a:solidFill>
                <a:latin typeface="돋움"/>
                <a:ea typeface="돋움"/>
              </a:rPr>
              <a:t>개월간 평균</a:t>
            </a:r>
            <a:r>
              <a:rPr lang="en-US" altLang="ko-KR" sz="1800" b="0" i="0" spc="5">
                <a:solidFill>
                  <a:srgbClr val="000000"/>
                </a:solidFill>
                <a:latin typeface="돋움"/>
                <a:ea typeface="돋움"/>
              </a:rPr>
              <a:t>)</a:t>
            </a:r>
          </a:p>
          <a:p>
            <a:pPr marL="0" lvl="0" algn="l" latinLnBrk="1" hangingPunct="1"/>
            <a:r>
              <a:rPr lang="en-US" altLang="ko-KR" sz="1800" b="0" i="0" spc="5">
                <a:solidFill>
                  <a:srgbClr val="000000"/>
                </a:solidFill>
                <a:latin typeface="돋움"/>
                <a:ea typeface="돋움"/>
              </a:rPr>
              <a:t>3. </a:t>
            </a:r>
            <a:r>
              <a:rPr lang="ko-KR" altLang="en-US" sz="1800" b="0" i="0" spc="5">
                <a:solidFill>
                  <a:srgbClr val="000000"/>
                </a:solidFill>
                <a:latin typeface="돋움"/>
                <a:ea typeface="돋움"/>
              </a:rPr>
              <a:t>국민연금 납입액</a:t>
            </a:r>
          </a:p>
          <a:p>
            <a:pPr marL="0" lvl="0" algn="l" latinLnBrk="1" hangingPunct="1"/>
            <a:r>
              <a:rPr lang="en-US" altLang="ko-KR" sz="1800" b="0" i="0" spc="5">
                <a:solidFill>
                  <a:srgbClr val="000000"/>
                </a:solidFill>
                <a:latin typeface="돋움"/>
                <a:ea typeface="돋움"/>
              </a:rPr>
              <a:t>4. </a:t>
            </a:r>
            <a:r>
              <a:rPr lang="ko-KR" altLang="en-US" sz="1800" b="0" i="0" spc="5">
                <a:solidFill>
                  <a:srgbClr val="000000"/>
                </a:solidFill>
                <a:latin typeface="돋움"/>
                <a:ea typeface="돋움"/>
              </a:rPr>
              <a:t>주거용 월세 </a:t>
            </a:r>
            <a:r>
              <a:rPr lang="en-US" altLang="ko-KR" sz="1800" b="0" i="0" spc="5">
                <a:solidFill>
                  <a:srgbClr val="000000"/>
                </a:solidFill>
                <a:latin typeface="돋움"/>
                <a:ea typeface="돋움"/>
              </a:rPr>
              <a:t>(</a:t>
            </a:r>
            <a:r>
              <a:rPr lang="ko-KR" altLang="en-US" sz="1800" b="0" i="0" spc="5">
                <a:solidFill>
                  <a:srgbClr val="000000"/>
                </a:solidFill>
                <a:latin typeface="돋움"/>
                <a:ea typeface="돋움"/>
              </a:rPr>
              <a:t>주거급여 한도 내</a:t>
            </a:r>
            <a:r>
              <a:rPr lang="en-US" altLang="ko-KR" sz="1800" b="0" i="0" spc="5">
                <a:solidFill>
                  <a:srgbClr val="000000"/>
                </a:solidFill>
                <a:latin typeface="돋움"/>
                <a:ea typeface="돋움"/>
              </a:rPr>
              <a:t>)</a:t>
            </a:r>
            <a:endParaRPr lang="ko-KR" altLang="en-US">
              <a:latin typeface="돋움"/>
              <a:ea typeface="돋움"/>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6" name="TextBox 4"/>
          <p:cNvSpPr txBox="1"/>
          <p:nvPr/>
        </p:nvSpPr>
        <p:spPr>
          <a:xfrm>
            <a:off x="537210" y="1078230"/>
            <a:ext cx="8012429" cy="1224915"/>
          </a:xfrm>
          <a:prstGeom prst="rect">
            <a:avLst/>
          </a:prstGeom>
          <a:noFill/>
        </p:spPr>
        <p:txBody>
          <a:bodyPr wrap="square">
            <a:spAutoFit/>
          </a:bodyPr>
          <a:lstStyle/>
          <a:p>
            <a:pPr marL="342900" indent="-342900">
              <a:buFont typeface="Arial"/>
              <a:buChar char="•"/>
            </a:pPr>
            <a:r>
              <a:rPr lang="ko-KR" altLang="en-US" sz="2000" b="1"/>
              <a:t>자동차</a:t>
            </a:r>
          </a:p>
          <a:p>
            <a:pPr lvl="0"/>
            <a:r>
              <a:rPr lang="en-US" altLang="ko-KR"/>
              <a:t>- </a:t>
            </a:r>
            <a:r>
              <a:rPr lang="ko-KR" altLang="en-US"/>
              <a:t>부양의무자가구의 </a:t>
            </a:r>
            <a:r>
              <a:rPr lang="en-US" altLang="ko-KR"/>
              <a:t>1</a:t>
            </a:r>
            <a:r>
              <a:rPr lang="ko-KR" altLang="en-US"/>
              <a:t>급</a:t>
            </a:r>
            <a:r>
              <a:rPr lang="en-US" altLang="ko-KR"/>
              <a:t>~3</a:t>
            </a:r>
            <a:r>
              <a:rPr lang="ko-KR" altLang="en-US"/>
              <a:t>급 장애인의 차량은 재산가액 산정에서 제외 그 외 자동차 모두 일반재산 환산율 적용</a:t>
            </a:r>
          </a:p>
          <a:p>
            <a:pPr lvl="0"/>
            <a:endParaRPr lang="ko-KR" altLang="en-US"/>
          </a:p>
        </p:txBody>
      </p:sp>
      <p:sp>
        <p:nvSpPr>
          <p:cNvPr id="7" name="TextBox 5"/>
          <p:cNvSpPr txBox="1"/>
          <p:nvPr/>
        </p:nvSpPr>
        <p:spPr>
          <a:xfrm>
            <a:off x="537210" y="2516505"/>
            <a:ext cx="8211312" cy="2320290"/>
          </a:xfrm>
          <a:prstGeom prst="rect">
            <a:avLst/>
          </a:prstGeom>
          <a:noFill/>
        </p:spPr>
        <p:txBody>
          <a:bodyPr wrap="square">
            <a:spAutoFit/>
          </a:bodyPr>
          <a:lstStyle/>
          <a:p>
            <a:pPr marL="342900" indent="-342900">
              <a:buFont typeface="Arial"/>
              <a:buChar char="•"/>
            </a:pPr>
            <a:r>
              <a:rPr lang="ko-KR" altLang="en-US" sz="2000" b="1"/>
              <a:t>특례 부양의무자 가구</a:t>
            </a:r>
          </a:p>
          <a:p>
            <a:pPr marL="342900" indent="-342900">
              <a:buFont typeface="Arial"/>
              <a:buChar char="•"/>
            </a:pPr>
            <a:endParaRPr lang="en-US" altLang="ko-KR"/>
          </a:p>
          <a:p>
            <a:pPr lvl="0"/>
            <a:r>
              <a:rPr lang="ko-KR" altLang="en-US"/>
              <a:t> 가구 내 </a:t>
            </a:r>
            <a:r>
              <a:rPr lang="en-US" altLang="ko-KR"/>
              <a:t>1~4</a:t>
            </a:r>
            <a:r>
              <a:rPr lang="ko-KR" altLang="en-US"/>
              <a:t>급 장애인이 있는 부양의무자 가구 소득</a:t>
            </a:r>
            <a:r>
              <a:rPr lang="en-US" altLang="ko-KR"/>
              <a:t>. </a:t>
            </a:r>
            <a:r>
              <a:rPr lang="ko-KR" altLang="en-US"/>
              <a:t>재산 산정 시 가구원 수 </a:t>
            </a:r>
            <a:r>
              <a:rPr lang="en-US" altLang="ko-KR"/>
              <a:t>+1</a:t>
            </a:r>
          </a:p>
          <a:p>
            <a:pPr lvl="0"/>
            <a:endParaRPr lang="en-US" altLang="ko-KR"/>
          </a:p>
          <a:p>
            <a:pPr lvl="0"/>
            <a:r>
              <a:rPr lang="ko-KR" altLang="en-US"/>
              <a:t> 근로능력이 없고 주거용 재산만 있는 경우 재산기준 특례적용</a:t>
            </a:r>
          </a:p>
          <a:p>
            <a:pPr lvl="0"/>
            <a:r>
              <a:rPr lang="en-US" altLang="ko-KR"/>
              <a:t>[</a:t>
            </a:r>
            <a:r>
              <a:rPr lang="ko-KR" altLang="en-US"/>
              <a:t>재산의 소득환산액</a:t>
            </a:r>
            <a:r>
              <a:rPr lang="en-US" altLang="ko-KR"/>
              <a:t>&lt;(</a:t>
            </a:r>
            <a:r>
              <a:rPr lang="ko-KR" altLang="en-US"/>
              <a:t>부양의무자가구 중위소득</a:t>
            </a:r>
            <a:r>
              <a:rPr lang="en-US" altLang="ko-KR"/>
              <a:t>+</a:t>
            </a:r>
            <a:r>
              <a:rPr lang="ko-KR" altLang="en-US"/>
              <a:t>수급가구 중위소득</a:t>
            </a:r>
            <a:r>
              <a:rPr lang="en-US" altLang="ko-KR"/>
              <a:t>x40%]</a:t>
            </a:r>
          </a:p>
          <a:p>
            <a:pPr lvl="0"/>
            <a:endParaRPr lang="en-US" altLang="ko-KR"/>
          </a:p>
          <a:p>
            <a:pPr lvl="0"/>
            <a:r>
              <a:rPr lang="ko-KR" altLang="en-US"/>
              <a:t> 결혼한 딸의 경우 금융재산만 본다 </a:t>
            </a:r>
            <a:r>
              <a:rPr lang="en-US" altLang="ko-KR"/>
              <a:t>[</a:t>
            </a:r>
            <a:r>
              <a:rPr lang="ko-KR" altLang="en-US"/>
              <a:t>금융재산</a:t>
            </a:r>
            <a:r>
              <a:rPr lang="en-US" altLang="ko-KR"/>
              <a:t>&lt;2</a:t>
            </a:r>
            <a:r>
              <a:rPr lang="ko-KR" altLang="en-US"/>
              <a:t>억</a:t>
            </a:r>
            <a:r>
              <a:rPr lang="en-US" altLang="ko-KR"/>
              <a:t>]</a:t>
            </a:r>
            <a:endParaRPr lang="ko-KR"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p:nvPr/>
        </p:nvPicPr>
        <p:blipFill rotWithShape="1">
          <a:blip r:embed="rId2">
            <a:alphaModFix/>
            <a:lum/>
          </a:blip>
          <a:stretch>
            <a:fillRect/>
          </a:stretch>
        </p:blipFill>
        <p:spPr>
          <a:xfrm>
            <a:off x="1143" y="0"/>
            <a:ext cx="9144000" cy="6858000"/>
          </a:xfrm>
          <a:prstGeom prst="rect">
            <a:avLst/>
          </a:prstGeom>
        </p:spPr>
      </p:pic>
      <p:sp>
        <p:nvSpPr>
          <p:cNvPr id="5" name="직사각형 4"/>
          <p:cNvSpPr txBox="1"/>
          <p:nvPr/>
        </p:nvSpPr>
        <p:spPr>
          <a:xfrm>
            <a:off x="0" y="1772793"/>
            <a:ext cx="5436108" cy="1092327"/>
          </a:xfrm>
          <a:prstGeom prst="rect">
            <a:avLst/>
          </a:prstGeom>
        </p:spPr>
        <p:style>
          <a:lnRef idx="2">
            <a:schemeClr val="accent3">
              <a:shade val="20000"/>
            </a:schemeClr>
          </a:lnRef>
          <a:fillRef idx="1">
            <a:schemeClr val="accent3"/>
          </a:fillRef>
          <a:effectRef idx="0">
            <a:schemeClr val="accent3"/>
          </a:effectRef>
          <a:fontRef idx="minor">
            <a:schemeClr val="lt1"/>
          </a:fontRef>
        </p:style>
        <p:txBody>
          <a:bodyPr wrap="square">
            <a:spAutoFit/>
          </a:bodyPr>
          <a:lstStyle/>
          <a:p>
            <a:r>
              <a:rPr lang="ko-KR" altLang="en-US" sz="3300"/>
              <a:t>4. 국민기초생활보장제도의</a:t>
            </a:r>
          </a:p>
          <a:p>
            <a:r>
              <a:rPr lang="ko-KR" altLang="en-US" sz="3300"/>
              <a:t>    문제점과 개선방안</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6" name="직사각형 5"/>
          <p:cNvSpPr txBox="1"/>
          <p:nvPr/>
        </p:nvSpPr>
        <p:spPr>
          <a:xfrm>
            <a:off x="323468" y="405383"/>
            <a:ext cx="8497062" cy="792862"/>
          </a:xfrm>
          <a:prstGeom prst="rect">
            <a:avLst/>
          </a:prstGeom>
        </p:spPr>
        <p:txBody>
          <a:bodyPr wrap="square">
            <a:spAutoFit/>
          </a:bodyPr>
          <a:lstStyle/>
          <a:p>
            <a:r>
              <a:rPr lang="ko-KR" altLang="en-US" sz="2300"/>
              <a:t>1) 여전히 거대한 사각지대와 낮은 수급비의 문제 </a:t>
            </a:r>
          </a:p>
          <a:p>
            <a:r>
              <a:rPr lang="ko-KR" altLang="en-US" sz="2300"/>
              <a:t>   -&gt; 선정기준, 보장수준 현실화!</a:t>
            </a:r>
          </a:p>
        </p:txBody>
      </p:sp>
      <p:graphicFrame>
        <p:nvGraphicFramePr>
          <p:cNvPr id="8" name="표 7"/>
          <p:cNvGraphicFramePr>
            <a:graphicFrameLocks noGrp="1"/>
          </p:cNvGraphicFramePr>
          <p:nvPr/>
        </p:nvGraphicFramePr>
        <p:xfrm>
          <a:off x="323468" y="1844780"/>
          <a:ext cx="8605198" cy="3960552"/>
        </p:xfrm>
        <a:graphic>
          <a:graphicData uri="http://schemas.openxmlformats.org/drawingml/2006/table">
            <a:tbl>
              <a:tblPr/>
              <a:tblGrid>
                <a:gridCol w="2035201"/>
                <a:gridCol w="2093250"/>
                <a:gridCol w="2731790"/>
                <a:gridCol w="1744957"/>
              </a:tblGrid>
              <a:tr h="495069">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준거</a:t>
                      </a:r>
                    </a:p>
                  </a:txBody>
                  <a:tcPr marL="64770" marR="64770" marT="17907" marB="17907" anchor="ctr">
                    <a:lnL>
                      <a:noFill/>
                    </a:lnL>
                    <a:lnR w="3556" cap="flat" cmpd="sng" algn="ctr">
                      <a:solidFill>
                        <a:srgbClr val="000000"/>
                      </a:solidFill>
                      <a:prstDash val="solid"/>
                      <a:round/>
                    </a:lnR>
                    <a:lnT w="3556" cap="flat" cmpd="sng" algn="ctr">
                      <a:solidFill>
                        <a:srgbClr val="000000"/>
                      </a:solidFill>
                      <a:prstDash val="solid"/>
                      <a:round/>
                    </a:lnT>
                    <a:lnB w="25146" cap="flat" cmpd="dbl" algn="ctr">
                      <a:solidFill>
                        <a:srgbClr val="000000"/>
                      </a:solidFill>
                      <a:prstDash val="solid"/>
                      <a:round/>
                    </a:lnB>
                  </a:tcPr>
                </a:tc>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소득인정액기준</a:t>
                      </a: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25146" cap="flat" cmpd="dbl" algn="ctr">
                      <a:solidFill>
                        <a:srgbClr val="000000"/>
                      </a:solidFill>
                      <a:prstDash val="solid"/>
                      <a:round/>
                    </a:lnB>
                  </a:tcPr>
                </a:tc>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비교금액</a:t>
                      </a: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25146" cap="flat" cmpd="dbl" algn="ctr">
                      <a:solidFill>
                        <a:srgbClr val="000000"/>
                      </a:solidFill>
                      <a:prstDash val="solid"/>
                      <a:round/>
                    </a:lnB>
                  </a:tcPr>
                </a:tc>
                <a:tc>
                  <a:txBody>
                    <a:bodyPr/>
                    <a:lstStyle/>
                    <a:p>
                      <a:pPr marL="0" indent="0" algn="ctr" latinLnBrk="0">
                        <a:lnSpc>
                          <a:spcPct val="160000"/>
                        </a:lnSpc>
                        <a:spcBef>
                          <a:spcPct val="0"/>
                        </a:spcBef>
                        <a:spcAft>
                          <a:spcPct val="0"/>
                        </a:spcAft>
                      </a:pPr>
                      <a:r>
                        <a:rPr lang="en-US" altLang="ko-KR" sz="1600" spc="5">
                          <a:solidFill>
                            <a:srgbClr val="000000"/>
                          </a:solidFill>
                          <a:latin typeface="+mn-ea"/>
                          <a:ea typeface="+mn-ea"/>
                        </a:rPr>
                        <a:t>4</a:t>
                      </a:r>
                      <a:r>
                        <a:rPr lang="ko-KR" altLang="en-US" sz="1600" spc="5">
                          <a:solidFill>
                            <a:srgbClr val="000000"/>
                          </a:solidFill>
                          <a:latin typeface="+mn-ea"/>
                          <a:ea typeface="+mn-ea"/>
                        </a:rPr>
                        <a:t>인가구</a:t>
                      </a:r>
                      <a:r>
                        <a:rPr lang="en-US" altLang="ko-KR" sz="1600" spc="5">
                          <a:solidFill>
                            <a:srgbClr val="000000"/>
                          </a:solidFill>
                          <a:latin typeface="+mn-ea"/>
                          <a:ea typeface="+mn-ea"/>
                        </a:rPr>
                        <a:t>(</a:t>
                      </a:r>
                      <a:r>
                        <a:rPr lang="ko-KR" altLang="en-US" sz="1600" spc="5">
                          <a:solidFill>
                            <a:srgbClr val="000000"/>
                          </a:solidFill>
                          <a:latin typeface="+mn-ea"/>
                          <a:ea typeface="+mn-ea"/>
                        </a:rPr>
                        <a:t>만원</a:t>
                      </a:r>
                      <a:r>
                        <a:rPr lang="en-US" altLang="ko-KR" sz="1600" spc="5">
                          <a:solidFill>
                            <a:srgbClr val="000000"/>
                          </a:solidFill>
                          <a:latin typeface="+mn-ea"/>
                          <a:ea typeface="+mn-ea"/>
                        </a:rPr>
                        <a:t>/</a:t>
                      </a:r>
                      <a:r>
                        <a:rPr lang="ko-KR" altLang="en-US" sz="1600" spc="5">
                          <a:solidFill>
                            <a:srgbClr val="000000"/>
                          </a:solidFill>
                          <a:latin typeface="+mn-ea"/>
                          <a:ea typeface="+mn-ea"/>
                        </a:rPr>
                        <a:t>월</a:t>
                      </a:r>
                      <a:r>
                        <a:rPr lang="en-US" altLang="ko-KR" sz="1600" spc="5">
                          <a:solidFill>
                            <a:srgbClr val="000000"/>
                          </a:solidFill>
                          <a:latin typeface="+mn-ea"/>
                          <a:ea typeface="+mn-ea"/>
                        </a:rPr>
                        <a:t>)</a:t>
                      </a:r>
                      <a:endParaRPr lang="ko-KR" altLang="en-US" sz="1600" spc="5">
                        <a:solidFill>
                          <a:srgbClr val="000000"/>
                        </a:solidFill>
                        <a:latin typeface="+mn-ea"/>
                        <a:ea typeface="+mn-ea"/>
                      </a:endParaRPr>
                    </a:p>
                  </a:txBody>
                  <a:tcPr marL="64770" marR="64770" marT="17907" marB="17907" anchor="ctr">
                    <a:lnL w="3556" cap="flat" cmpd="sng" algn="ctr">
                      <a:solidFill>
                        <a:srgbClr val="000000"/>
                      </a:solidFill>
                      <a:prstDash val="solid"/>
                      <a:round/>
                    </a:lnL>
                    <a:lnR>
                      <a:noFill/>
                    </a:lnR>
                    <a:lnT w="3556" cap="flat" cmpd="sng" algn="ctr">
                      <a:solidFill>
                        <a:srgbClr val="000000"/>
                      </a:solidFill>
                      <a:prstDash val="solid"/>
                      <a:round/>
                    </a:lnT>
                    <a:lnB w="25146" cap="flat" cmpd="dbl" algn="ctr">
                      <a:solidFill>
                        <a:srgbClr val="000000"/>
                      </a:solidFill>
                      <a:prstDash val="solid"/>
                      <a:round/>
                    </a:lnB>
                  </a:tcPr>
                </a:tc>
              </a:tr>
              <a:tr h="495069">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교육급여 기준</a:t>
                      </a:r>
                    </a:p>
                  </a:txBody>
                  <a:tcPr marL="64770" marR="64770" marT="17907" marB="17907" anchor="ctr">
                    <a:lnL>
                      <a:noFill/>
                    </a:lnL>
                    <a:lnR w="3556" cap="flat" cmpd="sng" algn="ctr">
                      <a:solidFill>
                        <a:srgbClr val="000000"/>
                      </a:solidFill>
                      <a:prstDash val="solid"/>
                      <a:round/>
                    </a:lnR>
                    <a:lnT w="25146" cap="flat" cmpd="dbl" algn="ctr">
                      <a:solidFill>
                        <a:srgbClr val="000000"/>
                      </a:solidFill>
                      <a:prstDash val="solid"/>
                      <a:round/>
                    </a:lnT>
                    <a:lnB w="3175" cap="flat" cmpd="sng" algn="ctr">
                      <a:solidFill>
                        <a:srgbClr val="000000"/>
                      </a:solidFill>
                      <a:prstDash val="dash"/>
                      <a:round/>
                    </a:lnB>
                  </a:tcPr>
                </a:tc>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기준 중위소득 </a:t>
                      </a:r>
                      <a:r>
                        <a:rPr lang="en-US" altLang="ko-KR" sz="1600" spc="5">
                          <a:solidFill>
                            <a:srgbClr val="000000"/>
                          </a:solidFill>
                          <a:latin typeface="+mn-ea"/>
                          <a:ea typeface="+mn-ea"/>
                        </a:rPr>
                        <a:t>50%</a:t>
                      </a:r>
                      <a:endParaRPr lang="ko-KR" altLang="en-US" sz="1600" spc="5">
                        <a:solidFill>
                          <a:srgbClr val="000000"/>
                        </a:solidFill>
                        <a:latin typeface="+mn-ea"/>
                        <a:ea typeface="+mn-ea"/>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25146" cap="flat" cmpd="dbl" algn="ctr">
                      <a:solidFill>
                        <a:srgbClr val="000000"/>
                      </a:solidFill>
                      <a:prstDash val="solid"/>
                      <a:round/>
                    </a:lnT>
                    <a:lnB w="3175" cap="flat" cmpd="sng" algn="ctr">
                      <a:solidFill>
                        <a:srgbClr val="000000"/>
                      </a:solidFill>
                      <a:prstDash val="dash"/>
                      <a:round/>
                    </a:lnB>
                  </a:tcPr>
                </a:tc>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최저생계비의 약 </a:t>
                      </a:r>
                      <a:r>
                        <a:rPr lang="en-US" altLang="ko-KR" sz="1600" spc="5">
                          <a:solidFill>
                            <a:srgbClr val="000000"/>
                          </a:solidFill>
                          <a:latin typeface="+mn-ea"/>
                          <a:ea typeface="+mn-ea"/>
                        </a:rPr>
                        <a:t>126.5%</a:t>
                      </a:r>
                      <a:endParaRPr lang="ko-KR" altLang="en-US" sz="1600" spc="5">
                        <a:solidFill>
                          <a:srgbClr val="000000"/>
                        </a:solidFill>
                        <a:latin typeface="+mn-ea"/>
                        <a:ea typeface="+mn-ea"/>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25146" cap="flat" cmpd="dbl" algn="ctr">
                      <a:solidFill>
                        <a:srgbClr val="000000"/>
                      </a:solidFill>
                      <a:prstDash val="solid"/>
                      <a:round/>
                    </a:lnT>
                    <a:lnB w="3175" cap="flat" cmpd="sng" algn="ctr">
                      <a:solidFill>
                        <a:srgbClr val="000000"/>
                      </a:solidFill>
                      <a:prstDash val="dash"/>
                      <a:round/>
                    </a:lnB>
                  </a:tcPr>
                </a:tc>
                <a:tc>
                  <a:txBody>
                    <a:bodyPr/>
                    <a:lstStyle/>
                    <a:p>
                      <a:pPr marL="0" indent="0" algn="ctr" latinLnBrk="0">
                        <a:lnSpc>
                          <a:spcPct val="160000"/>
                        </a:lnSpc>
                        <a:spcBef>
                          <a:spcPct val="0"/>
                        </a:spcBef>
                        <a:spcAft>
                          <a:spcPct val="0"/>
                        </a:spcAft>
                      </a:pPr>
                      <a:r>
                        <a:rPr lang="en-US" altLang="en-US" sz="1600" spc="5">
                          <a:solidFill>
                            <a:srgbClr val="000000"/>
                          </a:solidFill>
                          <a:latin typeface="+mn-ea"/>
                          <a:ea typeface="+mn-ea"/>
                        </a:rPr>
                        <a:t>211.1</a:t>
                      </a:r>
                    </a:p>
                  </a:txBody>
                  <a:tcPr marL="64770" marR="64770" marT="17907" marB="17907" anchor="ctr">
                    <a:lnL w="3556" cap="flat" cmpd="sng" algn="ctr">
                      <a:solidFill>
                        <a:srgbClr val="000000"/>
                      </a:solidFill>
                      <a:prstDash val="solid"/>
                      <a:round/>
                    </a:lnL>
                    <a:lnR>
                      <a:noFill/>
                    </a:lnR>
                    <a:lnT w="25146" cap="flat" cmpd="dbl" algn="ctr">
                      <a:solidFill>
                        <a:srgbClr val="000000"/>
                      </a:solidFill>
                      <a:prstDash val="solid"/>
                      <a:round/>
                    </a:lnT>
                    <a:lnB w="3175" cap="flat" cmpd="sng" algn="ctr">
                      <a:solidFill>
                        <a:srgbClr val="000000"/>
                      </a:solidFill>
                      <a:prstDash val="dash"/>
                      <a:round/>
                    </a:lnB>
                  </a:tcPr>
                </a:tc>
              </a:tr>
              <a:tr h="495069">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주거급여 기준</a:t>
                      </a:r>
                    </a:p>
                  </a:txBody>
                  <a:tcPr marL="64770" marR="64770" marT="17907" marB="17907" anchor="ctr">
                    <a:lnL>
                      <a:noFill/>
                    </a:lnL>
                    <a:lnR w="3556" cap="flat" cmpd="sng" algn="ctr">
                      <a:solidFill>
                        <a:srgbClr val="000000"/>
                      </a:solidFill>
                      <a:prstDash val="solid"/>
                      <a:round/>
                    </a:lnR>
                    <a:lnT w="3175" cap="flat" cmpd="sng" algn="ctr">
                      <a:solidFill>
                        <a:srgbClr val="000000"/>
                      </a:solidFill>
                      <a:prstDash val="dash"/>
                      <a:round/>
                    </a:lnT>
                    <a:lnB w="3175" cap="flat" cmpd="sng" algn="ctr">
                      <a:solidFill>
                        <a:srgbClr val="000000"/>
                      </a:solidFill>
                      <a:prstDash val="dash"/>
                      <a:round/>
                    </a:lnB>
                  </a:tcPr>
                </a:tc>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기준 중위소득 </a:t>
                      </a:r>
                      <a:r>
                        <a:rPr lang="en-US" altLang="ko-KR" sz="1600" spc="5">
                          <a:solidFill>
                            <a:srgbClr val="000000"/>
                          </a:solidFill>
                          <a:latin typeface="+mn-ea"/>
                          <a:ea typeface="+mn-ea"/>
                        </a:rPr>
                        <a:t>43%</a:t>
                      </a:r>
                      <a:endParaRPr lang="ko-KR" altLang="en-US" sz="1600" spc="5">
                        <a:solidFill>
                          <a:srgbClr val="000000"/>
                        </a:solidFill>
                        <a:latin typeface="+mn-ea"/>
                        <a:ea typeface="+mn-ea"/>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175" cap="flat" cmpd="sng" algn="ctr">
                      <a:solidFill>
                        <a:srgbClr val="000000"/>
                      </a:solidFill>
                      <a:prstDash val="dash"/>
                      <a:round/>
                    </a:lnT>
                    <a:lnB w="3175" cap="flat" cmpd="sng" algn="ctr">
                      <a:solidFill>
                        <a:srgbClr val="000000"/>
                      </a:solidFill>
                      <a:prstDash val="dash"/>
                      <a:round/>
                    </a:lnB>
                  </a:tcPr>
                </a:tc>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최저생계비의 약 </a:t>
                      </a:r>
                      <a:r>
                        <a:rPr lang="en-US" altLang="ko-KR" sz="1600" spc="5">
                          <a:solidFill>
                            <a:srgbClr val="000000"/>
                          </a:solidFill>
                          <a:latin typeface="+mn-ea"/>
                          <a:ea typeface="+mn-ea"/>
                        </a:rPr>
                        <a:t>108.8%</a:t>
                      </a:r>
                      <a:endParaRPr lang="ko-KR" altLang="en-US" sz="1600" spc="5">
                        <a:solidFill>
                          <a:srgbClr val="000000"/>
                        </a:solidFill>
                        <a:latin typeface="+mn-ea"/>
                        <a:ea typeface="+mn-ea"/>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175" cap="flat" cmpd="sng" algn="ctr">
                      <a:solidFill>
                        <a:srgbClr val="000000"/>
                      </a:solidFill>
                      <a:prstDash val="dash"/>
                      <a:round/>
                    </a:lnT>
                    <a:lnB w="3175" cap="flat" cmpd="sng" algn="ctr">
                      <a:solidFill>
                        <a:srgbClr val="000000"/>
                      </a:solidFill>
                      <a:prstDash val="dash"/>
                      <a:round/>
                    </a:lnB>
                  </a:tcPr>
                </a:tc>
                <a:tc>
                  <a:txBody>
                    <a:bodyPr/>
                    <a:lstStyle/>
                    <a:p>
                      <a:pPr marL="0" indent="0" algn="ctr" latinLnBrk="0">
                        <a:lnSpc>
                          <a:spcPct val="160000"/>
                        </a:lnSpc>
                        <a:spcBef>
                          <a:spcPct val="0"/>
                        </a:spcBef>
                        <a:spcAft>
                          <a:spcPct val="0"/>
                        </a:spcAft>
                      </a:pPr>
                      <a:r>
                        <a:rPr lang="en-US" altLang="en-US" sz="1600" spc="5">
                          <a:solidFill>
                            <a:srgbClr val="000000"/>
                          </a:solidFill>
                          <a:latin typeface="+mn-ea"/>
                          <a:ea typeface="+mn-ea"/>
                        </a:rPr>
                        <a:t>181.6</a:t>
                      </a:r>
                    </a:p>
                  </a:txBody>
                  <a:tcPr marL="64770" marR="64770" marT="17907" marB="17907" anchor="ctr">
                    <a:lnL w="3556" cap="flat" cmpd="sng" algn="ctr">
                      <a:solidFill>
                        <a:srgbClr val="000000"/>
                      </a:solidFill>
                      <a:prstDash val="solid"/>
                      <a:round/>
                    </a:lnL>
                    <a:lnR>
                      <a:noFill/>
                    </a:lnR>
                    <a:lnT w="3175" cap="flat" cmpd="sng" algn="ctr">
                      <a:solidFill>
                        <a:srgbClr val="000000"/>
                      </a:solidFill>
                      <a:prstDash val="dash"/>
                      <a:round/>
                    </a:lnT>
                    <a:lnB w="3175" cap="flat" cmpd="sng" algn="ctr">
                      <a:solidFill>
                        <a:srgbClr val="000000"/>
                      </a:solidFill>
                      <a:prstDash val="dash"/>
                      <a:round/>
                    </a:lnB>
                  </a:tcPr>
                </a:tc>
              </a:tr>
              <a:tr h="495069">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의료급여 기준</a:t>
                      </a:r>
                    </a:p>
                  </a:txBody>
                  <a:tcPr marL="64770" marR="64770" marT="17907" marB="17907" anchor="ctr">
                    <a:lnL>
                      <a:noFill/>
                    </a:lnL>
                    <a:lnR w="3556" cap="flat" cmpd="sng" algn="ctr">
                      <a:solidFill>
                        <a:srgbClr val="000000"/>
                      </a:solidFill>
                      <a:prstDash val="solid"/>
                      <a:round/>
                    </a:lnR>
                    <a:lnT w="3175" cap="flat" cmpd="sng" algn="ctr">
                      <a:solidFill>
                        <a:srgbClr val="000000"/>
                      </a:solidFill>
                      <a:prstDash val="dash"/>
                      <a:round/>
                    </a:lnT>
                    <a:lnB w="3175" cap="flat" cmpd="sng" algn="ctr">
                      <a:solidFill>
                        <a:srgbClr val="000000"/>
                      </a:solidFill>
                      <a:prstDash val="dash"/>
                      <a:round/>
                    </a:lnB>
                  </a:tcPr>
                </a:tc>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기준 중위소득 </a:t>
                      </a:r>
                      <a:r>
                        <a:rPr lang="en-US" altLang="ko-KR" sz="1600" spc="5">
                          <a:solidFill>
                            <a:srgbClr val="000000"/>
                          </a:solidFill>
                          <a:latin typeface="+mn-ea"/>
                          <a:ea typeface="+mn-ea"/>
                        </a:rPr>
                        <a:t>40%</a:t>
                      </a:r>
                      <a:endParaRPr lang="ko-KR" altLang="en-US" sz="1600" spc="5">
                        <a:solidFill>
                          <a:srgbClr val="000000"/>
                        </a:solidFill>
                        <a:latin typeface="+mn-ea"/>
                        <a:ea typeface="+mn-ea"/>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175" cap="flat" cmpd="sng" algn="ctr">
                      <a:solidFill>
                        <a:srgbClr val="000000"/>
                      </a:solidFill>
                      <a:prstDash val="dash"/>
                      <a:round/>
                    </a:lnT>
                    <a:lnB w="3175" cap="flat" cmpd="sng" algn="ctr">
                      <a:solidFill>
                        <a:srgbClr val="000000"/>
                      </a:solidFill>
                      <a:prstDash val="dash"/>
                      <a:round/>
                    </a:lnB>
                  </a:tcPr>
                </a:tc>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최저생계비의 약 </a:t>
                      </a:r>
                      <a:r>
                        <a:rPr lang="en-US" altLang="ko-KR" sz="1600" spc="5">
                          <a:solidFill>
                            <a:srgbClr val="000000"/>
                          </a:solidFill>
                          <a:latin typeface="+mn-ea"/>
                          <a:ea typeface="+mn-ea"/>
                        </a:rPr>
                        <a:t>101.2%</a:t>
                      </a:r>
                      <a:endParaRPr lang="ko-KR" altLang="en-US" sz="1600" spc="5">
                        <a:solidFill>
                          <a:srgbClr val="000000"/>
                        </a:solidFill>
                        <a:latin typeface="+mn-ea"/>
                        <a:ea typeface="+mn-ea"/>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175" cap="flat" cmpd="sng" algn="ctr">
                      <a:solidFill>
                        <a:srgbClr val="000000"/>
                      </a:solidFill>
                      <a:prstDash val="dash"/>
                      <a:round/>
                    </a:lnT>
                    <a:lnB w="3175" cap="flat" cmpd="sng" algn="ctr">
                      <a:solidFill>
                        <a:srgbClr val="000000"/>
                      </a:solidFill>
                      <a:prstDash val="dash"/>
                      <a:round/>
                    </a:lnB>
                  </a:tcPr>
                </a:tc>
                <a:tc>
                  <a:txBody>
                    <a:bodyPr/>
                    <a:lstStyle/>
                    <a:p>
                      <a:pPr marL="0" indent="0" algn="ctr" latinLnBrk="0">
                        <a:lnSpc>
                          <a:spcPct val="160000"/>
                        </a:lnSpc>
                        <a:spcBef>
                          <a:spcPct val="0"/>
                        </a:spcBef>
                        <a:spcAft>
                          <a:spcPct val="0"/>
                        </a:spcAft>
                      </a:pPr>
                      <a:r>
                        <a:rPr lang="en-US" altLang="en-US" sz="1600" spc="5">
                          <a:solidFill>
                            <a:srgbClr val="000000"/>
                          </a:solidFill>
                          <a:latin typeface="+mn-ea"/>
                          <a:ea typeface="+mn-ea"/>
                        </a:rPr>
                        <a:t>168.9</a:t>
                      </a:r>
                    </a:p>
                  </a:txBody>
                  <a:tcPr marL="64770" marR="64770" marT="17907" marB="17907" anchor="ctr">
                    <a:lnL w="3556" cap="flat" cmpd="sng" algn="ctr">
                      <a:solidFill>
                        <a:srgbClr val="000000"/>
                      </a:solidFill>
                      <a:prstDash val="solid"/>
                      <a:round/>
                    </a:lnL>
                    <a:lnR>
                      <a:noFill/>
                    </a:lnR>
                    <a:lnT w="3175" cap="flat" cmpd="sng" algn="ctr">
                      <a:solidFill>
                        <a:srgbClr val="000000"/>
                      </a:solidFill>
                      <a:prstDash val="dash"/>
                      <a:round/>
                    </a:lnT>
                    <a:lnB w="3175" cap="flat" cmpd="sng" algn="ctr">
                      <a:solidFill>
                        <a:srgbClr val="000000"/>
                      </a:solidFill>
                      <a:prstDash val="dash"/>
                      <a:round/>
                    </a:lnB>
                  </a:tcPr>
                </a:tc>
              </a:tr>
              <a:tr h="495069">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생계급여 기준</a:t>
                      </a:r>
                    </a:p>
                  </a:txBody>
                  <a:tcPr marL="64770" marR="64770" marT="17907" marB="17907" anchor="ctr">
                    <a:lnL>
                      <a:noFill/>
                    </a:lnL>
                    <a:lnR w="3556" cap="flat" cmpd="sng" algn="ctr">
                      <a:solidFill>
                        <a:srgbClr val="000000"/>
                      </a:solidFill>
                      <a:prstDash val="solid"/>
                      <a:round/>
                    </a:lnR>
                    <a:lnT w="3175" cap="flat" cmpd="sng" algn="ctr">
                      <a:solidFill>
                        <a:srgbClr val="000000"/>
                      </a:solidFill>
                      <a:prstDash val="dash"/>
                      <a:round/>
                    </a:lnT>
                    <a:lnB w="3556" cap="flat" cmpd="sng" algn="ctr">
                      <a:solidFill>
                        <a:srgbClr val="000000"/>
                      </a:solidFill>
                      <a:prstDash val="solid"/>
                      <a:round/>
                    </a:lnB>
                  </a:tcPr>
                </a:tc>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기준 중위소득 </a:t>
                      </a:r>
                      <a:r>
                        <a:rPr lang="en-US" altLang="ko-KR" sz="1600" spc="5">
                          <a:solidFill>
                            <a:srgbClr val="000000"/>
                          </a:solidFill>
                          <a:latin typeface="+mn-ea"/>
                          <a:ea typeface="+mn-ea"/>
                        </a:rPr>
                        <a:t>28%</a:t>
                      </a:r>
                      <a:endParaRPr lang="ko-KR" altLang="en-US" sz="1600" spc="5">
                        <a:solidFill>
                          <a:srgbClr val="000000"/>
                        </a:solidFill>
                        <a:latin typeface="+mn-ea"/>
                        <a:ea typeface="+mn-ea"/>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175" cap="flat" cmpd="sng" algn="ctr">
                      <a:solidFill>
                        <a:srgbClr val="000000"/>
                      </a:solidFill>
                      <a:prstDash val="dash"/>
                      <a:round/>
                    </a:lnT>
                    <a:lnB w="3556" cap="flat" cmpd="sng" algn="ctr">
                      <a:solidFill>
                        <a:srgbClr val="000000"/>
                      </a:solidFill>
                      <a:prstDash val="solid"/>
                      <a:round/>
                    </a:lnB>
                  </a:tcPr>
                </a:tc>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최저생계비의 약 </a:t>
                      </a:r>
                      <a:r>
                        <a:rPr lang="en-US" altLang="ko-KR" sz="1600" spc="5">
                          <a:solidFill>
                            <a:srgbClr val="000000"/>
                          </a:solidFill>
                          <a:latin typeface="+mn-ea"/>
                          <a:ea typeface="+mn-ea"/>
                        </a:rPr>
                        <a:t>70.9%</a:t>
                      </a:r>
                      <a:endParaRPr lang="ko-KR" altLang="en-US" sz="1600" spc="5">
                        <a:solidFill>
                          <a:srgbClr val="000000"/>
                        </a:solidFill>
                        <a:latin typeface="+mn-ea"/>
                        <a:ea typeface="+mn-ea"/>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175" cap="flat" cmpd="sng" algn="ctr">
                      <a:solidFill>
                        <a:srgbClr val="000000"/>
                      </a:solidFill>
                      <a:prstDash val="dash"/>
                      <a:round/>
                    </a:lnT>
                    <a:lnB w="3556" cap="flat" cmpd="sng" algn="ctr">
                      <a:solidFill>
                        <a:srgbClr val="000000"/>
                      </a:solidFill>
                      <a:prstDash val="solid"/>
                      <a:round/>
                    </a:lnB>
                  </a:tcPr>
                </a:tc>
                <a:tc>
                  <a:txBody>
                    <a:bodyPr/>
                    <a:lstStyle/>
                    <a:p>
                      <a:pPr marL="0" indent="0" algn="ctr" latinLnBrk="0">
                        <a:lnSpc>
                          <a:spcPct val="160000"/>
                        </a:lnSpc>
                        <a:spcBef>
                          <a:spcPct val="0"/>
                        </a:spcBef>
                        <a:spcAft>
                          <a:spcPct val="0"/>
                        </a:spcAft>
                      </a:pPr>
                      <a:r>
                        <a:rPr lang="en-US" altLang="en-US" sz="1600" spc="5">
                          <a:solidFill>
                            <a:srgbClr val="000000"/>
                          </a:solidFill>
                          <a:latin typeface="+mn-ea"/>
                          <a:ea typeface="+mn-ea"/>
                        </a:rPr>
                        <a:t>118.2</a:t>
                      </a:r>
                    </a:p>
                  </a:txBody>
                  <a:tcPr marL="64770" marR="64770" marT="17907" marB="17907" anchor="ctr">
                    <a:lnL w="3556" cap="flat" cmpd="sng" algn="ctr">
                      <a:solidFill>
                        <a:srgbClr val="000000"/>
                      </a:solidFill>
                      <a:prstDash val="solid"/>
                      <a:round/>
                    </a:lnL>
                    <a:lnR>
                      <a:noFill/>
                    </a:lnR>
                    <a:lnT w="3175" cap="flat" cmpd="sng" algn="ctr">
                      <a:solidFill>
                        <a:srgbClr val="000000"/>
                      </a:solidFill>
                      <a:prstDash val="dash"/>
                      <a:round/>
                    </a:lnT>
                    <a:lnB w="3556" cap="flat" cmpd="sng" algn="ctr">
                      <a:solidFill>
                        <a:srgbClr val="000000"/>
                      </a:solidFill>
                      <a:prstDash val="solid"/>
                      <a:round/>
                    </a:lnB>
                  </a:tcPr>
                </a:tc>
              </a:tr>
              <a:tr h="495069">
                <a:tc>
                  <a:txBody>
                    <a:bodyPr/>
                    <a:lstStyle/>
                    <a:p>
                      <a:pPr marL="0" indent="0" algn="ctr" latinLnBrk="0">
                        <a:lnSpc>
                          <a:spcPct val="160000"/>
                        </a:lnSpc>
                        <a:spcBef>
                          <a:spcPct val="0"/>
                        </a:spcBef>
                        <a:spcAft>
                          <a:spcPct val="0"/>
                        </a:spcAft>
                      </a:pPr>
                      <a:r>
                        <a:rPr lang="en-US" altLang="ko-KR" sz="1600" spc="5">
                          <a:solidFill>
                            <a:srgbClr val="000000"/>
                          </a:solidFill>
                          <a:latin typeface="+mn-ea"/>
                          <a:ea typeface="+mn-ea"/>
                        </a:rPr>
                        <a:t>(</a:t>
                      </a:r>
                      <a:r>
                        <a:rPr lang="ko-KR" altLang="en-US" sz="1600" spc="5">
                          <a:solidFill>
                            <a:srgbClr val="000000"/>
                          </a:solidFill>
                          <a:latin typeface="+mn-ea"/>
                          <a:ea typeface="+mn-ea"/>
                        </a:rPr>
                        <a:t>구</a:t>
                      </a:r>
                      <a:r>
                        <a:rPr lang="en-US" altLang="ko-KR" sz="1600" spc="5">
                          <a:solidFill>
                            <a:srgbClr val="000000"/>
                          </a:solidFill>
                          <a:latin typeface="+mn-ea"/>
                          <a:ea typeface="+mn-ea"/>
                        </a:rPr>
                        <a:t>) </a:t>
                      </a:r>
                      <a:r>
                        <a:rPr lang="ko-KR" altLang="en-US" sz="1600" spc="5">
                          <a:solidFill>
                            <a:srgbClr val="000000"/>
                          </a:solidFill>
                          <a:latin typeface="+mn-ea"/>
                          <a:ea typeface="+mn-ea"/>
                        </a:rPr>
                        <a:t>차상위 기준</a:t>
                      </a:r>
                    </a:p>
                  </a:txBody>
                  <a:tcPr marL="64770" marR="64770" marT="17907" marB="17907" anchor="ctr">
                    <a:lnL>
                      <a:noFill/>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dash"/>
                      <a:round/>
                    </a:lnB>
                  </a:tcPr>
                </a:tc>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최저생계비 </a:t>
                      </a:r>
                      <a:r>
                        <a:rPr lang="en-US" altLang="ko-KR" sz="1600" spc="5">
                          <a:solidFill>
                            <a:srgbClr val="000000"/>
                          </a:solidFill>
                          <a:latin typeface="+mn-ea"/>
                          <a:ea typeface="+mn-ea"/>
                        </a:rPr>
                        <a:t>120%</a:t>
                      </a:r>
                      <a:endParaRPr lang="ko-KR" altLang="en-US" sz="1600" spc="5">
                        <a:solidFill>
                          <a:srgbClr val="000000"/>
                        </a:solidFill>
                        <a:latin typeface="+mn-ea"/>
                        <a:ea typeface="+mn-ea"/>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dash"/>
                      <a:round/>
                    </a:lnB>
                  </a:tcPr>
                </a:tc>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기준 중위소득의 약 </a:t>
                      </a:r>
                      <a:r>
                        <a:rPr lang="en-US" altLang="ko-KR" sz="1600" spc="5">
                          <a:solidFill>
                            <a:srgbClr val="000000"/>
                          </a:solidFill>
                          <a:latin typeface="+mn-ea"/>
                          <a:ea typeface="+mn-ea"/>
                        </a:rPr>
                        <a:t>47.4%</a:t>
                      </a:r>
                      <a:endParaRPr lang="ko-KR" altLang="en-US" sz="1600" spc="5">
                        <a:solidFill>
                          <a:srgbClr val="000000"/>
                        </a:solidFill>
                        <a:latin typeface="+mn-ea"/>
                        <a:ea typeface="+mn-ea"/>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dash"/>
                      <a:round/>
                    </a:lnB>
                  </a:tcPr>
                </a:tc>
                <a:tc>
                  <a:txBody>
                    <a:bodyPr/>
                    <a:lstStyle/>
                    <a:p>
                      <a:pPr marL="0" indent="0" algn="ctr" latinLnBrk="0">
                        <a:lnSpc>
                          <a:spcPct val="160000"/>
                        </a:lnSpc>
                        <a:spcBef>
                          <a:spcPct val="0"/>
                        </a:spcBef>
                        <a:spcAft>
                          <a:spcPct val="0"/>
                        </a:spcAft>
                      </a:pPr>
                      <a:r>
                        <a:rPr lang="en-US" altLang="en-US" sz="1600" spc="5">
                          <a:solidFill>
                            <a:srgbClr val="000000"/>
                          </a:solidFill>
                          <a:latin typeface="+mn-ea"/>
                          <a:ea typeface="+mn-ea"/>
                        </a:rPr>
                        <a:t>200.2</a:t>
                      </a:r>
                    </a:p>
                  </a:txBody>
                  <a:tcPr marL="64770" marR="64770" marT="17907" marB="17907" anchor="ctr">
                    <a:lnL w="3556" cap="flat" cmpd="sng" algn="ctr">
                      <a:solidFill>
                        <a:srgbClr val="000000"/>
                      </a:solidFill>
                      <a:prstDash val="solid"/>
                      <a:round/>
                    </a:lnL>
                    <a:lnR>
                      <a:noFill/>
                    </a:lnR>
                    <a:lnT w="3556" cap="flat" cmpd="sng" algn="ctr">
                      <a:solidFill>
                        <a:srgbClr val="000000"/>
                      </a:solidFill>
                      <a:prstDash val="solid"/>
                      <a:round/>
                    </a:lnT>
                    <a:lnB w="3556" cap="flat" cmpd="sng" algn="ctr">
                      <a:solidFill>
                        <a:srgbClr val="000000"/>
                      </a:solidFill>
                      <a:prstDash val="dash"/>
                      <a:round/>
                    </a:lnB>
                  </a:tcPr>
                </a:tc>
              </a:tr>
              <a:tr h="495069">
                <a:tc>
                  <a:txBody>
                    <a:bodyPr/>
                    <a:lstStyle/>
                    <a:p>
                      <a:pPr marL="0" indent="0" algn="ctr" latinLnBrk="0">
                        <a:lnSpc>
                          <a:spcPct val="160000"/>
                        </a:lnSpc>
                        <a:spcBef>
                          <a:spcPct val="0"/>
                        </a:spcBef>
                        <a:spcAft>
                          <a:spcPct val="0"/>
                        </a:spcAft>
                      </a:pPr>
                      <a:r>
                        <a:rPr lang="en-US" altLang="ko-KR" sz="1600" spc="5">
                          <a:solidFill>
                            <a:srgbClr val="000000"/>
                          </a:solidFill>
                          <a:latin typeface="+mn-ea"/>
                          <a:ea typeface="+mn-ea"/>
                        </a:rPr>
                        <a:t>(</a:t>
                      </a:r>
                      <a:r>
                        <a:rPr lang="ko-KR" altLang="en-US" sz="1600" spc="5">
                          <a:solidFill>
                            <a:srgbClr val="000000"/>
                          </a:solidFill>
                          <a:latin typeface="+mn-ea"/>
                          <a:ea typeface="+mn-ea"/>
                        </a:rPr>
                        <a:t>구</a:t>
                      </a:r>
                      <a:r>
                        <a:rPr lang="en-US" altLang="ko-KR" sz="1600" spc="5">
                          <a:solidFill>
                            <a:srgbClr val="000000"/>
                          </a:solidFill>
                          <a:latin typeface="+mn-ea"/>
                          <a:ea typeface="+mn-ea"/>
                        </a:rPr>
                        <a:t>) </a:t>
                      </a:r>
                      <a:r>
                        <a:rPr lang="ko-KR" altLang="en-US" sz="1600" spc="5">
                          <a:solidFill>
                            <a:srgbClr val="000000"/>
                          </a:solidFill>
                          <a:latin typeface="+mn-ea"/>
                          <a:ea typeface="+mn-ea"/>
                        </a:rPr>
                        <a:t>수급 기준</a:t>
                      </a:r>
                    </a:p>
                  </a:txBody>
                  <a:tcPr marL="64770" marR="64770" marT="17907" marB="17907" anchor="ctr">
                    <a:lnL>
                      <a:noFill/>
                    </a:lnL>
                    <a:lnR w="3556" cap="flat" cmpd="sng" algn="ctr">
                      <a:solidFill>
                        <a:srgbClr val="000000"/>
                      </a:solidFill>
                      <a:prstDash val="solid"/>
                      <a:round/>
                    </a:lnR>
                    <a:lnT w="3556" cap="flat" cmpd="sng" algn="ctr">
                      <a:solidFill>
                        <a:srgbClr val="000000"/>
                      </a:solidFill>
                      <a:prstDash val="dash"/>
                      <a:round/>
                    </a:lnT>
                    <a:lnB w="3556" cap="flat" cmpd="sng" algn="ctr">
                      <a:solidFill>
                        <a:srgbClr val="000000"/>
                      </a:solidFill>
                      <a:prstDash val="dash"/>
                      <a:round/>
                    </a:lnB>
                  </a:tcPr>
                </a:tc>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최저생계비 </a:t>
                      </a:r>
                      <a:r>
                        <a:rPr lang="en-US" altLang="ko-KR" sz="1600" spc="5">
                          <a:solidFill>
                            <a:srgbClr val="000000"/>
                          </a:solidFill>
                          <a:latin typeface="+mn-ea"/>
                          <a:ea typeface="+mn-ea"/>
                        </a:rPr>
                        <a:t>100%</a:t>
                      </a:r>
                      <a:endParaRPr lang="ko-KR" altLang="en-US" sz="1600" spc="5">
                        <a:solidFill>
                          <a:srgbClr val="000000"/>
                        </a:solidFill>
                        <a:latin typeface="+mn-ea"/>
                        <a:ea typeface="+mn-ea"/>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dash"/>
                      <a:round/>
                    </a:lnT>
                    <a:lnB w="3556" cap="flat" cmpd="sng" algn="ctr">
                      <a:solidFill>
                        <a:srgbClr val="000000"/>
                      </a:solidFill>
                      <a:prstDash val="dash"/>
                      <a:round/>
                    </a:lnB>
                  </a:tcPr>
                </a:tc>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기준 중위소득의 약 </a:t>
                      </a:r>
                      <a:r>
                        <a:rPr lang="en-US" altLang="ko-KR" sz="1600" spc="5">
                          <a:solidFill>
                            <a:srgbClr val="000000"/>
                          </a:solidFill>
                          <a:latin typeface="+mn-ea"/>
                          <a:ea typeface="+mn-ea"/>
                        </a:rPr>
                        <a:t>39.5%</a:t>
                      </a:r>
                      <a:endParaRPr lang="ko-KR" altLang="en-US" sz="1600" spc="5">
                        <a:solidFill>
                          <a:srgbClr val="000000"/>
                        </a:solidFill>
                        <a:latin typeface="+mn-ea"/>
                        <a:ea typeface="+mn-ea"/>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dash"/>
                      <a:round/>
                    </a:lnT>
                    <a:lnB w="3556" cap="flat" cmpd="sng" algn="ctr">
                      <a:solidFill>
                        <a:srgbClr val="000000"/>
                      </a:solidFill>
                      <a:prstDash val="dash"/>
                      <a:round/>
                    </a:lnB>
                  </a:tcPr>
                </a:tc>
                <a:tc>
                  <a:txBody>
                    <a:bodyPr/>
                    <a:lstStyle/>
                    <a:p>
                      <a:pPr marL="0" indent="0" algn="ctr" latinLnBrk="0">
                        <a:lnSpc>
                          <a:spcPct val="160000"/>
                        </a:lnSpc>
                        <a:spcBef>
                          <a:spcPct val="0"/>
                        </a:spcBef>
                        <a:spcAft>
                          <a:spcPct val="0"/>
                        </a:spcAft>
                      </a:pPr>
                      <a:r>
                        <a:rPr lang="en-US" altLang="en-US" sz="1600" spc="5">
                          <a:solidFill>
                            <a:srgbClr val="000000"/>
                          </a:solidFill>
                          <a:latin typeface="+mn-ea"/>
                          <a:ea typeface="+mn-ea"/>
                        </a:rPr>
                        <a:t>166.8</a:t>
                      </a:r>
                    </a:p>
                  </a:txBody>
                  <a:tcPr marL="64770" marR="64770" marT="17907" marB="17907" anchor="ctr">
                    <a:lnL w="3556" cap="flat" cmpd="sng" algn="ctr">
                      <a:solidFill>
                        <a:srgbClr val="000000"/>
                      </a:solidFill>
                      <a:prstDash val="solid"/>
                      <a:round/>
                    </a:lnL>
                    <a:lnR>
                      <a:noFill/>
                    </a:lnR>
                    <a:lnT w="3556" cap="flat" cmpd="sng" algn="ctr">
                      <a:solidFill>
                        <a:srgbClr val="000000"/>
                      </a:solidFill>
                      <a:prstDash val="dash"/>
                      <a:round/>
                    </a:lnT>
                    <a:lnB w="3556" cap="flat" cmpd="sng" algn="ctr">
                      <a:solidFill>
                        <a:srgbClr val="000000"/>
                      </a:solidFill>
                      <a:prstDash val="dash"/>
                      <a:round/>
                    </a:lnB>
                  </a:tcPr>
                </a:tc>
              </a:tr>
              <a:tr h="495069">
                <a:tc>
                  <a:txBody>
                    <a:bodyPr/>
                    <a:lstStyle/>
                    <a:p>
                      <a:pPr marL="0" indent="0" algn="ctr" latinLnBrk="0">
                        <a:lnSpc>
                          <a:spcPct val="160000"/>
                        </a:lnSpc>
                        <a:spcBef>
                          <a:spcPct val="0"/>
                        </a:spcBef>
                        <a:spcAft>
                          <a:spcPct val="0"/>
                        </a:spcAft>
                      </a:pPr>
                      <a:r>
                        <a:rPr lang="en-US" altLang="ko-KR" sz="1600" spc="5">
                          <a:solidFill>
                            <a:srgbClr val="000000"/>
                          </a:solidFill>
                          <a:latin typeface="+mn-ea"/>
                          <a:ea typeface="+mn-ea"/>
                        </a:rPr>
                        <a:t>(</a:t>
                      </a:r>
                      <a:r>
                        <a:rPr lang="ko-KR" altLang="en-US" sz="1600" spc="5">
                          <a:solidFill>
                            <a:srgbClr val="000000"/>
                          </a:solidFill>
                          <a:latin typeface="+mn-ea"/>
                          <a:ea typeface="+mn-ea"/>
                        </a:rPr>
                        <a:t>구</a:t>
                      </a:r>
                      <a:r>
                        <a:rPr lang="en-US" altLang="ko-KR" sz="1600" spc="5">
                          <a:solidFill>
                            <a:srgbClr val="000000"/>
                          </a:solidFill>
                          <a:latin typeface="+mn-ea"/>
                          <a:ea typeface="+mn-ea"/>
                        </a:rPr>
                        <a:t>) </a:t>
                      </a:r>
                      <a:r>
                        <a:rPr lang="ko-KR" altLang="en-US" sz="1600" spc="5">
                          <a:solidFill>
                            <a:srgbClr val="000000"/>
                          </a:solidFill>
                          <a:latin typeface="+mn-ea"/>
                          <a:ea typeface="+mn-ea"/>
                        </a:rPr>
                        <a:t>생계급여 기준</a:t>
                      </a:r>
                    </a:p>
                  </a:txBody>
                  <a:tcPr marL="64770" marR="64770" marT="17907" marB="17907" anchor="ctr">
                    <a:lnL>
                      <a:noFill/>
                    </a:lnL>
                    <a:lnR w="3556" cap="flat" cmpd="sng" algn="ctr">
                      <a:solidFill>
                        <a:srgbClr val="000000"/>
                      </a:solidFill>
                      <a:prstDash val="solid"/>
                      <a:round/>
                    </a:lnR>
                    <a:lnT w="3556" cap="flat" cmpd="sng" algn="ctr">
                      <a:solidFill>
                        <a:srgbClr val="000000"/>
                      </a:solidFill>
                      <a:prstDash val="dash"/>
                      <a:round/>
                    </a:lnT>
                    <a:lnB w="3556" cap="flat" cmpd="sng" algn="ctr">
                      <a:solidFill>
                        <a:srgbClr val="000000"/>
                      </a:solidFill>
                      <a:prstDash val="solid"/>
                      <a:round/>
                    </a:lnB>
                  </a:tcPr>
                </a:tc>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최저생계비 </a:t>
                      </a:r>
                      <a:r>
                        <a:rPr lang="en-US" altLang="ko-KR" sz="1600" spc="5">
                          <a:solidFill>
                            <a:srgbClr val="000000"/>
                          </a:solidFill>
                          <a:latin typeface="+mn-ea"/>
                          <a:ea typeface="+mn-ea"/>
                        </a:rPr>
                        <a:t>80.9%</a:t>
                      </a:r>
                      <a:endParaRPr lang="ko-KR" altLang="en-US" sz="1600" spc="5">
                        <a:solidFill>
                          <a:srgbClr val="000000"/>
                        </a:solidFill>
                        <a:latin typeface="+mn-ea"/>
                        <a:ea typeface="+mn-ea"/>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dash"/>
                      <a:round/>
                    </a:lnT>
                    <a:lnB w="3556" cap="flat" cmpd="sng" algn="ctr">
                      <a:solidFill>
                        <a:srgbClr val="000000"/>
                      </a:solidFill>
                      <a:prstDash val="solid"/>
                      <a:round/>
                    </a:lnB>
                  </a:tcPr>
                </a:tc>
                <a:tc>
                  <a:txBody>
                    <a:bodyPr/>
                    <a:lstStyle/>
                    <a:p>
                      <a:pPr marL="0" indent="0" algn="ctr" latinLnBrk="0">
                        <a:lnSpc>
                          <a:spcPct val="160000"/>
                        </a:lnSpc>
                        <a:spcBef>
                          <a:spcPct val="0"/>
                        </a:spcBef>
                        <a:spcAft>
                          <a:spcPct val="0"/>
                        </a:spcAft>
                      </a:pPr>
                      <a:r>
                        <a:rPr lang="ko-KR" altLang="en-US" sz="1600" spc="5">
                          <a:solidFill>
                            <a:srgbClr val="000000"/>
                          </a:solidFill>
                          <a:latin typeface="+mn-ea"/>
                          <a:ea typeface="+mn-ea"/>
                        </a:rPr>
                        <a:t>기준 중위소득의 약 </a:t>
                      </a:r>
                      <a:r>
                        <a:rPr lang="en-US" altLang="ko-KR" sz="1600" spc="5">
                          <a:solidFill>
                            <a:srgbClr val="000000"/>
                          </a:solidFill>
                          <a:latin typeface="+mn-ea"/>
                          <a:ea typeface="+mn-ea"/>
                        </a:rPr>
                        <a:t>32%</a:t>
                      </a:r>
                      <a:endParaRPr lang="ko-KR" altLang="en-US" sz="1600" spc="5">
                        <a:solidFill>
                          <a:srgbClr val="000000"/>
                        </a:solidFill>
                        <a:latin typeface="+mn-ea"/>
                        <a:ea typeface="+mn-ea"/>
                      </a:endParaRPr>
                    </a:p>
                  </a:txBody>
                  <a:tcPr marL="64770" marR="64770" marT="17907" marB="179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dash"/>
                      <a:round/>
                    </a:lnT>
                    <a:lnB w="3556" cap="flat" cmpd="sng" algn="ctr">
                      <a:solidFill>
                        <a:srgbClr val="000000"/>
                      </a:solidFill>
                      <a:prstDash val="solid"/>
                      <a:round/>
                    </a:lnB>
                  </a:tcPr>
                </a:tc>
                <a:tc>
                  <a:txBody>
                    <a:bodyPr/>
                    <a:lstStyle/>
                    <a:p>
                      <a:pPr marL="0" indent="0" algn="ctr" latinLnBrk="0">
                        <a:lnSpc>
                          <a:spcPct val="160000"/>
                        </a:lnSpc>
                        <a:spcBef>
                          <a:spcPct val="0"/>
                        </a:spcBef>
                        <a:spcAft>
                          <a:spcPct val="0"/>
                        </a:spcAft>
                      </a:pPr>
                      <a:r>
                        <a:rPr lang="en-US" altLang="en-US" sz="1600" spc="5" dirty="0">
                          <a:solidFill>
                            <a:srgbClr val="000000"/>
                          </a:solidFill>
                          <a:latin typeface="+mn-ea"/>
                          <a:ea typeface="+mn-ea"/>
                        </a:rPr>
                        <a:t>134.9</a:t>
                      </a:r>
                    </a:p>
                  </a:txBody>
                  <a:tcPr marL="64770" marR="64770" marT="17907" marB="17907" anchor="ctr">
                    <a:lnL w="3556" cap="flat" cmpd="sng" algn="ctr">
                      <a:solidFill>
                        <a:srgbClr val="000000"/>
                      </a:solidFill>
                      <a:prstDash val="solid"/>
                      <a:round/>
                    </a:lnL>
                    <a:lnR>
                      <a:noFill/>
                    </a:lnR>
                    <a:lnT w="3556" cap="flat" cmpd="sng" algn="ctr">
                      <a:solidFill>
                        <a:srgbClr val="000000"/>
                      </a:solidFill>
                      <a:prstDash val="dash"/>
                      <a:round/>
                    </a:lnT>
                    <a:lnB w="3556" cap="flat" cmpd="sng" algn="ctr">
                      <a:solidFill>
                        <a:srgbClr val="000000"/>
                      </a:solidFill>
                      <a:prstDash val="solid"/>
                      <a:round/>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6" name="직사각형 5"/>
          <p:cNvSpPr txBox="1"/>
          <p:nvPr/>
        </p:nvSpPr>
        <p:spPr>
          <a:xfrm>
            <a:off x="737235" y="763905"/>
            <a:ext cx="7631429" cy="577215"/>
          </a:xfrm>
          <a:prstGeom prst="rect">
            <a:avLst/>
          </a:prstGeom>
        </p:spPr>
        <p:txBody>
          <a:bodyPr wrap="none">
            <a:spAutoFit/>
          </a:bodyPr>
          <a:lstStyle/>
          <a:p>
            <a:pPr>
              <a:buFont typeface="Arial"/>
              <a:buChar char="•"/>
            </a:pPr>
            <a:r>
              <a:rPr lang="ko-KR" altLang="ko-KR" sz="1600"/>
              <a:t>2016년 5월 전체수급자 숫자는 166만 8천명이며 급여별 수급자 규모는 다음과 같다.</a:t>
            </a:r>
          </a:p>
          <a:p>
            <a:pPr>
              <a:buFont typeface="Arial"/>
              <a:buChar char="•"/>
            </a:pPr>
            <a:endParaRPr lang="ko-KR" altLang="ko-KR" sz="1600"/>
          </a:p>
        </p:txBody>
      </p:sp>
      <p:graphicFrame>
        <p:nvGraphicFramePr>
          <p:cNvPr id="7" name="표 6"/>
          <p:cNvGraphicFramePr/>
          <p:nvPr/>
        </p:nvGraphicFramePr>
        <p:xfrm>
          <a:off x="737235" y="1341120"/>
          <a:ext cx="7210040" cy="731520"/>
        </p:xfrm>
        <a:graphic>
          <a:graphicData uri="http://schemas.openxmlformats.org/drawingml/2006/table">
            <a:tbl>
              <a:tblPr firstRow="1" bandRow="1">
                <a:tableStyleId>{76450435-6131-4BA9-BD02-603D08AFE7CB}</a:tableStyleId>
              </a:tblPr>
              <a:tblGrid>
                <a:gridCol w="1442008"/>
                <a:gridCol w="1442008"/>
                <a:gridCol w="1442008"/>
                <a:gridCol w="1442008"/>
                <a:gridCol w="1442008"/>
              </a:tblGrid>
              <a:tr h="285320">
                <a:tc>
                  <a:txBody>
                    <a:bodyPr/>
                    <a:lstStyle/>
                    <a:p>
                      <a:pPr algn="ctr"/>
                      <a:r>
                        <a:rPr lang="ko-KR" altLang="ko-KR"/>
                        <a:t>총</a:t>
                      </a:r>
                    </a:p>
                  </a:txBody>
                  <a:tcPr/>
                </a:tc>
                <a:tc>
                  <a:txBody>
                    <a:bodyPr/>
                    <a:lstStyle/>
                    <a:p>
                      <a:pPr algn="ctr"/>
                      <a:r>
                        <a:rPr lang="ko-KR" altLang="ko-KR"/>
                        <a:t>생계급여</a:t>
                      </a:r>
                    </a:p>
                  </a:txBody>
                  <a:tcPr/>
                </a:tc>
                <a:tc>
                  <a:txBody>
                    <a:bodyPr/>
                    <a:lstStyle/>
                    <a:p>
                      <a:pPr algn="ctr"/>
                      <a:r>
                        <a:rPr lang="ko-KR" altLang="ko-KR"/>
                        <a:t>의료급여</a:t>
                      </a:r>
                    </a:p>
                  </a:txBody>
                  <a:tcPr/>
                </a:tc>
                <a:tc>
                  <a:txBody>
                    <a:bodyPr/>
                    <a:lstStyle/>
                    <a:p>
                      <a:pPr algn="ctr"/>
                      <a:r>
                        <a:rPr lang="ko-KR" altLang="ko-KR"/>
                        <a:t>주거급여</a:t>
                      </a:r>
                    </a:p>
                  </a:txBody>
                  <a:tcPr/>
                </a:tc>
                <a:tc>
                  <a:txBody>
                    <a:bodyPr/>
                    <a:lstStyle/>
                    <a:p>
                      <a:pPr algn="ctr"/>
                      <a:r>
                        <a:rPr lang="ko-KR" altLang="ko-KR"/>
                        <a:t>교육급여</a:t>
                      </a:r>
                    </a:p>
                  </a:txBody>
                  <a:tcPr/>
                </a:tc>
              </a:tr>
              <a:tr h="362379">
                <a:tc>
                  <a:txBody>
                    <a:bodyPr/>
                    <a:lstStyle/>
                    <a:p>
                      <a:pPr algn="ctr"/>
                      <a:r>
                        <a:rPr lang="ko-KR" altLang="ko-KR"/>
                        <a:t>166만 8천</a:t>
                      </a:r>
                    </a:p>
                  </a:txBody>
                  <a:tcPr/>
                </a:tc>
                <a:tc>
                  <a:txBody>
                    <a:bodyPr/>
                    <a:lstStyle/>
                    <a:p>
                      <a:pPr algn="ctr"/>
                      <a:r>
                        <a:rPr lang="ko-KR" altLang="ko-KR"/>
                        <a:t>126만 4천</a:t>
                      </a:r>
                    </a:p>
                  </a:txBody>
                  <a:tcPr/>
                </a:tc>
                <a:tc>
                  <a:txBody>
                    <a:bodyPr/>
                    <a:lstStyle/>
                    <a:p>
                      <a:pPr algn="ctr"/>
                      <a:r>
                        <a:rPr lang="ko-KR" altLang="ko-KR"/>
                        <a:t>143만 2천</a:t>
                      </a:r>
                    </a:p>
                  </a:txBody>
                  <a:tcPr/>
                </a:tc>
                <a:tc>
                  <a:txBody>
                    <a:bodyPr/>
                    <a:lstStyle/>
                    <a:p>
                      <a:pPr algn="ctr"/>
                      <a:r>
                        <a:rPr lang="ko-KR" altLang="ko-KR"/>
                        <a:t>141만 5천</a:t>
                      </a:r>
                    </a:p>
                  </a:txBody>
                  <a:tcPr/>
                </a:tc>
                <a:tc>
                  <a:txBody>
                    <a:bodyPr/>
                    <a:lstStyle/>
                    <a:p>
                      <a:pPr algn="ctr"/>
                      <a:r>
                        <a:rPr lang="ko-KR" altLang="ko-KR"/>
                        <a:t>40만 1천</a:t>
                      </a:r>
                    </a:p>
                  </a:txBody>
                  <a:tcPr/>
                </a:tc>
              </a:tr>
            </a:tbl>
          </a:graphicData>
        </a:graphic>
      </p:graphicFrame>
      <p:graphicFrame>
        <p:nvGraphicFramePr>
          <p:cNvPr id="8" name="표 7"/>
          <p:cNvGraphicFramePr/>
          <p:nvPr/>
        </p:nvGraphicFramePr>
        <p:xfrm>
          <a:off x="410908" y="2632329"/>
          <a:ext cx="8322180" cy="2377440"/>
        </p:xfrm>
        <a:graphic>
          <a:graphicData uri="http://schemas.openxmlformats.org/drawingml/2006/table">
            <a:tbl>
              <a:tblPr firstRow="1" bandRow="1">
                <a:tableStyleId>{76450435-6131-4BA9-BD02-603D08AFE7CB}</a:tableStyleId>
              </a:tblPr>
              <a:tblGrid>
                <a:gridCol w="1110687"/>
                <a:gridCol w="901658"/>
                <a:gridCol w="901658"/>
                <a:gridCol w="901658"/>
                <a:gridCol w="901658"/>
                <a:gridCol w="901658"/>
                <a:gridCol w="901658"/>
                <a:gridCol w="901658"/>
                <a:gridCol w="899887"/>
              </a:tblGrid>
              <a:tr h="133144">
                <a:tc>
                  <a:txBody>
                    <a:bodyPr/>
                    <a:lstStyle/>
                    <a:p>
                      <a:pPr algn="ctr"/>
                      <a:r>
                        <a:rPr lang="ko-KR" altLang="ko-KR" sz="1200">
                          <a:latin typeface="함초롬돋움"/>
                          <a:ea typeface="함초롬돋움"/>
                        </a:rPr>
                        <a:t>구분</a:t>
                      </a:r>
                    </a:p>
                  </a:txBody>
                  <a:tcPr/>
                </a:tc>
                <a:tc>
                  <a:txBody>
                    <a:bodyPr/>
                    <a:lstStyle/>
                    <a:p>
                      <a:pPr algn="ctr"/>
                      <a:r>
                        <a:rPr lang="ko-KR" altLang="ko-KR" sz="1200">
                          <a:latin typeface="함초롬돋움"/>
                          <a:ea typeface="함초롬돋움"/>
                        </a:rPr>
                        <a:t>2008</a:t>
                      </a:r>
                    </a:p>
                  </a:txBody>
                  <a:tcPr/>
                </a:tc>
                <a:tc>
                  <a:txBody>
                    <a:bodyPr/>
                    <a:lstStyle/>
                    <a:p>
                      <a:pPr algn="ctr"/>
                      <a:r>
                        <a:rPr lang="ko-KR" altLang="ko-KR" sz="1200">
                          <a:latin typeface="함초롬돋움"/>
                          <a:ea typeface="함초롬돋움"/>
                        </a:rPr>
                        <a:t>2009</a:t>
                      </a:r>
                    </a:p>
                  </a:txBody>
                  <a:tcPr/>
                </a:tc>
                <a:tc>
                  <a:txBody>
                    <a:bodyPr/>
                    <a:lstStyle/>
                    <a:p>
                      <a:pPr algn="ctr"/>
                      <a:r>
                        <a:rPr lang="ko-KR" altLang="ko-KR" sz="1200">
                          <a:latin typeface="함초롬돋움"/>
                          <a:ea typeface="함초롬돋움"/>
                        </a:rPr>
                        <a:t>2010</a:t>
                      </a:r>
                    </a:p>
                  </a:txBody>
                  <a:tcPr/>
                </a:tc>
                <a:tc>
                  <a:txBody>
                    <a:bodyPr/>
                    <a:lstStyle/>
                    <a:p>
                      <a:pPr algn="ctr"/>
                      <a:r>
                        <a:rPr lang="ko-KR" altLang="ko-KR" sz="1200">
                          <a:latin typeface="함초롬돋움"/>
                          <a:ea typeface="함초롬돋움"/>
                        </a:rPr>
                        <a:t>2011</a:t>
                      </a:r>
                    </a:p>
                  </a:txBody>
                  <a:tcPr/>
                </a:tc>
                <a:tc>
                  <a:txBody>
                    <a:bodyPr/>
                    <a:lstStyle/>
                    <a:p>
                      <a:pPr algn="ctr"/>
                      <a:r>
                        <a:rPr lang="ko-KR" altLang="ko-KR" sz="1200">
                          <a:latin typeface="함초롬돋움"/>
                          <a:ea typeface="함초롬돋움"/>
                        </a:rPr>
                        <a:t>2012</a:t>
                      </a:r>
                    </a:p>
                  </a:txBody>
                  <a:tcPr/>
                </a:tc>
                <a:tc>
                  <a:txBody>
                    <a:bodyPr/>
                    <a:lstStyle/>
                    <a:p>
                      <a:pPr algn="ctr"/>
                      <a:r>
                        <a:rPr lang="ko-KR" altLang="ko-KR" sz="1200">
                          <a:latin typeface="함초롬돋움"/>
                          <a:ea typeface="함초롬돋움"/>
                        </a:rPr>
                        <a:t>2013</a:t>
                      </a:r>
                    </a:p>
                  </a:txBody>
                  <a:tcPr/>
                </a:tc>
                <a:tc>
                  <a:txBody>
                    <a:bodyPr/>
                    <a:lstStyle/>
                    <a:p>
                      <a:pPr algn="ctr"/>
                      <a:r>
                        <a:rPr lang="ko-KR" altLang="ko-KR" sz="1200">
                          <a:latin typeface="함초롬돋움"/>
                          <a:ea typeface="함초롬돋움"/>
                        </a:rPr>
                        <a:t>2014</a:t>
                      </a:r>
                    </a:p>
                  </a:txBody>
                  <a:tcPr/>
                </a:tc>
                <a:tc>
                  <a:txBody>
                    <a:bodyPr/>
                    <a:lstStyle/>
                    <a:p>
                      <a:pPr algn="ctr"/>
                      <a:r>
                        <a:rPr lang="ko-KR" altLang="ko-KR" sz="1200">
                          <a:latin typeface="함초롬돋움"/>
                          <a:ea typeface="함초롬돋움"/>
                        </a:rPr>
                        <a:t>2015</a:t>
                      </a:r>
                    </a:p>
                  </a:txBody>
                  <a:tcPr/>
                </a:tc>
              </a:tr>
              <a:tr h="329757">
                <a:tc>
                  <a:txBody>
                    <a:bodyPr/>
                    <a:lstStyle/>
                    <a:p>
                      <a:pPr algn="ctr"/>
                      <a:r>
                        <a:rPr lang="ko-KR" altLang="ko-KR" sz="1200">
                          <a:latin typeface="함초롬돋움"/>
                          <a:ea typeface="함초롬돋움"/>
                        </a:rPr>
                        <a:t>수급자수</a:t>
                      </a:r>
                    </a:p>
                    <a:p>
                      <a:pPr algn="ctr"/>
                      <a:r>
                        <a:rPr lang="ko-KR" altLang="ko-KR" sz="1200">
                          <a:latin typeface="함초롬돋움"/>
                          <a:ea typeface="함초롬돋움"/>
                        </a:rPr>
                        <a:t>(천명)</a:t>
                      </a:r>
                    </a:p>
                  </a:txBody>
                  <a:tcPr/>
                </a:tc>
                <a:tc>
                  <a:txBody>
                    <a:bodyPr/>
                    <a:lstStyle/>
                    <a:p>
                      <a:pPr algn="r"/>
                      <a:r>
                        <a:rPr lang="ko-KR" altLang="ko-KR" sz="1200">
                          <a:latin typeface="함초롬돋움"/>
                          <a:ea typeface="함초롬돋움"/>
                        </a:rPr>
                        <a:t>1,530</a:t>
                      </a:r>
                    </a:p>
                  </a:txBody>
                  <a:tcPr/>
                </a:tc>
                <a:tc>
                  <a:txBody>
                    <a:bodyPr/>
                    <a:lstStyle/>
                    <a:p>
                      <a:pPr algn="r"/>
                      <a:r>
                        <a:rPr lang="ko-KR" altLang="ko-KR" sz="1200">
                          <a:latin typeface="함초롬돋움"/>
                          <a:ea typeface="함초롬돋움"/>
                        </a:rPr>
                        <a:t>1,569</a:t>
                      </a:r>
                    </a:p>
                  </a:txBody>
                  <a:tcPr/>
                </a:tc>
                <a:tc>
                  <a:txBody>
                    <a:bodyPr/>
                    <a:lstStyle/>
                    <a:p>
                      <a:pPr algn="r"/>
                      <a:r>
                        <a:rPr lang="ko-KR" altLang="ko-KR" sz="1200">
                          <a:latin typeface="함초롬돋움"/>
                          <a:ea typeface="함초롬돋움"/>
                        </a:rPr>
                        <a:t>1,550</a:t>
                      </a:r>
                    </a:p>
                  </a:txBody>
                  <a:tcPr/>
                </a:tc>
                <a:tc>
                  <a:txBody>
                    <a:bodyPr/>
                    <a:lstStyle/>
                    <a:p>
                      <a:pPr algn="r"/>
                      <a:r>
                        <a:rPr lang="ko-KR" altLang="ko-KR" sz="1200">
                          <a:latin typeface="함초롬돋움"/>
                          <a:ea typeface="함초롬돋움"/>
                        </a:rPr>
                        <a:t>1,469</a:t>
                      </a:r>
                    </a:p>
                  </a:txBody>
                  <a:tcPr/>
                </a:tc>
                <a:tc>
                  <a:txBody>
                    <a:bodyPr/>
                    <a:lstStyle/>
                    <a:p>
                      <a:pPr algn="r"/>
                      <a:r>
                        <a:rPr lang="ko-KR" altLang="ko-KR" sz="1200">
                          <a:latin typeface="함초롬돋움"/>
                          <a:ea typeface="함초롬돋움"/>
                        </a:rPr>
                        <a:t>1,394</a:t>
                      </a:r>
                    </a:p>
                  </a:txBody>
                  <a:tcPr/>
                </a:tc>
                <a:tc>
                  <a:txBody>
                    <a:bodyPr/>
                    <a:lstStyle/>
                    <a:p>
                      <a:pPr algn="r"/>
                      <a:r>
                        <a:rPr lang="ko-KR" altLang="ko-KR" sz="1200">
                          <a:latin typeface="함초롬돋움"/>
                          <a:ea typeface="함초롬돋움"/>
                        </a:rPr>
                        <a:t>1,351</a:t>
                      </a:r>
                    </a:p>
                  </a:txBody>
                  <a:tcPr/>
                </a:tc>
                <a:tc>
                  <a:txBody>
                    <a:bodyPr/>
                    <a:lstStyle/>
                    <a:p>
                      <a:pPr algn="r"/>
                      <a:r>
                        <a:rPr lang="ko-KR" altLang="ko-KR" sz="1200">
                          <a:latin typeface="함초롬돋움"/>
                          <a:ea typeface="함초롬돋움"/>
                        </a:rPr>
                        <a:t>1,329</a:t>
                      </a:r>
                    </a:p>
                  </a:txBody>
                  <a:tcPr/>
                </a:tc>
                <a:tc>
                  <a:txBody>
                    <a:bodyPr/>
                    <a:lstStyle/>
                    <a:p>
                      <a:pPr algn="r"/>
                      <a:r>
                        <a:rPr lang="ko-KR" altLang="ko-KR" sz="1200">
                          <a:latin typeface="함초롬돋움"/>
                          <a:ea typeface="함초롬돋움"/>
                        </a:rPr>
                        <a:t>1,646</a:t>
                      </a:r>
                    </a:p>
                    <a:p>
                      <a:pPr algn="r"/>
                      <a:r>
                        <a:rPr lang="ko-KR" altLang="ko-KR" sz="1200">
                          <a:latin typeface="함초롬돋움"/>
                          <a:ea typeface="함초롬돋움"/>
                        </a:rPr>
                        <a:t>(1,259)</a:t>
                      </a:r>
                    </a:p>
                  </a:txBody>
                  <a:tcPr/>
                </a:tc>
              </a:tr>
              <a:tr h="233175">
                <a:tc>
                  <a:txBody>
                    <a:bodyPr/>
                    <a:lstStyle/>
                    <a:p>
                      <a:pPr algn="ctr"/>
                      <a:r>
                        <a:rPr lang="ko-KR" altLang="ko-KR" sz="1200">
                          <a:latin typeface="함초롬돋움"/>
                          <a:ea typeface="함초롬돋움"/>
                        </a:rPr>
                        <a:t>수급률(%)</a:t>
                      </a:r>
                    </a:p>
                  </a:txBody>
                  <a:tcPr/>
                </a:tc>
                <a:tc>
                  <a:txBody>
                    <a:bodyPr/>
                    <a:lstStyle/>
                    <a:p>
                      <a:pPr algn="r"/>
                      <a:r>
                        <a:rPr lang="ko-KR" altLang="ko-KR" sz="1200">
                          <a:latin typeface="함초롬돋움"/>
                          <a:ea typeface="함초롬돋움"/>
                        </a:rPr>
                        <a:t>3.1</a:t>
                      </a:r>
                    </a:p>
                  </a:txBody>
                  <a:tcPr/>
                </a:tc>
                <a:tc>
                  <a:txBody>
                    <a:bodyPr/>
                    <a:lstStyle/>
                    <a:p>
                      <a:pPr algn="r"/>
                      <a:r>
                        <a:rPr lang="ko-KR" altLang="ko-KR" sz="1200">
                          <a:latin typeface="함초롬돋움"/>
                          <a:ea typeface="함초롬돋움"/>
                        </a:rPr>
                        <a:t>3.2</a:t>
                      </a:r>
                    </a:p>
                  </a:txBody>
                  <a:tcPr/>
                </a:tc>
                <a:tc>
                  <a:txBody>
                    <a:bodyPr/>
                    <a:lstStyle/>
                    <a:p>
                      <a:pPr algn="r"/>
                      <a:r>
                        <a:rPr lang="ko-KR" altLang="ko-KR" sz="1200">
                          <a:latin typeface="함초롬돋움"/>
                          <a:ea typeface="함초롬돋움"/>
                        </a:rPr>
                        <a:t>3.2</a:t>
                      </a:r>
                    </a:p>
                  </a:txBody>
                  <a:tcPr/>
                </a:tc>
                <a:tc>
                  <a:txBody>
                    <a:bodyPr/>
                    <a:lstStyle/>
                    <a:p>
                      <a:pPr algn="r"/>
                      <a:r>
                        <a:rPr lang="ko-KR" altLang="ko-KR" sz="1200">
                          <a:latin typeface="함초롬돋움"/>
                          <a:ea typeface="함초롬돋움"/>
                        </a:rPr>
                        <a:t>2.9</a:t>
                      </a:r>
                    </a:p>
                  </a:txBody>
                  <a:tcPr/>
                </a:tc>
                <a:tc>
                  <a:txBody>
                    <a:bodyPr/>
                    <a:lstStyle/>
                    <a:p>
                      <a:pPr algn="r"/>
                      <a:r>
                        <a:rPr lang="ko-KR" altLang="ko-KR" sz="1200">
                          <a:latin typeface="함초롬돋움"/>
                          <a:ea typeface="함초롬돋움"/>
                        </a:rPr>
                        <a:t>2.7</a:t>
                      </a:r>
                    </a:p>
                  </a:txBody>
                  <a:tcPr/>
                </a:tc>
                <a:tc>
                  <a:txBody>
                    <a:bodyPr/>
                    <a:lstStyle/>
                    <a:p>
                      <a:pPr algn="r"/>
                      <a:r>
                        <a:rPr lang="ko-KR" altLang="ko-KR" sz="1200">
                          <a:latin typeface="함초롬돋움"/>
                          <a:ea typeface="함초롬돋움"/>
                        </a:rPr>
                        <a:t>2.6</a:t>
                      </a:r>
                    </a:p>
                  </a:txBody>
                  <a:tcPr/>
                </a:tc>
                <a:tc>
                  <a:txBody>
                    <a:bodyPr/>
                    <a:lstStyle/>
                    <a:p>
                      <a:pPr algn="r"/>
                      <a:r>
                        <a:rPr lang="ko-KR" altLang="ko-KR" sz="1200">
                          <a:latin typeface="함초롬돋움"/>
                          <a:ea typeface="함초롬돋움"/>
                        </a:rPr>
                        <a:t>2.6</a:t>
                      </a:r>
                    </a:p>
                  </a:txBody>
                  <a:tcPr/>
                </a:tc>
                <a:tc>
                  <a:txBody>
                    <a:bodyPr/>
                    <a:lstStyle/>
                    <a:p>
                      <a:pPr algn="r"/>
                      <a:r>
                        <a:rPr lang="ko-KR" altLang="ko-KR" sz="1200">
                          <a:latin typeface="함초롬돋움"/>
                          <a:ea typeface="함초롬돋움"/>
                        </a:rPr>
                        <a:t>3.2*</a:t>
                      </a:r>
                    </a:p>
                  </a:txBody>
                  <a:tcPr/>
                </a:tc>
              </a:tr>
              <a:tr h="329757">
                <a:tc>
                  <a:txBody>
                    <a:bodyPr/>
                    <a:lstStyle/>
                    <a:p>
                      <a:pPr algn="ctr"/>
                      <a:r>
                        <a:rPr lang="ko-KR" altLang="ko-KR" sz="1200">
                          <a:latin typeface="함초롬돋움"/>
                          <a:ea typeface="함초롬돋움"/>
                        </a:rPr>
                        <a:t>절대 빈곤율(%)**</a:t>
                      </a:r>
                    </a:p>
                  </a:txBody>
                  <a:tcPr/>
                </a:tc>
                <a:tc>
                  <a:txBody>
                    <a:bodyPr/>
                    <a:lstStyle/>
                    <a:p>
                      <a:pPr algn="r"/>
                      <a:r>
                        <a:rPr lang="ko-KR" altLang="ko-KR" sz="1200">
                          <a:latin typeface="함초롬돋움"/>
                          <a:ea typeface="함초롬돋움"/>
                        </a:rPr>
                        <a:t>8.8</a:t>
                      </a:r>
                    </a:p>
                  </a:txBody>
                  <a:tcPr/>
                </a:tc>
                <a:tc>
                  <a:txBody>
                    <a:bodyPr/>
                    <a:lstStyle/>
                    <a:p>
                      <a:pPr algn="r"/>
                      <a:r>
                        <a:rPr lang="ko-KR" altLang="ko-KR" sz="1200">
                          <a:latin typeface="함초롬돋움"/>
                          <a:ea typeface="함초롬돋움"/>
                        </a:rPr>
                        <a:t>9.5</a:t>
                      </a:r>
                    </a:p>
                  </a:txBody>
                  <a:tcPr/>
                </a:tc>
                <a:tc>
                  <a:txBody>
                    <a:bodyPr/>
                    <a:lstStyle/>
                    <a:p>
                      <a:pPr algn="r"/>
                      <a:r>
                        <a:rPr lang="ko-KR" altLang="ko-KR" sz="1200">
                          <a:latin typeface="함초롬돋움"/>
                          <a:ea typeface="함초롬돋움"/>
                        </a:rPr>
                        <a:t>8.8</a:t>
                      </a:r>
                    </a:p>
                  </a:txBody>
                  <a:tcPr/>
                </a:tc>
                <a:tc>
                  <a:txBody>
                    <a:bodyPr/>
                    <a:lstStyle/>
                    <a:p>
                      <a:pPr algn="r"/>
                      <a:r>
                        <a:rPr lang="ko-KR" altLang="ko-KR" sz="1200">
                          <a:latin typeface="함초롬돋움"/>
                          <a:ea typeface="함초롬돋움"/>
                        </a:rPr>
                        <a:t>8.8</a:t>
                      </a:r>
                    </a:p>
                  </a:txBody>
                  <a:tcPr/>
                </a:tc>
                <a:tc>
                  <a:txBody>
                    <a:bodyPr/>
                    <a:lstStyle/>
                    <a:p>
                      <a:pPr algn="r"/>
                      <a:r>
                        <a:rPr lang="ko-KR" altLang="ko-KR" sz="1200">
                          <a:latin typeface="함초롬돋움"/>
                          <a:ea typeface="함초롬돋움"/>
                        </a:rPr>
                        <a:t>8.5</a:t>
                      </a:r>
                    </a:p>
                  </a:txBody>
                  <a:tcPr/>
                </a:tc>
                <a:tc>
                  <a:txBody>
                    <a:bodyPr/>
                    <a:lstStyle/>
                    <a:p>
                      <a:pPr algn="r"/>
                      <a:r>
                        <a:rPr lang="ko-KR" altLang="ko-KR" sz="1200">
                          <a:latin typeface="함초롬돋움"/>
                          <a:ea typeface="함초롬돋움"/>
                        </a:rPr>
                        <a:t>8.6</a:t>
                      </a:r>
                    </a:p>
                  </a:txBody>
                  <a:tcPr/>
                </a:tc>
                <a:tc>
                  <a:txBody>
                    <a:bodyPr/>
                    <a:lstStyle/>
                    <a:p>
                      <a:pPr algn="r"/>
                      <a:r>
                        <a:rPr lang="ko-KR" altLang="ko-KR" sz="1200">
                          <a:latin typeface="함초롬돋움"/>
                          <a:ea typeface="함초롬돋움"/>
                        </a:rPr>
                        <a:t>8.6</a:t>
                      </a:r>
                    </a:p>
                  </a:txBody>
                  <a:tcPr/>
                </a:tc>
                <a:tc>
                  <a:txBody>
                    <a:bodyPr/>
                    <a:lstStyle/>
                    <a:p>
                      <a:pPr algn="r"/>
                      <a:r>
                        <a:rPr lang="ko-KR" altLang="ko-KR" sz="1200">
                          <a:latin typeface="함초롬돋움"/>
                          <a:ea typeface="함초롬돋움"/>
                        </a:rPr>
                        <a:t>-</a:t>
                      </a:r>
                    </a:p>
                  </a:txBody>
                  <a:tcPr/>
                </a:tc>
              </a:tr>
              <a:tr h="329757">
                <a:tc>
                  <a:txBody>
                    <a:bodyPr/>
                    <a:lstStyle/>
                    <a:p>
                      <a:pPr algn="ctr"/>
                      <a:r>
                        <a:rPr lang="ko-KR" altLang="ko-KR" sz="1200">
                          <a:latin typeface="함초롬돋움"/>
                          <a:ea typeface="함초롬돋움"/>
                        </a:rPr>
                        <a:t>상대빈곤율(%)***</a:t>
                      </a:r>
                    </a:p>
                  </a:txBody>
                  <a:tcPr/>
                </a:tc>
                <a:tc>
                  <a:txBody>
                    <a:bodyPr/>
                    <a:lstStyle/>
                    <a:p>
                      <a:pPr algn="r"/>
                      <a:r>
                        <a:rPr lang="ko-KR" altLang="ko-KR" sz="1200">
                          <a:latin typeface="함초롬돋움"/>
                          <a:ea typeface="함초롬돋움"/>
                        </a:rPr>
                        <a:t>17.5</a:t>
                      </a:r>
                    </a:p>
                  </a:txBody>
                  <a:tcPr/>
                </a:tc>
                <a:tc>
                  <a:txBody>
                    <a:bodyPr/>
                    <a:lstStyle/>
                    <a:p>
                      <a:pPr algn="r"/>
                      <a:r>
                        <a:rPr lang="ko-KR" altLang="ko-KR" sz="1200">
                          <a:latin typeface="함초롬돋움"/>
                          <a:ea typeface="함초롬돋움"/>
                        </a:rPr>
                        <a:t>18.1</a:t>
                      </a:r>
                    </a:p>
                  </a:txBody>
                  <a:tcPr/>
                </a:tc>
                <a:tc>
                  <a:txBody>
                    <a:bodyPr/>
                    <a:lstStyle/>
                    <a:p>
                      <a:pPr algn="r"/>
                      <a:r>
                        <a:rPr lang="ko-KR" altLang="ko-KR" sz="1200">
                          <a:latin typeface="함초롬돋움"/>
                          <a:ea typeface="함초롬돋움"/>
                        </a:rPr>
                        <a:t>18.0</a:t>
                      </a:r>
                    </a:p>
                  </a:txBody>
                  <a:tcPr/>
                </a:tc>
                <a:tc>
                  <a:txBody>
                    <a:bodyPr/>
                    <a:lstStyle/>
                    <a:p>
                      <a:pPr algn="r"/>
                      <a:r>
                        <a:rPr lang="ko-KR" altLang="ko-KR" sz="1200">
                          <a:latin typeface="함초롬돋움"/>
                          <a:ea typeface="함초롬돋움"/>
                        </a:rPr>
                        <a:t>18.3</a:t>
                      </a:r>
                    </a:p>
                  </a:txBody>
                  <a:tcPr/>
                </a:tc>
                <a:tc>
                  <a:txBody>
                    <a:bodyPr/>
                    <a:lstStyle/>
                    <a:p>
                      <a:pPr algn="r"/>
                      <a:r>
                        <a:rPr lang="ko-KR" altLang="ko-KR" sz="1200">
                          <a:latin typeface="함초롬돋움"/>
                          <a:ea typeface="함초롬돋움"/>
                        </a:rPr>
                        <a:t>17.6</a:t>
                      </a:r>
                    </a:p>
                  </a:txBody>
                  <a:tcPr/>
                </a:tc>
                <a:tc>
                  <a:txBody>
                    <a:bodyPr/>
                    <a:lstStyle/>
                    <a:p>
                      <a:pPr algn="r"/>
                      <a:r>
                        <a:rPr lang="ko-KR" altLang="ko-KR" sz="1200">
                          <a:latin typeface="함초롬돋움"/>
                          <a:ea typeface="함초롬돋움"/>
                        </a:rPr>
                        <a:t>17.8</a:t>
                      </a:r>
                    </a:p>
                  </a:txBody>
                  <a:tcPr/>
                </a:tc>
                <a:tc>
                  <a:txBody>
                    <a:bodyPr/>
                    <a:lstStyle/>
                    <a:p>
                      <a:pPr algn="r"/>
                      <a:r>
                        <a:rPr lang="ko-KR" altLang="ko-KR" sz="1200">
                          <a:latin typeface="함초롬돋움"/>
                          <a:ea typeface="함초롬돋움"/>
                        </a:rPr>
                        <a:t>17.9</a:t>
                      </a:r>
                    </a:p>
                  </a:txBody>
                  <a:tcPr/>
                </a:tc>
                <a:tc>
                  <a:txBody>
                    <a:bodyPr/>
                    <a:lstStyle/>
                    <a:p>
                      <a:pPr algn="r"/>
                      <a:r>
                        <a:rPr lang="ko-KR" altLang="ko-KR" sz="1200">
                          <a:latin typeface="함초롬돋움"/>
                          <a:ea typeface="함초롬돋움"/>
                        </a:rPr>
                        <a:t>-</a:t>
                      </a:r>
                    </a:p>
                  </a:txBody>
                  <a:tcPr/>
                </a:tc>
              </a:tr>
              <a:tr h="233175">
                <a:tc>
                  <a:txBody>
                    <a:bodyPr/>
                    <a:lstStyle/>
                    <a:p>
                      <a:pPr algn="ctr"/>
                      <a:r>
                        <a:rPr lang="ko-KR" altLang="ko-KR" sz="1200">
                          <a:latin typeface="함초롬돋움"/>
                          <a:ea typeface="함초롬돋움"/>
                        </a:rPr>
                        <a:t>예산</a:t>
                      </a:r>
                    </a:p>
                    <a:p>
                      <a:pPr algn="ctr"/>
                      <a:r>
                        <a:rPr lang="ko-KR" altLang="ko-KR" sz="1200">
                          <a:latin typeface="함초롬돋움"/>
                          <a:ea typeface="함초롬돋움"/>
                        </a:rPr>
                        <a:t>(억원)</a:t>
                      </a:r>
                    </a:p>
                  </a:txBody>
                  <a:tcPr/>
                </a:tc>
                <a:tc>
                  <a:txBody>
                    <a:bodyPr/>
                    <a:lstStyle/>
                    <a:p>
                      <a:pPr algn="r"/>
                      <a:r>
                        <a:rPr lang="ko-KR" altLang="ko-KR" sz="1200">
                          <a:latin typeface="함초롬돋움"/>
                          <a:ea typeface="함초롬돋움"/>
                        </a:rPr>
                        <a:t>72,644</a:t>
                      </a:r>
                    </a:p>
                  </a:txBody>
                  <a:tcPr/>
                </a:tc>
                <a:tc>
                  <a:txBody>
                    <a:bodyPr/>
                    <a:lstStyle/>
                    <a:p>
                      <a:pPr algn="r"/>
                      <a:r>
                        <a:rPr lang="ko-KR" altLang="ko-KR" sz="1200">
                          <a:latin typeface="함초롬돋움"/>
                          <a:ea typeface="함초롬돋움"/>
                        </a:rPr>
                        <a:t>79,731</a:t>
                      </a:r>
                    </a:p>
                  </a:txBody>
                  <a:tcPr/>
                </a:tc>
                <a:tc>
                  <a:txBody>
                    <a:bodyPr/>
                    <a:lstStyle/>
                    <a:p>
                      <a:pPr algn="r"/>
                      <a:r>
                        <a:rPr lang="ko-KR" altLang="ko-KR" sz="1200">
                          <a:latin typeface="함초롬돋움"/>
                          <a:ea typeface="함초롬돋움"/>
                        </a:rPr>
                        <a:t>72,865</a:t>
                      </a:r>
                    </a:p>
                  </a:txBody>
                  <a:tcPr/>
                </a:tc>
                <a:tc>
                  <a:txBody>
                    <a:bodyPr/>
                    <a:lstStyle/>
                    <a:p>
                      <a:pPr algn="r"/>
                      <a:r>
                        <a:rPr lang="ko-KR" altLang="ko-KR" sz="1200">
                          <a:latin typeface="함초롬돋움"/>
                          <a:ea typeface="함초롬돋움"/>
                        </a:rPr>
                        <a:t>75,168</a:t>
                      </a:r>
                    </a:p>
                  </a:txBody>
                  <a:tcPr/>
                </a:tc>
                <a:tc>
                  <a:txBody>
                    <a:bodyPr/>
                    <a:lstStyle/>
                    <a:p>
                      <a:pPr algn="r"/>
                      <a:r>
                        <a:rPr lang="ko-KR" altLang="ko-KR" sz="1200">
                          <a:latin typeface="함초롬돋움"/>
                          <a:ea typeface="함초롬돋움"/>
                        </a:rPr>
                        <a:t>79,028</a:t>
                      </a:r>
                    </a:p>
                  </a:txBody>
                  <a:tcPr/>
                </a:tc>
                <a:tc>
                  <a:txBody>
                    <a:bodyPr/>
                    <a:lstStyle/>
                    <a:p>
                      <a:pPr algn="r"/>
                      <a:r>
                        <a:rPr lang="ko-KR" altLang="ko-KR" sz="1200">
                          <a:latin typeface="함초롬돋움"/>
                          <a:ea typeface="함초롬돋움"/>
                        </a:rPr>
                        <a:t>87,689</a:t>
                      </a:r>
                    </a:p>
                  </a:txBody>
                  <a:tcPr/>
                </a:tc>
                <a:tc>
                  <a:txBody>
                    <a:bodyPr/>
                    <a:lstStyle/>
                    <a:p>
                      <a:pPr algn="r"/>
                      <a:r>
                        <a:rPr lang="ko-KR" altLang="ko-KR" sz="1200">
                          <a:latin typeface="함초롬돋움"/>
                          <a:ea typeface="함초롬돋움"/>
                        </a:rPr>
                        <a:t>88,254</a:t>
                      </a:r>
                    </a:p>
                  </a:txBody>
                  <a:tcPr/>
                </a:tc>
                <a:tc>
                  <a:txBody>
                    <a:bodyPr/>
                    <a:lstStyle/>
                    <a:p>
                      <a:pPr algn="r"/>
                      <a:r>
                        <a:rPr lang="ko-KR" altLang="ko-KR" sz="1200">
                          <a:latin typeface="함초롬돋움"/>
                          <a:ea typeface="함초롬돋움"/>
                        </a:rPr>
                        <a:t>95,455</a:t>
                      </a:r>
                    </a:p>
                  </a:txBody>
                  <a:tcPr/>
                </a:tc>
              </a:tr>
            </a:tbl>
          </a:graphicData>
        </a:graphic>
      </p:graphicFrame>
      <p:sp>
        <p:nvSpPr>
          <p:cNvPr id="9" name="직사각형 8"/>
          <p:cNvSpPr txBox="1"/>
          <p:nvPr/>
        </p:nvSpPr>
        <p:spPr>
          <a:xfrm>
            <a:off x="827532" y="5301234"/>
            <a:ext cx="7776972" cy="907160"/>
          </a:xfrm>
          <a:prstGeom prst="rect">
            <a:avLst/>
          </a:prstGeom>
        </p:spPr>
        <p:txBody>
          <a:bodyPr wrap="square">
            <a:spAutoFit/>
          </a:bodyPr>
          <a:lstStyle/>
          <a:p>
            <a:r>
              <a:rPr lang="ko-KR" altLang="en-US"/>
              <a:t>이는 정부가 기초법 개정으로 목표했던 75만명 확대에 한참 미달하는 수치이며,  교육급여를 제외하면 11만명 확대에 불과해 10년 전의 수급률을 회복한 것에 불과하다. 선정기준 현실화와 보장수준 확대가 절실하다.</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6" name="직사각형 5"/>
          <p:cNvSpPr txBox="1"/>
          <p:nvPr/>
        </p:nvSpPr>
        <p:spPr>
          <a:xfrm>
            <a:off x="323468" y="405383"/>
            <a:ext cx="8497062" cy="792862"/>
          </a:xfrm>
          <a:prstGeom prst="rect">
            <a:avLst/>
          </a:prstGeom>
        </p:spPr>
        <p:txBody>
          <a:bodyPr wrap="square">
            <a:spAutoFit/>
          </a:bodyPr>
          <a:lstStyle/>
          <a:p>
            <a:r>
              <a:rPr lang="ko-KR" altLang="en-US" sz="2300"/>
              <a:t>2) 복잡하고 까다로운 신청절차와 제도운영</a:t>
            </a:r>
          </a:p>
          <a:p>
            <a:r>
              <a:rPr lang="ko-KR" altLang="en-US" sz="2300"/>
              <a:t>    -&gt;제도 단순화와 수급자 입장에서의 운영!</a:t>
            </a:r>
          </a:p>
        </p:txBody>
      </p:sp>
      <p:sp>
        <p:nvSpPr>
          <p:cNvPr id="7" name="직사각형 6"/>
          <p:cNvSpPr txBox="1"/>
          <p:nvPr/>
        </p:nvSpPr>
        <p:spPr>
          <a:xfrm>
            <a:off x="575310" y="1554480"/>
            <a:ext cx="7983855" cy="4482465"/>
          </a:xfrm>
          <a:prstGeom prst="rect">
            <a:avLst/>
          </a:prstGeom>
        </p:spPr>
        <p:txBody>
          <a:bodyPr wrap="square">
            <a:spAutoFit/>
          </a:bodyPr>
          <a:lstStyle/>
          <a:p>
            <a:pPr marL="180022" indent="-180022">
              <a:lnSpc>
                <a:spcPct val="150000"/>
              </a:lnSpc>
              <a:buFont typeface="Wingdings"/>
              <a:buChar char="ü"/>
              <a:tabLst>
                <a:tab pos="810101" algn="l"/>
              </a:tabLst>
            </a:pPr>
            <a:r>
              <a:rPr lang="ko-KR" altLang="ko-KR" sz="1600">
                <a:solidFill>
                  <a:schemeClr val="tx1"/>
                </a:solidFill>
              </a:rPr>
              <a:t>박0지(서울 강서구)님은 영구임대아파트에서 혼자 살고 있다. 자녀가 7명인데, 그 중 두 명은 연락이 전혀 안 될뿐더러 그 중 한명은 사망한 남편의 혼외자녀이다. 복지관에서 설거지를 해 주는 일로 받는 20만원 정도의 수입으로 생활하는 게 너무나 힘들어 수급신청을 하러 동주민센터에 갔더니 엄청난 서류뭉치를 안겨주었다. 신청서 글씨도 너무 작고, 내용도 너무 어려워 도무지 어떻게 작성해야 할지 모르겠다고 연락이 왔다. 동주민센터로 가서 많은 자녀들에게 일일이 찾아가 서명받기 힘드니 금융정보제공동의서를 우편으로 보내달라고 했더니, 담당 공무원은 “신청서 받아 갈 때, 전화연락을 하고 있다고 말했지 않냐? 가족관계가 단절된 경우가 아니면 우편으로 보내줘야 할 의무가 없다. 난 하기 싫다”라는 답변을 들었다. 박0지님이 받은 서류는 &lt;사회보장급여 제공(변경) 신청서&gt;, &lt;소득·재산 신고서&gt;, &lt;지출실태조사표&gt;, &lt;행정정보 공동이용 사전동의서&gt;, &lt;금융정보제공동의서&gt;, &lt;부양의무자 소득·재산 신고서&gt;, &lt;서울형 기초보장제도 신청용 부양의무자 정보 이용 동의서&gt;였다.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_x184144200" descr="EMB0000022c30fe"/>
          <p:cNvPicPr>
            <a:picLocks noChangeAspect="1" noChangeArrowheads="1"/>
          </p:cNvPicPr>
          <p:nvPr/>
        </p:nvPicPr>
        <p:blipFill rotWithShape="1">
          <a:blip r:embed="rId2">
            <a:alphaModFix/>
            <a:lum/>
          </a:blip>
          <a:srcRect t="36440" b="2760"/>
          <a:stretch>
            <a:fillRect/>
          </a:stretch>
        </p:blipFill>
        <p:spPr>
          <a:xfrm>
            <a:off x="467544" y="1628800"/>
            <a:ext cx="8065669" cy="3528392"/>
          </a:xfrm>
          <a:prstGeom prst="rect">
            <a:avLst/>
          </a:prstGeom>
          <a:noFill/>
        </p:spPr>
      </p:pic>
      <p:pic>
        <p:nvPicPr>
          <p:cNvPr id="8" name="_x184146760" descr="EMB0000022c3101"/>
          <p:cNvPicPr>
            <a:picLocks noChangeAspect="1" noChangeArrowheads="1"/>
          </p:cNvPicPr>
          <p:nvPr/>
        </p:nvPicPr>
        <p:blipFill rotWithShape="1">
          <a:blip r:embed="rId3">
            <a:alphaModFix/>
            <a:lum/>
          </a:blip>
          <a:srcRect t="16170"/>
          <a:stretch>
            <a:fillRect/>
          </a:stretch>
        </p:blipFill>
        <p:spPr>
          <a:xfrm>
            <a:off x="2051650" y="188549"/>
            <a:ext cx="5087114" cy="6343721"/>
          </a:xfrm>
          <a:prstGeom prst="rect">
            <a:avLst/>
          </a:prstGeom>
          <a:noFill/>
        </p:spPr>
      </p:pic>
    </p:spTree>
    <p:extLst>
      <p:ext uri="{BB962C8B-B14F-4D97-AF65-F5344CB8AC3E}">
        <p14:creationId xmlns:p14="http://schemas.microsoft.com/office/powerpoint/2010/main" val="166798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txBox="1"/>
          <p:nvPr/>
        </p:nvSpPr>
        <p:spPr>
          <a:xfrm>
            <a:off x="323468" y="405383"/>
            <a:ext cx="8497062" cy="800219"/>
          </a:xfrm>
          <a:prstGeom prst="rect">
            <a:avLst/>
          </a:prstGeom>
        </p:spPr>
        <p:txBody>
          <a:bodyPr wrap="square">
            <a:spAutoFit/>
          </a:bodyPr>
          <a:lstStyle/>
          <a:p>
            <a:pPr lvl="0"/>
            <a:r>
              <a:rPr lang="en-US" altLang="ko-KR" sz="2300" dirty="0"/>
              <a:t>3</a:t>
            </a:r>
            <a:r>
              <a:rPr lang="ko-KR" altLang="en-US" sz="2300" dirty="0" smtClean="0"/>
              <a:t>) </a:t>
            </a:r>
            <a:r>
              <a:rPr lang="ko-KR" altLang="en-US" sz="2300" dirty="0"/>
              <a:t>근로능력평가와 조건불이행 탈락</a:t>
            </a:r>
          </a:p>
          <a:p>
            <a:pPr lvl="0"/>
            <a:r>
              <a:rPr lang="ko-KR" altLang="en-US" sz="2300" dirty="0"/>
              <a:t>    -&gt;제멋대로 근로능력평가 폐지</a:t>
            </a:r>
            <a:r>
              <a:rPr lang="en-US" altLang="ko-KR" sz="2300" dirty="0"/>
              <a:t>! </a:t>
            </a:r>
            <a:endParaRPr lang="ko-KR" altLang="en-US" sz="2300" dirty="0"/>
          </a:p>
        </p:txBody>
      </p:sp>
      <p:graphicFrame>
        <p:nvGraphicFramePr>
          <p:cNvPr id="2" name="차트 1"/>
          <p:cNvGraphicFramePr/>
          <p:nvPr/>
        </p:nvGraphicFramePr>
        <p:xfrm>
          <a:off x="683489" y="1628750"/>
          <a:ext cx="7777020" cy="4496060"/>
        </p:xfrm>
        <a:graphic>
          <a:graphicData uri="http://schemas.openxmlformats.org/drawingml/2006/chart">
            <c:chart xmlns:c="http://schemas.openxmlformats.org/drawingml/2006/chart" xmlns:r="http://schemas.openxmlformats.org/officeDocument/2006/relationships" r:id="rId2"/>
          </a:graphicData>
        </a:graphic>
      </p:graphicFrame>
      <p:sp>
        <p:nvSpPr>
          <p:cNvPr id="3" name="아래로 구부러진 화살표 2"/>
          <p:cNvSpPr/>
          <p:nvPr/>
        </p:nvSpPr>
        <p:spPr>
          <a:xfrm rot="19627648">
            <a:off x="1624767" y="2792081"/>
            <a:ext cx="2376330" cy="720100"/>
          </a:xfrm>
          <a:prstGeom prst="curvedDownArrow">
            <a:avLst>
              <a:gd name="adj1" fmla="val 25000"/>
              <a:gd name="adj2" fmla="val 50000"/>
              <a:gd name="adj3" fmla="val 25000"/>
            </a:avLst>
          </a:prstGeom>
        </p:spPr>
        <p:style>
          <a:lnRef idx="2">
            <a:schemeClr val="accent2"/>
          </a:lnRef>
          <a:fillRef idx="1">
            <a:schemeClr val="lt1"/>
          </a:fillRef>
          <a:effectRef idx="0">
            <a:schemeClr val="accent2"/>
          </a:effectRef>
          <a:fontRef idx="minor">
            <a:schemeClr val="dk1"/>
          </a:fontRef>
        </p:style>
        <p:txBody>
          <a:bodyPr anchor="ctr"/>
          <a:lstStyle/>
          <a:p>
            <a:pPr algn="ctr"/>
            <a:endParaRPr lang="ko-KR" altLang="en-US">
              <a:solidFill>
                <a:schemeClr val="tx1"/>
              </a:solidFill>
            </a:endParaRPr>
          </a:p>
        </p:txBody>
      </p:sp>
      <p:sp>
        <p:nvSpPr>
          <p:cNvPr id="4" name="타원 3"/>
          <p:cNvSpPr/>
          <p:nvPr/>
        </p:nvSpPr>
        <p:spPr>
          <a:xfrm>
            <a:off x="1635310" y="2828086"/>
            <a:ext cx="1686990" cy="64809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altLang="ko-KR"/>
              <a:t>3</a:t>
            </a:r>
            <a:r>
              <a:rPr lang="ko-KR" altLang="en-US"/>
              <a:t>배 상승</a:t>
            </a:r>
          </a:p>
        </p:txBody>
      </p:sp>
    </p:spTree>
    <p:extLst>
      <p:ext uri="{BB962C8B-B14F-4D97-AF65-F5344CB8AC3E}">
        <p14:creationId xmlns:p14="http://schemas.microsoft.com/office/powerpoint/2010/main" val="2439741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7" name="모서리가 둥근 직사각형 5"/>
          <p:cNvSpPr/>
          <p:nvPr/>
        </p:nvSpPr>
        <p:spPr>
          <a:xfrm>
            <a:off x="5451642" y="1240214"/>
            <a:ext cx="2936782" cy="2744122"/>
          </a:xfrm>
          <a:prstGeom prst="roundRect">
            <a:avLst>
              <a:gd name="adj" fmla="val 16667"/>
            </a:avLst>
          </a:prstGeom>
        </p:spPr>
        <p:style>
          <a:lnRef idx="1">
            <a:schemeClr val="accent1"/>
          </a:lnRef>
          <a:fillRef idx="2">
            <a:schemeClr val="accent1"/>
          </a:fillRef>
          <a:effectRef idx="1">
            <a:schemeClr val="accent1"/>
          </a:effectRef>
          <a:fontRef idx="minor">
            <a:schemeClr val="dk1"/>
          </a:fontRef>
        </p:style>
        <p:txBody>
          <a:bodyPr anchor="ctr"/>
          <a:lstStyle/>
          <a:p>
            <a:pPr algn="ctr"/>
            <a:endParaRPr lang="ko-KR" altLang="en-US"/>
          </a:p>
        </p:txBody>
      </p:sp>
      <p:sp>
        <p:nvSpPr>
          <p:cNvPr id="8" name="모서리가 둥근 직사각형 6"/>
          <p:cNvSpPr/>
          <p:nvPr/>
        </p:nvSpPr>
        <p:spPr>
          <a:xfrm>
            <a:off x="659093" y="1260942"/>
            <a:ext cx="2880320" cy="2744122"/>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anchor="ctr"/>
          <a:lstStyle/>
          <a:p>
            <a:pPr algn="ctr"/>
            <a:endParaRPr lang="ko-KR" altLang="en-US"/>
          </a:p>
        </p:txBody>
      </p:sp>
      <p:sp>
        <p:nvSpPr>
          <p:cNvPr id="9" name="오른쪽 화살표 7"/>
          <p:cNvSpPr/>
          <p:nvPr/>
        </p:nvSpPr>
        <p:spPr>
          <a:xfrm>
            <a:off x="3673455" y="2274530"/>
            <a:ext cx="1667923" cy="883146"/>
          </a:xfrm>
          <a:prstGeom prst="rightArrow">
            <a:avLst>
              <a:gd name="adj1" fmla="val 50000"/>
              <a:gd name="adj2" fmla="val 50000"/>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solidFill>
                <a:schemeClr val="tx2">
                  <a:lumMod val="75000"/>
                </a:schemeClr>
              </a:solidFill>
            </a:endParaRPr>
          </a:p>
        </p:txBody>
      </p:sp>
      <p:sp>
        <p:nvSpPr>
          <p:cNvPr id="10" name="TextBox 8"/>
          <p:cNvSpPr txBox="1"/>
          <p:nvPr/>
        </p:nvSpPr>
        <p:spPr>
          <a:xfrm>
            <a:off x="959362" y="2219223"/>
            <a:ext cx="2279781" cy="817347"/>
          </a:xfrm>
          <a:prstGeom prst="rect">
            <a:avLst/>
          </a:prstGeom>
          <a:noFill/>
        </p:spPr>
        <p:txBody>
          <a:bodyPr wrap="square">
            <a:spAutoFit/>
          </a:bodyPr>
          <a:lstStyle/>
          <a:p>
            <a:pPr algn="ctr"/>
            <a:r>
              <a:rPr lang="ko-KR" altLang="en-US" sz="2400"/>
              <a:t>생활보호법 </a:t>
            </a:r>
          </a:p>
          <a:p>
            <a:pPr algn="ctr"/>
            <a:r>
              <a:rPr lang="en-US" altLang="ko-KR" sz="2400"/>
              <a:t>(1961</a:t>
            </a:r>
            <a:r>
              <a:rPr lang="ko-KR" altLang="en-US" sz="2400"/>
              <a:t>년 제정</a:t>
            </a:r>
            <a:r>
              <a:rPr lang="en-US" altLang="ko-KR" sz="2400"/>
              <a:t>)</a:t>
            </a:r>
            <a:endParaRPr lang="ko-KR" altLang="en-US" sz="2400"/>
          </a:p>
        </p:txBody>
      </p:sp>
      <p:sp>
        <p:nvSpPr>
          <p:cNvPr id="11" name="TextBox 9"/>
          <p:cNvSpPr txBox="1"/>
          <p:nvPr/>
        </p:nvSpPr>
        <p:spPr>
          <a:xfrm>
            <a:off x="5451642" y="2196776"/>
            <a:ext cx="2966698" cy="820744"/>
          </a:xfrm>
          <a:prstGeom prst="rect">
            <a:avLst/>
          </a:prstGeom>
          <a:noFill/>
        </p:spPr>
        <p:txBody>
          <a:bodyPr wrap="square">
            <a:spAutoFit/>
          </a:bodyPr>
          <a:lstStyle/>
          <a:p>
            <a:pPr algn="ctr"/>
            <a:r>
              <a:rPr lang="ko-KR" altLang="en-US" sz="2400"/>
              <a:t>국민기초생활보장법</a:t>
            </a:r>
          </a:p>
          <a:p>
            <a:pPr algn="ctr"/>
            <a:r>
              <a:rPr lang="en-US" altLang="ko-KR" sz="2400"/>
              <a:t>(1999</a:t>
            </a:r>
            <a:r>
              <a:rPr lang="ko-KR" altLang="en-US" sz="2400"/>
              <a:t>년 제정</a:t>
            </a:r>
            <a:r>
              <a:rPr lang="en-US" altLang="ko-KR" sz="2400"/>
              <a:t>)</a:t>
            </a:r>
            <a:endParaRPr lang="ko-KR" altLang="en-US" sz="2400"/>
          </a:p>
        </p:txBody>
      </p:sp>
      <p:sp>
        <p:nvSpPr>
          <p:cNvPr id="12" name="TextBox 16"/>
          <p:cNvSpPr txBox="1"/>
          <p:nvPr/>
        </p:nvSpPr>
        <p:spPr>
          <a:xfrm>
            <a:off x="3723570" y="2531437"/>
            <a:ext cx="1617808" cy="338554"/>
          </a:xfrm>
          <a:prstGeom prst="rect">
            <a:avLst/>
          </a:prstGeom>
          <a:noFill/>
        </p:spPr>
        <p:txBody>
          <a:bodyPr wrap="square">
            <a:spAutoFit/>
          </a:bodyPr>
          <a:lstStyle/>
          <a:p>
            <a:pPr lvl="0"/>
            <a:r>
              <a:rPr lang="en-US" altLang="ko-KR" sz="1600" b="1">
                <a:solidFill>
                  <a:schemeClr val="bg1"/>
                </a:solidFill>
              </a:rPr>
              <a:t>IMF </a:t>
            </a:r>
            <a:r>
              <a:rPr lang="ko-KR" altLang="en-US" sz="1600" b="1">
                <a:solidFill>
                  <a:schemeClr val="bg1"/>
                </a:solidFill>
              </a:rPr>
              <a:t>외환위기</a:t>
            </a:r>
          </a:p>
        </p:txBody>
      </p:sp>
      <p:sp>
        <p:nvSpPr>
          <p:cNvPr id="14" name="내용 개체 틀 4"/>
          <p:cNvSpPr>
            <a:spLocks noGrp="1"/>
          </p:cNvSpPr>
          <p:nvPr/>
        </p:nvSpPr>
        <p:spPr>
          <a:xfrm>
            <a:off x="457200" y="4365104"/>
            <a:ext cx="8229600" cy="2209432"/>
          </a:xfrm>
          <a:prstGeom prst="rect">
            <a:avLst/>
          </a:prstGeom>
        </p:spPr>
        <p:txBody>
          <a:bodyPr vert="horz">
            <a:normAutofit/>
          </a:bodyPr>
          <a:lstStyle/>
          <a:p>
            <a:pPr marL="365760" lvl="0" indent="-256032" algn="l" latinLnBrk="1" hangingPunct="1">
              <a:spcBef>
                <a:spcPct val="8000"/>
              </a:spcBef>
              <a:buClr>
                <a:schemeClr val="accent3"/>
              </a:buClr>
              <a:buFont typeface="Georgia"/>
              <a:buChar char="•"/>
            </a:pPr>
            <a:r>
              <a:rPr lang="en-US" altLang="ko-KR" sz="2400" b="0" i="0" spc="5">
                <a:solidFill>
                  <a:srgbClr val="000000"/>
                </a:solidFill>
                <a:latin typeface="Georgia"/>
              </a:rPr>
              <a:t>1997</a:t>
            </a:r>
            <a:r>
              <a:rPr lang="ko-KR" altLang="en-US" sz="2400" b="0" i="0" spc="5">
                <a:solidFill>
                  <a:srgbClr val="000000"/>
                </a:solidFill>
                <a:latin typeface="Georgia"/>
                <a:ea typeface="맑은 고딕"/>
                <a:cs typeface="맑은 고딕"/>
              </a:rPr>
              <a:t>년 </a:t>
            </a:r>
            <a:r>
              <a:rPr lang="en-US" altLang="ko-KR" sz="2400" b="0" i="0" spc="5">
                <a:solidFill>
                  <a:srgbClr val="000000"/>
                </a:solidFill>
                <a:latin typeface="Georgia"/>
              </a:rPr>
              <a:t>IMF</a:t>
            </a:r>
            <a:r>
              <a:rPr lang="ko-KR" altLang="en-US" sz="2400" b="0" i="0" spc="5">
                <a:solidFill>
                  <a:srgbClr val="000000"/>
                </a:solidFill>
                <a:latin typeface="Georgia"/>
                <a:ea typeface="맑은 고딕"/>
                <a:cs typeface="맑은 고딕"/>
              </a:rPr>
              <a:t>를 겪으며 국가가 모든 국민의 기본적인 생활을 제도적으로 보장해야 할 필요성이 대두 됨</a:t>
            </a:r>
            <a:r>
              <a:rPr lang="en-US" altLang="ko-KR" sz="2400" b="0" i="0" spc="5">
                <a:solidFill>
                  <a:srgbClr val="000000"/>
                </a:solidFill>
                <a:latin typeface="Georgia"/>
              </a:rPr>
              <a:t>. </a:t>
            </a:r>
          </a:p>
          <a:p>
            <a:pPr marL="365760" lvl="0" indent="-256032" algn="l" latinLnBrk="1" hangingPunct="1">
              <a:spcBef>
                <a:spcPct val="8000"/>
              </a:spcBef>
              <a:buClr>
                <a:schemeClr val="accent3"/>
              </a:buClr>
              <a:buFont typeface="Georgia"/>
              <a:buChar char="•"/>
            </a:pPr>
            <a:endParaRPr lang="en-US" altLang="ko-KR" sz="2400"/>
          </a:p>
          <a:p>
            <a:pPr marL="365760" lvl="0" indent="-256032" algn="l" latinLnBrk="1" hangingPunct="1">
              <a:spcBef>
                <a:spcPct val="8000"/>
              </a:spcBef>
              <a:buClr>
                <a:schemeClr val="accent3"/>
              </a:buClr>
              <a:buFont typeface="Georgia"/>
              <a:buChar char="•"/>
            </a:pPr>
            <a:r>
              <a:rPr lang="ko-KR" altLang="en-US" sz="2400" b="0" i="0" spc="5">
                <a:solidFill>
                  <a:srgbClr val="000000"/>
                </a:solidFill>
                <a:latin typeface="Georgia"/>
                <a:ea typeface="맑은 고딕"/>
                <a:cs typeface="맑은 고딕"/>
              </a:rPr>
              <a:t>단순 생계지원이 아닌 수급자의 자립</a:t>
            </a:r>
            <a:r>
              <a:rPr lang="en-US" altLang="ko-KR" sz="2400" b="0" i="0" spc="5">
                <a:solidFill>
                  <a:srgbClr val="000000"/>
                </a:solidFill>
                <a:latin typeface="Georgia"/>
              </a:rPr>
              <a:t>·</a:t>
            </a:r>
            <a:r>
              <a:rPr lang="ko-KR" altLang="en-US" sz="2400" b="0" i="0" spc="5">
                <a:solidFill>
                  <a:srgbClr val="000000"/>
                </a:solidFill>
                <a:latin typeface="Georgia"/>
                <a:ea typeface="맑은 고딕"/>
                <a:cs typeface="맑은 고딕"/>
              </a:rPr>
              <a:t>자활을 촉진하는 생산적 복지 지향의 종합적 빈곤대책으로 수립</a:t>
            </a:r>
            <a:r>
              <a:rPr lang="en-US" altLang="ko-KR" sz="2400" b="0" i="0" spc="5">
                <a:solidFill>
                  <a:srgbClr val="000000"/>
                </a:solidFill>
                <a:latin typeface="Georgia"/>
              </a:rPr>
              <a:t>.</a:t>
            </a:r>
            <a:endParaRPr lang="ko-KR"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Pct val="10000"/>
                                  </p:iterate>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rotWithShape="1">
          <a:blip r:embed="rId2">
            <a:alphaModFix/>
            <a:lum/>
          </a:blip>
          <a:stretch>
            <a:fillRect/>
          </a:stretch>
        </p:blipFill>
        <p:spPr>
          <a:xfrm>
            <a:off x="467543" y="940483"/>
            <a:ext cx="2107555" cy="2845644"/>
          </a:xfrm>
          <a:prstGeom prst="rect">
            <a:avLst/>
          </a:prstGeom>
        </p:spPr>
      </p:pic>
      <p:sp>
        <p:nvSpPr>
          <p:cNvPr id="5" name="TextBox 4"/>
          <p:cNvSpPr txBox="1"/>
          <p:nvPr/>
        </p:nvSpPr>
        <p:spPr>
          <a:xfrm>
            <a:off x="2915816" y="476590"/>
            <a:ext cx="5400600" cy="584775"/>
          </a:xfrm>
          <a:prstGeom prst="rect">
            <a:avLst/>
          </a:prstGeom>
          <a:noFill/>
        </p:spPr>
        <p:txBody>
          <a:bodyPr wrap="square">
            <a:spAutoFit/>
          </a:bodyPr>
          <a:lstStyle/>
          <a:p>
            <a:pPr lvl="0"/>
            <a:r>
              <a:rPr lang="ko-KR" altLang="en-US" sz="3200">
                <a:solidFill>
                  <a:schemeClr val="accent6">
                    <a:lumMod val="50000"/>
                  </a:schemeClr>
                </a:solidFill>
              </a:rPr>
              <a:t>故최인기 님의 이야기</a:t>
            </a:r>
            <a:endParaRPr lang="en-US" altLang="ko-KR" sz="3200">
              <a:solidFill>
                <a:schemeClr val="accent6">
                  <a:lumMod val="50000"/>
                </a:schemeClr>
              </a:solidFill>
            </a:endParaRPr>
          </a:p>
        </p:txBody>
      </p:sp>
      <p:sp>
        <p:nvSpPr>
          <p:cNvPr id="6" name="TextBox 5"/>
          <p:cNvSpPr txBox="1"/>
          <p:nvPr/>
        </p:nvSpPr>
        <p:spPr>
          <a:xfrm>
            <a:off x="2771800" y="1308923"/>
            <a:ext cx="6121118" cy="4801314"/>
          </a:xfrm>
          <a:prstGeom prst="rect">
            <a:avLst/>
          </a:prstGeom>
          <a:noFill/>
        </p:spPr>
        <p:txBody>
          <a:bodyPr wrap="square">
            <a:spAutoFit/>
          </a:bodyPr>
          <a:lstStyle/>
          <a:p>
            <a:pPr marL="285750" indent="-285750" algn="just">
              <a:buFont typeface="Arial"/>
              <a:buChar char="•"/>
            </a:pPr>
            <a:r>
              <a:rPr lang="ko-KR" altLang="en-US" sz="1700"/>
              <a:t>최인기님은 </a:t>
            </a:r>
            <a:r>
              <a:rPr lang="en-US" altLang="ko-KR" sz="1700"/>
              <a:t>2003</a:t>
            </a:r>
            <a:r>
              <a:rPr lang="ko-KR" altLang="en-US" sz="1700"/>
              <a:t>년과 </a:t>
            </a:r>
            <a:r>
              <a:rPr lang="en-US" altLang="ko-KR" sz="1700"/>
              <a:t>2005</a:t>
            </a:r>
            <a:r>
              <a:rPr lang="ko-KR" altLang="en-US" sz="1700"/>
              <a:t>년 두 차례에 걸쳐 심장 대동맥류와 기형으로 인한 인공혈관 치환 수술을 받음</a:t>
            </a:r>
            <a:r>
              <a:rPr lang="en-US" altLang="ko-KR" sz="1700"/>
              <a:t>.</a:t>
            </a:r>
          </a:p>
          <a:p>
            <a:pPr marL="285750" indent="-285750" algn="just">
              <a:buFont typeface="Arial"/>
              <a:buChar char="•"/>
            </a:pPr>
            <a:r>
              <a:rPr lang="ko-KR" altLang="en-US" sz="1700"/>
              <a:t>중단된 생계와 의료비로 인한 경제적 어려움으로 </a:t>
            </a:r>
            <a:r>
              <a:rPr lang="en-US" altLang="ko-KR" sz="1700"/>
              <a:t>2005</a:t>
            </a:r>
            <a:r>
              <a:rPr lang="ko-KR" altLang="en-US" sz="1700"/>
              <a:t>년 기초생활수급자가 됨</a:t>
            </a:r>
            <a:r>
              <a:rPr lang="en-US" altLang="ko-KR" sz="1700"/>
              <a:t>.</a:t>
            </a:r>
          </a:p>
          <a:p>
            <a:pPr marL="285750" indent="-285750" algn="just">
              <a:buFont typeface="Arial"/>
              <a:buChar char="•"/>
            </a:pPr>
            <a:r>
              <a:rPr lang="ko-KR" altLang="en-US" sz="1700"/>
              <a:t>일반수급자격을 유지했으나 </a:t>
            </a:r>
            <a:r>
              <a:rPr lang="en-US" altLang="ko-KR" sz="1700"/>
              <a:t>2013</a:t>
            </a:r>
            <a:r>
              <a:rPr lang="ko-KR" altLang="en-US" sz="1700"/>
              <a:t>년 </a:t>
            </a:r>
            <a:r>
              <a:rPr lang="en-US" altLang="ko-KR" sz="1700"/>
              <a:t>11</a:t>
            </a:r>
            <a:r>
              <a:rPr lang="ko-KR" altLang="en-US" sz="1700"/>
              <a:t>월 연금공단의 근로능력평가에 따라 </a:t>
            </a:r>
            <a:r>
              <a:rPr lang="en-US" altLang="ko-KR" sz="1700"/>
              <a:t>2014</a:t>
            </a:r>
            <a:r>
              <a:rPr lang="ko-KR" altLang="en-US" sz="1700"/>
              <a:t>년 </a:t>
            </a:r>
            <a:r>
              <a:rPr lang="en-US" altLang="ko-KR" sz="1700"/>
              <a:t>1</a:t>
            </a:r>
            <a:r>
              <a:rPr lang="ko-KR" altLang="en-US" sz="1700"/>
              <a:t>월 근로능력있음 판정을 받음</a:t>
            </a:r>
            <a:r>
              <a:rPr lang="en-US" altLang="ko-KR" sz="1700"/>
              <a:t>.</a:t>
            </a:r>
            <a:r>
              <a:rPr lang="ko-KR" altLang="en-US" sz="1700"/>
              <a:t> </a:t>
            </a:r>
          </a:p>
          <a:p>
            <a:pPr marL="285750" indent="-285750" algn="just">
              <a:buFont typeface="Arial"/>
              <a:buChar char="•"/>
            </a:pPr>
            <a:r>
              <a:rPr lang="ko-KR" altLang="en-US" sz="1700"/>
              <a:t>몸이 안 좋고 일을 하면 건강이 나빠질 것이 우려된다는 점을 동주민센터 담당직원에게 호소했지만 </a:t>
            </a:r>
            <a:r>
              <a:rPr lang="en-US" altLang="ko-KR" sz="1700"/>
              <a:t>‘</a:t>
            </a:r>
            <a:r>
              <a:rPr lang="ko-KR" altLang="en-US" sz="1700"/>
              <a:t>어쩔 수 없다</a:t>
            </a:r>
            <a:r>
              <a:rPr lang="en-US" altLang="ko-KR" sz="1700"/>
              <a:t>’</a:t>
            </a:r>
            <a:r>
              <a:rPr lang="ko-KR" altLang="en-US" sz="1700"/>
              <a:t>는 답변만을 받음</a:t>
            </a:r>
            <a:r>
              <a:rPr lang="en-US" altLang="ko-KR" sz="1700"/>
              <a:t>. </a:t>
            </a:r>
          </a:p>
          <a:p>
            <a:pPr marL="285750" indent="-285750" algn="just">
              <a:buFont typeface="Arial"/>
              <a:buChar char="•"/>
            </a:pPr>
            <a:r>
              <a:rPr lang="ko-KR" altLang="en-US" sz="1700"/>
              <a:t>지역의 고용센터에서 </a:t>
            </a:r>
            <a:r>
              <a:rPr lang="en-US" altLang="ko-KR" sz="1700"/>
              <a:t>2014</a:t>
            </a:r>
            <a:r>
              <a:rPr lang="ko-KR" altLang="en-US" sz="1700"/>
              <a:t>년 </a:t>
            </a:r>
            <a:r>
              <a:rPr lang="en-US" altLang="ko-KR" sz="1700"/>
              <a:t>1</a:t>
            </a:r>
            <a:r>
              <a:rPr lang="ko-KR" altLang="en-US" sz="1700"/>
              <a:t>월부터 교육훈련 받음</a:t>
            </a:r>
            <a:r>
              <a:rPr lang="en-US" altLang="ko-KR" sz="1700"/>
              <a:t>. </a:t>
            </a:r>
            <a:r>
              <a:rPr lang="ko-KR" altLang="en-US" sz="1700"/>
              <a:t>일을 하지 않으면 모든 급여를 빼앗긴다는 말에 </a:t>
            </a:r>
            <a:r>
              <a:rPr lang="en-US" altLang="ko-KR" sz="1700"/>
              <a:t>2</a:t>
            </a:r>
            <a:r>
              <a:rPr lang="ko-KR" altLang="en-US" sz="1700"/>
              <a:t>월 말일</a:t>
            </a:r>
            <a:r>
              <a:rPr lang="en-US" altLang="ko-KR" sz="1700"/>
              <a:t>,</a:t>
            </a:r>
            <a:r>
              <a:rPr lang="ko-KR" altLang="en-US" sz="1700"/>
              <a:t> 아파트 지하주차장 청소부로 취업함</a:t>
            </a:r>
            <a:r>
              <a:rPr lang="en-US" altLang="ko-KR" sz="1700"/>
              <a:t>.</a:t>
            </a:r>
          </a:p>
          <a:p>
            <a:pPr marL="285750" indent="-285750" algn="just">
              <a:buFont typeface="Arial"/>
              <a:buChar char="•"/>
            </a:pPr>
            <a:r>
              <a:rPr lang="ko-KR" altLang="en-US" sz="1700"/>
              <a:t>일을 하며 감기증상과 발열</a:t>
            </a:r>
            <a:r>
              <a:rPr lang="en-US" altLang="ko-KR" sz="1700"/>
              <a:t>,</a:t>
            </a:r>
            <a:r>
              <a:rPr lang="ko-KR" altLang="en-US" sz="1700"/>
              <a:t> 부종이 지속되었음</a:t>
            </a:r>
            <a:r>
              <a:rPr lang="en-US" altLang="ko-KR" sz="1700"/>
              <a:t>. </a:t>
            </a:r>
            <a:r>
              <a:rPr lang="ko-KR" altLang="en-US" sz="1700"/>
              <a:t>그러던 </a:t>
            </a:r>
            <a:r>
              <a:rPr lang="en-US" altLang="ko-KR" sz="1700"/>
              <a:t>5</a:t>
            </a:r>
            <a:r>
              <a:rPr lang="ko-KR" altLang="en-US" sz="1700"/>
              <a:t>월</a:t>
            </a:r>
            <a:r>
              <a:rPr lang="en-US" altLang="ko-KR" sz="1700"/>
              <a:t>, </a:t>
            </a:r>
            <a:r>
              <a:rPr lang="ko-KR" altLang="en-US" sz="1700"/>
              <a:t>일하던 도중 쓰러져 응급실에 입원</a:t>
            </a:r>
            <a:r>
              <a:rPr lang="en-US" altLang="ko-KR" sz="1700"/>
              <a:t>.</a:t>
            </a:r>
          </a:p>
          <a:p>
            <a:pPr marL="285750" indent="-285750" algn="just">
              <a:buFont typeface="Arial"/>
              <a:buChar char="•"/>
            </a:pPr>
            <a:r>
              <a:rPr lang="en-US" altLang="ko-KR" sz="1700"/>
              <a:t>6</a:t>
            </a:r>
            <a:r>
              <a:rPr lang="ko-KR" altLang="en-US" sz="1700"/>
              <a:t>월 다시 발작해 응급실에 입원</a:t>
            </a:r>
            <a:r>
              <a:rPr lang="en-US" altLang="ko-KR" sz="1700"/>
              <a:t>. </a:t>
            </a:r>
            <a:r>
              <a:rPr lang="ko-KR" altLang="en-US" sz="1700"/>
              <a:t>이식 받은 혈관을 비롯해 복부 전체에 감염이 퍼져있음을 확인</a:t>
            </a:r>
            <a:r>
              <a:rPr lang="en-US" altLang="ko-KR" sz="1700"/>
              <a:t>.</a:t>
            </a:r>
          </a:p>
          <a:p>
            <a:pPr marL="285750" indent="-285750" algn="just">
              <a:buFont typeface="Arial"/>
              <a:buChar char="•"/>
            </a:pPr>
            <a:r>
              <a:rPr lang="en-US" altLang="ko-KR" sz="1700"/>
              <a:t>6</a:t>
            </a:r>
            <a:r>
              <a:rPr lang="ko-KR" altLang="en-US" sz="1700"/>
              <a:t>월 입원 이후 일주일도 지나지 않아 코마상태에 접어 듦</a:t>
            </a:r>
            <a:r>
              <a:rPr lang="en-US" altLang="ko-KR" sz="1700"/>
              <a:t>. 8</a:t>
            </a:r>
            <a:r>
              <a:rPr lang="ko-KR" altLang="en-US" sz="1700"/>
              <a:t>월 </a:t>
            </a:r>
            <a:r>
              <a:rPr lang="en-US" altLang="ko-KR" sz="1700"/>
              <a:t>28</a:t>
            </a:r>
            <a:r>
              <a:rPr lang="ko-KR" altLang="en-US" sz="1700"/>
              <a:t>일 사망</a:t>
            </a:r>
            <a:r>
              <a:rPr lang="en-US" altLang="ko-KR" sz="1700"/>
              <a:t>.</a:t>
            </a:r>
            <a:endParaRPr lang="ko-KR" altLang="en-US" sz="1700"/>
          </a:p>
        </p:txBody>
      </p:sp>
    </p:spTree>
    <p:extLst>
      <p:ext uri="{BB962C8B-B14F-4D97-AF65-F5344CB8AC3E}">
        <p14:creationId xmlns:p14="http://schemas.microsoft.com/office/powerpoint/2010/main" val="2626407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450" y="188550"/>
            <a:ext cx="7993110" cy="3416320"/>
          </a:xfrm>
          <a:prstGeom prst="rect">
            <a:avLst/>
          </a:prstGeom>
          <a:noFill/>
        </p:spPr>
        <p:txBody>
          <a:bodyPr wrap="square">
            <a:spAutoFit/>
          </a:bodyPr>
          <a:lstStyle/>
          <a:p>
            <a:pPr marL="285750" indent="-285750">
              <a:lnSpc>
                <a:spcPct val="150000"/>
              </a:lnSpc>
              <a:buFont typeface="Arial"/>
              <a:buChar char="•"/>
            </a:pPr>
            <a:r>
              <a:rPr lang="ko-KR" altLang="en-US" sz="1600"/>
              <a:t>고인의 투병과 사망 과정에서 유가족들이 진행한 정보공개청구에 대한 해당 부처의 답변은 다음과 같았음</a:t>
            </a:r>
            <a:r>
              <a:rPr lang="en-US" altLang="ko-KR" sz="1600"/>
              <a:t>. </a:t>
            </a:r>
          </a:p>
          <a:p>
            <a:pPr marL="285750" indent="-285750">
              <a:lnSpc>
                <a:spcPct val="150000"/>
              </a:lnSpc>
              <a:buFont typeface="Arial"/>
              <a:buChar char="•"/>
            </a:pPr>
            <a:r>
              <a:rPr lang="ko-KR" altLang="en-US" sz="1600"/>
              <a:t>기초생활보장법 상 근로능력이 있는 수급자는 자활사업 참여를 조건으로 수급을 받고 있음</a:t>
            </a:r>
            <a:r>
              <a:rPr lang="en-US" altLang="ko-KR" sz="1600"/>
              <a:t>. 2012</a:t>
            </a:r>
            <a:r>
              <a:rPr lang="ko-KR" altLang="en-US" sz="1600"/>
              <a:t>년 </a:t>
            </a:r>
            <a:r>
              <a:rPr lang="en-US" altLang="ko-KR" sz="1600"/>
              <a:t>12</a:t>
            </a:r>
            <a:r>
              <a:rPr lang="ko-KR" altLang="en-US" sz="1600"/>
              <a:t>월 근로능력판정업무는 국민연금공단에 위탁되었음</a:t>
            </a:r>
            <a:r>
              <a:rPr lang="en-US" altLang="ko-KR" sz="1600"/>
              <a:t>. </a:t>
            </a:r>
            <a:r>
              <a:rPr lang="ko-KR" altLang="en-US" sz="1600"/>
              <a:t>연금공단의 판정 결과는 보장기관</a:t>
            </a:r>
            <a:r>
              <a:rPr lang="en-US" altLang="ko-KR" sz="1600"/>
              <a:t>(</a:t>
            </a:r>
            <a:r>
              <a:rPr lang="ko-KR" altLang="en-US" sz="1600"/>
              <a:t>지자체</a:t>
            </a:r>
            <a:r>
              <a:rPr lang="en-US" altLang="ko-KR" sz="1600"/>
              <a:t>)</a:t>
            </a:r>
            <a:r>
              <a:rPr lang="ko-KR" altLang="en-US" sz="1600"/>
              <a:t>이 최종적으로 수급자들에게 결정통보 함</a:t>
            </a:r>
            <a:r>
              <a:rPr lang="en-US" altLang="ko-KR" sz="1600"/>
              <a:t>. </a:t>
            </a:r>
          </a:p>
          <a:p>
            <a:pPr marL="285750" indent="-285750">
              <a:lnSpc>
                <a:spcPct val="150000"/>
              </a:lnSpc>
              <a:buFont typeface="Arial"/>
              <a:buChar char="•"/>
            </a:pPr>
            <a:r>
              <a:rPr lang="ko-KR" altLang="en-US" sz="1600"/>
              <a:t>이 과정에서 수급자는 적절히 자신의 상황을 설명하고 권리를 구제받을 길이 거의 없음</a:t>
            </a:r>
            <a:r>
              <a:rPr lang="en-US" altLang="ko-KR" sz="1600"/>
              <a:t>. </a:t>
            </a:r>
          </a:p>
          <a:p>
            <a:pPr marL="285750" indent="-285750">
              <a:lnSpc>
                <a:spcPct val="150000"/>
              </a:lnSpc>
              <a:buFont typeface="Arial"/>
              <a:buChar char="•"/>
            </a:pPr>
            <a:r>
              <a:rPr lang="ko-KR" altLang="en-US" sz="1600"/>
              <a:t>개별급여 시행에서 업무담당 부처의 해리는 </a:t>
            </a:r>
            <a:r>
              <a:rPr lang="en-US" altLang="ko-KR" sz="1600"/>
              <a:t>‘</a:t>
            </a:r>
            <a:r>
              <a:rPr lang="ko-KR" altLang="en-US" sz="1600"/>
              <a:t>책임의 해리</a:t>
            </a:r>
            <a:r>
              <a:rPr lang="en-US" altLang="ko-KR" sz="1600"/>
              <a:t>’, </a:t>
            </a:r>
            <a:r>
              <a:rPr lang="ko-KR" altLang="en-US" sz="1600"/>
              <a:t>최종적으로 수급권자 권리의 해체가 될 수 있음</a:t>
            </a:r>
            <a:r>
              <a:rPr lang="en-US" altLang="ko-KR" sz="1600"/>
              <a:t>.</a:t>
            </a:r>
          </a:p>
        </p:txBody>
      </p:sp>
      <p:graphicFrame>
        <p:nvGraphicFramePr>
          <p:cNvPr id="6" name="표 5"/>
          <p:cNvGraphicFramePr>
            <a:graphicFrameLocks noGrp="1"/>
          </p:cNvGraphicFramePr>
          <p:nvPr/>
        </p:nvGraphicFramePr>
        <p:xfrm>
          <a:off x="755576" y="3717040"/>
          <a:ext cx="7757610" cy="2592288"/>
        </p:xfrm>
        <a:graphic>
          <a:graphicData uri="http://schemas.openxmlformats.org/drawingml/2006/table">
            <a:tbl>
              <a:tblPr firstRow="1" bandRow="1">
                <a:tableStyleId>{5C22544A-7EE6-4342-B048-85BDC9FD1C3A}</a:tableStyleId>
              </a:tblPr>
              <a:tblGrid>
                <a:gridCol w="2235636"/>
                <a:gridCol w="2880320"/>
                <a:gridCol w="2641654"/>
              </a:tblGrid>
              <a:tr h="648072">
                <a:tc>
                  <a:txBody>
                    <a:bodyPr/>
                    <a:lstStyle/>
                    <a:p>
                      <a:pPr algn="ctr" latinLnBrk="1"/>
                      <a:endParaRPr lang="en-US" altLang="ko-KR" sz="1200"/>
                    </a:p>
                    <a:p>
                      <a:pPr algn="ctr" latinLnBrk="1"/>
                      <a:r>
                        <a:rPr lang="ko-KR" altLang="en-US"/>
                        <a:t>부처</a:t>
                      </a:r>
                    </a:p>
                  </a:txBody>
                  <a:tcPr/>
                </a:tc>
                <a:tc>
                  <a:txBody>
                    <a:bodyPr/>
                    <a:lstStyle/>
                    <a:p>
                      <a:pPr algn="ctr" latinLnBrk="1"/>
                      <a:endParaRPr lang="en-US" altLang="ko-KR" sz="1200"/>
                    </a:p>
                    <a:p>
                      <a:pPr algn="ctr" latinLnBrk="1"/>
                      <a:r>
                        <a:rPr lang="ko-KR" altLang="en-US"/>
                        <a:t>유가족 질문</a:t>
                      </a:r>
                    </a:p>
                  </a:txBody>
                  <a:tcPr/>
                </a:tc>
                <a:tc>
                  <a:txBody>
                    <a:bodyPr/>
                    <a:lstStyle/>
                    <a:p>
                      <a:pPr algn="ctr" latinLnBrk="1"/>
                      <a:endParaRPr lang="en-US" altLang="ko-KR" sz="1200"/>
                    </a:p>
                    <a:p>
                      <a:pPr algn="ctr" latinLnBrk="1"/>
                      <a:r>
                        <a:rPr lang="ko-KR" altLang="en-US"/>
                        <a:t>답변</a:t>
                      </a:r>
                    </a:p>
                  </a:txBody>
                  <a:tcPr/>
                </a:tc>
              </a:tr>
              <a:tr h="648072">
                <a:tc>
                  <a:txBody>
                    <a:bodyPr/>
                    <a:lstStyle/>
                    <a:p>
                      <a:pPr algn="ctr" latinLnBrk="1"/>
                      <a:endParaRPr lang="en-US" altLang="ko-KR" sz="1200"/>
                    </a:p>
                    <a:p>
                      <a:pPr algn="ctr" latinLnBrk="1"/>
                      <a:r>
                        <a:rPr lang="ko-KR" altLang="en-US"/>
                        <a:t>보건복지부</a:t>
                      </a:r>
                    </a:p>
                  </a:txBody>
                  <a:tcPr/>
                </a:tc>
                <a:tc rowSpan="3">
                  <a:txBody>
                    <a:bodyPr/>
                    <a:lstStyle/>
                    <a:p>
                      <a:pPr latinLnBrk="1"/>
                      <a:endParaRPr lang="en-US" altLang="ko-KR"/>
                    </a:p>
                    <a:p>
                      <a:pPr latinLnBrk="1"/>
                      <a:r>
                        <a:rPr lang="en-US" altLang="ko-KR"/>
                        <a:t>“</a:t>
                      </a:r>
                      <a:r>
                        <a:rPr lang="ko-KR" altLang="en-US"/>
                        <a:t>고인에게 근로능력 있음 평가를 내리고 취업하는 과정에서 귀 기관은 어떤 역할과 판단을 하였는지 알려주십시오</a:t>
                      </a:r>
                      <a:r>
                        <a:rPr lang="en-US" altLang="ko-KR"/>
                        <a:t>”</a:t>
                      </a:r>
                      <a:endParaRPr lang="ko-KR" altLang="en-US"/>
                    </a:p>
                  </a:txBody>
                  <a:tcPr/>
                </a:tc>
                <a:tc>
                  <a:txBody>
                    <a:bodyPr/>
                    <a:lstStyle/>
                    <a:p>
                      <a:pPr algn="ctr" latinLnBrk="1"/>
                      <a:endParaRPr lang="en-US" altLang="ko-KR" sz="1200">
                        <a:solidFill>
                          <a:srgbClr val="FF0000"/>
                        </a:solidFill>
                      </a:endParaRPr>
                    </a:p>
                    <a:p>
                      <a:pPr algn="ctr" latinLnBrk="1"/>
                      <a:r>
                        <a:rPr lang="en-US" altLang="ko-KR">
                          <a:solidFill>
                            <a:srgbClr val="FF0000"/>
                          </a:solidFill>
                        </a:rPr>
                        <a:t>“</a:t>
                      </a:r>
                      <a:r>
                        <a:rPr lang="ko-KR" altLang="en-US">
                          <a:solidFill>
                            <a:srgbClr val="FF0000"/>
                          </a:solidFill>
                        </a:rPr>
                        <a:t>정보부존재</a:t>
                      </a:r>
                      <a:r>
                        <a:rPr lang="en-US" altLang="ko-KR">
                          <a:solidFill>
                            <a:srgbClr val="FF0000"/>
                          </a:solidFill>
                        </a:rPr>
                        <a:t>”</a:t>
                      </a:r>
                      <a:endParaRPr lang="ko-KR" altLang="en-US">
                        <a:solidFill>
                          <a:srgbClr val="FF0000"/>
                        </a:solidFill>
                      </a:endParaRPr>
                    </a:p>
                  </a:txBody>
                  <a:tcPr/>
                </a:tc>
              </a:tr>
              <a:tr h="648072">
                <a:tc>
                  <a:txBody>
                    <a:bodyPr/>
                    <a:lstStyle/>
                    <a:p>
                      <a:pPr algn="ctr" latinLnBrk="1"/>
                      <a:endParaRPr lang="en-US" altLang="ko-KR" sz="1200">
                        <a:solidFill>
                          <a:srgbClr val="FF0000"/>
                        </a:solidFill>
                      </a:endParaRPr>
                    </a:p>
                    <a:p>
                      <a:pPr algn="ctr" latinLnBrk="1"/>
                      <a:r>
                        <a:rPr lang="ko-KR" altLang="en-US"/>
                        <a:t>보장기관</a:t>
                      </a:r>
                      <a:r>
                        <a:rPr lang="en-US" altLang="ko-KR"/>
                        <a:t>(</a:t>
                      </a:r>
                      <a:r>
                        <a:rPr lang="ko-KR" altLang="en-US"/>
                        <a:t>지자체</a:t>
                      </a:r>
                      <a:r>
                        <a:rPr lang="en-US" altLang="ko-KR"/>
                        <a:t>)</a:t>
                      </a:r>
                      <a:endParaRPr lang="ko-KR" altLang="en-US"/>
                    </a:p>
                  </a:txBody>
                  <a:tcPr/>
                </a:tc>
                <a:tc vMerge="1">
                  <a:txBody>
                    <a:bodyPr/>
                    <a:lstStyle/>
                    <a:p>
                      <a:pPr latinLnBrk="1"/>
                      <a:endParaRPr lang="ko-KR" altLang="en-US"/>
                    </a:p>
                  </a:txBody>
                  <a:tcPr/>
                </a:tc>
                <a:tc>
                  <a:txBody>
                    <a:bodyPr/>
                    <a:lstStyle/>
                    <a:p>
                      <a:pPr marL="0" indent="0" algn="ctr" defTabSz="1080135" latinLnBrk="1" hangingPunct="1">
                        <a:lnSpc>
                          <a:spcPct val="100000"/>
                        </a:lnSpc>
                        <a:spcBef>
                          <a:spcPct val="0"/>
                        </a:spcBef>
                        <a:spcAft>
                          <a:spcPct val="0"/>
                        </a:spcAft>
                        <a:buNone/>
                      </a:pPr>
                      <a:endParaRPr lang="en-US" altLang="ko-KR" sz="1200">
                        <a:solidFill>
                          <a:srgbClr val="FF0000"/>
                        </a:solidFill>
                      </a:endParaRPr>
                    </a:p>
                    <a:p>
                      <a:pPr algn="ctr" defTabSz="1080135" latinLnBrk="1"/>
                      <a:r>
                        <a:rPr lang="en-US" altLang="ko-KR">
                          <a:solidFill>
                            <a:srgbClr val="FF0000"/>
                          </a:solidFill>
                        </a:rPr>
                        <a:t>“</a:t>
                      </a:r>
                      <a:r>
                        <a:rPr lang="ko-KR" altLang="en-US">
                          <a:solidFill>
                            <a:srgbClr val="FF0000"/>
                          </a:solidFill>
                        </a:rPr>
                        <a:t>국민연금공단으로 이송</a:t>
                      </a:r>
                      <a:r>
                        <a:rPr lang="en-US" altLang="ko-KR">
                          <a:solidFill>
                            <a:srgbClr val="FF0000"/>
                          </a:solidFill>
                        </a:rPr>
                        <a:t>”</a:t>
                      </a:r>
                      <a:endParaRPr lang="ko-KR" altLang="en-US">
                        <a:solidFill>
                          <a:srgbClr val="FF0000"/>
                        </a:solidFill>
                      </a:endParaRPr>
                    </a:p>
                  </a:txBody>
                  <a:tcPr/>
                </a:tc>
              </a:tr>
              <a:tr h="648072">
                <a:tc>
                  <a:txBody>
                    <a:bodyPr/>
                    <a:lstStyle/>
                    <a:p>
                      <a:pPr algn="ctr" latinLnBrk="1"/>
                      <a:endParaRPr lang="en-US" altLang="ko-KR" sz="1200"/>
                    </a:p>
                    <a:p>
                      <a:pPr algn="ctr" latinLnBrk="1"/>
                      <a:r>
                        <a:rPr lang="ko-KR" altLang="en-US"/>
                        <a:t>국민연금공단</a:t>
                      </a:r>
                    </a:p>
                  </a:txBody>
                  <a:tcPr/>
                </a:tc>
                <a:tc vMerge="1">
                  <a:txBody>
                    <a:bodyPr/>
                    <a:lstStyle/>
                    <a:p>
                      <a:pPr latinLnBrk="1"/>
                      <a:endParaRPr lang="ko-KR" altLang="en-US"/>
                    </a:p>
                  </a:txBody>
                  <a:tcPr/>
                </a:tc>
                <a:tc>
                  <a:txBody>
                    <a:bodyPr/>
                    <a:lstStyle/>
                    <a:p>
                      <a:pPr algn="ctr" latinLnBrk="1"/>
                      <a:endParaRPr lang="en-US" altLang="ko-KR" sz="1200">
                        <a:solidFill>
                          <a:srgbClr val="FF0000"/>
                        </a:solidFill>
                      </a:endParaRPr>
                    </a:p>
                    <a:p>
                      <a:pPr algn="ctr" latinLnBrk="1"/>
                      <a:r>
                        <a:rPr lang="en-US" altLang="ko-KR">
                          <a:solidFill>
                            <a:srgbClr val="FF0000"/>
                          </a:solidFill>
                        </a:rPr>
                        <a:t>“</a:t>
                      </a:r>
                      <a:r>
                        <a:rPr lang="ko-KR" altLang="en-US">
                          <a:solidFill>
                            <a:srgbClr val="FF0000"/>
                          </a:solidFill>
                        </a:rPr>
                        <a:t>비공개</a:t>
                      </a:r>
                      <a:r>
                        <a:rPr lang="en-US" altLang="ko-KR">
                          <a:solidFill>
                            <a:srgbClr val="FF0000"/>
                          </a:solidFill>
                        </a:rPr>
                        <a:t>”</a:t>
                      </a:r>
                      <a:endParaRPr lang="ko-KR" altLang="en-US">
                        <a:solidFill>
                          <a:srgbClr val="FF0000"/>
                        </a:solidFill>
                      </a:endParaRPr>
                    </a:p>
                  </a:txBody>
                  <a:tcPr/>
                </a:tc>
              </a:tr>
            </a:tbl>
          </a:graphicData>
        </a:graphic>
      </p:graphicFrame>
    </p:spTree>
    <p:extLst>
      <p:ext uri="{BB962C8B-B14F-4D97-AF65-F5344CB8AC3E}">
        <p14:creationId xmlns:p14="http://schemas.microsoft.com/office/powerpoint/2010/main" val="3034085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6" name="직사각형 5"/>
          <p:cNvSpPr txBox="1"/>
          <p:nvPr/>
        </p:nvSpPr>
        <p:spPr>
          <a:xfrm>
            <a:off x="323468" y="405383"/>
            <a:ext cx="8497062" cy="792862"/>
          </a:xfrm>
          <a:prstGeom prst="rect">
            <a:avLst/>
          </a:prstGeom>
        </p:spPr>
        <p:txBody>
          <a:bodyPr wrap="square">
            <a:spAutoFit/>
          </a:bodyPr>
          <a:lstStyle/>
          <a:p>
            <a:r>
              <a:rPr lang="en-US" altLang="ko-KR" sz="2300" dirty="0"/>
              <a:t>4</a:t>
            </a:r>
            <a:r>
              <a:rPr lang="ko-KR" altLang="en-US" sz="2300" dirty="0" smtClean="0"/>
              <a:t>) </a:t>
            </a:r>
            <a:r>
              <a:rPr lang="ko-KR" altLang="en-US" sz="2300" dirty="0"/>
              <a:t>수급 노인 기초연금 삭감</a:t>
            </a:r>
          </a:p>
          <a:p>
            <a:r>
              <a:rPr lang="ko-KR" altLang="en-US" sz="2300" dirty="0"/>
              <a:t>    -&gt;수급노인에게도 기초연금 지급을 위해 대통령령 개정!</a:t>
            </a:r>
          </a:p>
        </p:txBody>
      </p:sp>
      <p:pic>
        <p:nvPicPr>
          <p:cNvPr id="8" name="Picture 2" descr="C:\Users\AESOOL\Documents\업무\2015\0907_수급자증언대회\카드뉴스\웹용_카드뉴스_11.jpg"/>
          <p:cNvPicPr>
            <a:picLocks noChangeAspect="1" noChangeArrowheads="1"/>
          </p:cNvPicPr>
          <p:nvPr/>
        </p:nvPicPr>
        <p:blipFill rotWithShape="1">
          <a:blip r:embed="rId3">
            <a:alphaModFix/>
            <a:lum/>
          </a:blip>
          <a:srcRect l="1960" t="34000" r="2150" b="20230"/>
          <a:stretch>
            <a:fillRect/>
          </a:stretch>
        </p:blipFill>
        <p:spPr>
          <a:xfrm>
            <a:off x="305399" y="1988840"/>
            <a:ext cx="8533200" cy="2880320"/>
          </a:xfrm>
          <a:prstGeom prst="rect">
            <a:avLst/>
          </a:prstGeom>
          <a:noFill/>
        </p:spPr>
      </p:pic>
      <p:sp>
        <p:nvSpPr>
          <p:cNvPr id="9" name="TextBox 2"/>
          <p:cNvSpPr txBox="1"/>
          <p:nvPr/>
        </p:nvSpPr>
        <p:spPr>
          <a:xfrm>
            <a:off x="305399" y="5468823"/>
            <a:ext cx="8533201" cy="816898"/>
          </a:xfrm>
          <a:prstGeom prst="rect">
            <a:avLst/>
          </a:prstGeom>
          <a:noFill/>
        </p:spPr>
        <p:txBody>
          <a:bodyPr wrap="square">
            <a:spAutoFit/>
          </a:bodyPr>
          <a:lstStyle/>
          <a:p>
            <a:pPr lvl="0"/>
            <a:r>
              <a:rPr lang="ko-KR" altLang="en-US" sz="1600">
                <a:latin typeface="+mn-ea"/>
              </a:rPr>
              <a:t>모든 노인에게 기초연금을 지급하겠다던 대통령의 공약과 달리 </a:t>
            </a:r>
            <a:r>
              <a:rPr lang="en-US" altLang="ko-KR" sz="1600">
                <a:latin typeface="+mn-ea"/>
              </a:rPr>
              <a:t>2014</a:t>
            </a:r>
            <a:r>
              <a:rPr lang="ko-KR" altLang="en-US" sz="1600">
                <a:latin typeface="+mn-ea"/>
              </a:rPr>
              <a:t>년 </a:t>
            </a:r>
            <a:r>
              <a:rPr lang="en-US" altLang="ko-KR" sz="1600">
                <a:latin typeface="+mn-ea"/>
              </a:rPr>
              <a:t>7</a:t>
            </a:r>
            <a:r>
              <a:rPr lang="ko-KR" altLang="en-US" sz="1600">
                <a:latin typeface="+mn-ea"/>
              </a:rPr>
              <a:t>월 기초노령연금이 기초연금으로 변경</a:t>
            </a:r>
            <a:r>
              <a:rPr lang="en-US" altLang="ko-KR" sz="1600">
                <a:latin typeface="+mn-ea"/>
              </a:rPr>
              <a:t>/</a:t>
            </a:r>
            <a:r>
              <a:rPr lang="ko-KR" altLang="en-US" sz="1600">
                <a:latin typeface="+mn-ea"/>
              </a:rPr>
              <a:t>시행된 이후 지금까지도 기초생활수급 노인들은 기초연금을 </a:t>
            </a:r>
            <a:r>
              <a:rPr lang="en-US" altLang="ko-KR" sz="1600">
                <a:latin typeface="+mn-ea"/>
              </a:rPr>
              <a:t>‘</a:t>
            </a:r>
            <a:r>
              <a:rPr lang="ko-KR" altLang="en-US" sz="1600">
                <a:latin typeface="+mn-ea"/>
              </a:rPr>
              <a:t>실질적으로</a:t>
            </a:r>
            <a:r>
              <a:rPr lang="en-US" altLang="ko-KR" sz="1600">
                <a:latin typeface="+mn-ea"/>
              </a:rPr>
              <a:t>’  </a:t>
            </a:r>
            <a:r>
              <a:rPr lang="ko-KR" altLang="en-US" sz="1600">
                <a:latin typeface="+mn-ea"/>
              </a:rPr>
              <a:t>받지 못하고 있는 상황</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6" name="직사각형 6"/>
          <p:cNvSpPr txBox="1"/>
          <p:nvPr/>
        </p:nvSpPr>
        <p:spPr>
          <a:xfrm>
            <a:off x="323469" y="994219"/>
            <a:ext cx="8497062" cy="4871276"/>
          </a:xfrm>
          <a:prstGeom prst="rect">
            <a:avLst/>
          </a:prstGeom>
        </p:spPr>
        <p:txBody>
          <a:bodyPr wrap="square">
            <a:spAutoFit/>
          </a:bodyPr>
          <a:lstStyle/>
          <a:p>
            <a:pPr marL="90011" indent="-90011">
              <a:lnSpc>
                <a:spcPct val="150000"/>
              </a:lnSpc>
              <a:buFont typeface="Arial"/>
              <a:buChar char="•"/>
            </a:pPr>
            <a:r>
              <a:rPr lang="ko-KR" altLang="en-US" sz="1900">
                <a:solidFill>
                  <a:schemeClr val="tx1"/>
                </a:solidFill>
              </a:rPr>
              <a:t>현재 기초생활보장제도는 '기초연금'을 소득으로 간주해, 기초연금을 받는 수급 노인들의 생계급여를 기초연금만큼 삭감시키고 있다.</a:t>
            </a:r>
          </a:p>
          <a:p>
            <a:pPr marL="90011" indent="-90011">
              <a:lnSpc>
                <a:spcPct val="150000"/>
              </a:lnSpc>
              <a:buFont typeface="Arial"/>
              <a:buChar char="•"/>
            </a:pPr>
            <a:r>
              <a:rPr lang="ko-KR" altLang="en-US" sz="1900">
                <a:solidFill>
                  <a:schemeClr val="tx1"/>
                </a:solidFill>
              </a:rPr>
              <a:t>기초연금을 받으면 수급비만으로 생활하는 것보다 더 나은 생활을 할 수 있을 것이라 기대했던 노인들의 기대를 무너뜨리는 일이며, 다른 노인들과의 형평성에도 심대히 위배된다.</a:t>
            </a:r>
          </a:p>
          <a:p>
            <a:pPr marL="90011" indent="-90011">
              <a:lnSpc>
                <a:spcPct val="150000"/>
              </a:lnSpc>
              <a:buFont typeface="Arial"/>
              <a:buChar char="•"/>
            </a:pPr>
            <a:r>
              <a:rPr lang="ko-KR" altLang="en-US" sz="1900">
                <a:solidFill>
                  <a:schemeClr val="tx1"/>
                </a:solidFill>
              </a:rPr>
              <a:t>이를 정정하기 위해서는 대통령령인 &lt;국민기초생활보장법 시행령&gt;만 대통령의 의지로 수정하면 된다. 시행령 제6조 소득평가액의 범위 및 산정기준에서는 장애연금, 참전수당, 한부모가족 지원금 등을 소득인정액에서 제외하도록 하고 있다. 여기에 '기초연금'만 추가하면 수급노인도 기초연금을 받을 수 있다. </a:t>
            </a:r>
          </a:p>
          <a:p>
            <a:pPr marL="90011" indent="-90011">
              <a:lnSpc>
                <a:spcPct val="150000"/>
              </a:lnSpc>
              <a:buFont typeface="Arial"/>
              <a:buChar char="•"/>
            </a:pPr>
            <a:r>
              <a:rPr lang="ko-KR" altLang="en-US" sz="1900">
                <a:solidFill>
                  <a:schemeClr val="tx1"/>
                </a:solidFill>
              </a:rPr>
              <a:t>수급노인이 기초연금을 받지 못하는 사태에 대해서 많은 국민들이 황당하다는 반응이다. 조속히 수정되어야 할 과제 중 하나이다.</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6" name="직사각형 5"/>
          <p:cNvSpPr txBox="1"/>
          <p:nvPr/>
        </p:nvSpPr>
        <p:spPr>
          <a:xfrm>
            <a:off x="323468" y="405383"/>
            <a:ext cx="8497062" cy="792862"/>
          </a:xfrm>
          <a:prstGeom prst="rect">
            <a:avLst/>
          </a:prstGeom>
        </p:spPr>
        <p:txBody>
          <a:bodyPr wrap="square">
            <a:spAutoFit/>
          </a:bodyPr>
          <a:lstStyle/>
          <a:p>
            <a:r>
              <a:rPr lang="en-US" altLang="ko-KR" sz="2300" dirty="0"/>
              <a:t>5</a:t>
            </a:r>
            <a:r>
              <a:rPr lang="ko-KR" altLang="en-US" sz="2300" dirty="0" smtClean="0"/>
              <a:t>) </a:t>
            </a:r>
            <a:r>
              <a:rPr lang="ko-KR" altLang="en-US" sz="2300" dirty="0"/>
              <a:t>여전한 </a:t>
            </a:r>
            <a:r>
              <a:rPr lang="ko-KR" altLang="en-US" sz="2300" dirty="0" err="1"/>
              <a:t>부양의무제</a:t>
            </a:r>
            <a:r>
              <a:rPr lang="ko-KR" altLang="en-US" sz="2300" dirty="0"/>
              <a:t> 족쇄</a:t>
            </a:r>
          </a:p>
          <a:p>
            <a:r>
              <a:rPr lang="ko-KR" altLang="en-US" sz="2300" dirty="0"/>
              <a:t>    -&gt; 즉각 폐지로 빈곤 문제 해결!</a:t>
            </a:r>
          </a:p>
        </p:txBody>
      </p:sp>
      <p:pic>
        <p:nvPicPr>
          <p:cNvPr id="7" name="_x189788512" descr="EMB000022e03148"/>
          <p:cNvPicPr>
            <a:picLocks noChangeAspect="1" noChangeArrowheads="1"/>
          </p:cNvPicPr>
          <p:nvPr/>
        </p:nvPicPr>
        <p:blipFill rotWithShape="1">
          <a:blip r:embed="rId3">
            <a:alphaModFix/>
            <a:lum/>
          </a:blip>
          <a:srcRect/>
          <a:stretch>
            <a:fillRect/>
          </a:stretch>
        </p:blipFill>
        <p:spPr>
          <a:xfrm>
            <a:off x="323468" y="1286651"/>
            <a:ext cx="6575003" cy="4284698"/>
          </a:xfrm>
          <a:prstGeom prst="rect">
            <a:avLst/>
          </a:prstGeom>
          <a:noFill/>
        </p:spPr>
      </p:pic>
      <p:sp>
        <p:nvSpPr>
          <p:cNvPr id="8" name="직사각형 7"/>
          <p:cNvSpPr txBox="1"/>
          <p:nvPr/>
        </p:nvSpPr>
        <p:spPr>
          <a:xfrm>
            <a:off x="2267712" y="5571349"/>
            <a:ext cx="6876288" cy="1122821"/>
          </a:xfrm>
          <a:prstGeom prst="rect">
            <a:avLst/>
          </a:prstGeom>
        </p:spPr>
        <p:txBody>
          <a:bodyPr wrap="square">
            <a:spAutoFit/>
          </a:bodyPr>
          <a:lstStyle/>
          <a:p>
            <a:pPr marL="90011" lvl="0" indent="-90011">
              <a:buFont typeface="Arial"/>
              <a:buChar char="•"/>
            </a:pPr>
            <a:r>
              <a:rPr lang="ko-KR" altLang="en-US" sz="1700"/>
              <a:t>수급신청이 필요한 이들에게 부양의무자기준의 존재는 오히려 가족 해체의 원인</a:t>
            </a:r>
          </a:p>
          <a:p>
            <a:pPr marL="90011" lvl="0" indent="-90011">
              <a:buFont typeface="Arial"/>
              <a:buChar char="•"/>
            </a:pPr>
            <a:r>
              <a:rPr lang="ko-KR" altLang="en-US" sz="1700"/>
              <a:t>사적부양에 대한 사회적 인식의 변화</a:t>
            </a:r>
            <a:r>
              <a:rPr lang="en-US" altLang="ko-KR" sz="1700"/>
              <a:t>, </a:t>
            </a:r>
            <a:r>
              <a:rPr lang="ko-KR" altLang="en-US" sz="1700"/>
              <a:t>복지확대에 대한 국민적 요구는 </a:t>
            </a:r>
            <a:r>
              <a:rPr lang="en-US" altLang="ko-KR" sz="1700"/>
              <a:t>‘</a:t>
            </a:r>
            <a:r>
              <a:rPr lang="ko-KR" altLang="en-US" sz="1700"/>
              <a:t>사회적 부양</a:t>
            </a:r>
            <a:r>
              <a:rPr lang="en-US" altLang="ko-KR" sz="1700"/>
              <a:t>’</a:t>
            </a:r>
            <a:r>
              <a:rPr lang="ko-KR" altLang="en-US" sz="1700"/>
              <a:t>을 요구</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7" name="내용 개체 틀 2"/>
          <p:cNvSpPr>
            <a:spLocks noGrp="1"/>
          </p:cNvSpPr>
          <p:nvPr/>
        </p:nvSpPr>
        <p:spPr>
          <a:xfrm>
            <a:off x="251459" y="560088"/>
            <a:ext cx="8229600" cy="5737824"/>
          </a:xfrm>
          <a:prstGeom prst="rect">
            <a:avLst/>
          </a:prstGeom>
        </p:spPr>
        <p:txBody>
          <a:bodyPr vert="horz">
            <a:normAutofit/>
          </a:bodyPr>
          <a:lstStyle/>
          <a:p>
            <a:pPr marL="365760" lvl="0" indent="-256032" algn="l" latinLnBrk="1" hangingPunct="1">
              <a:spcBef>
                <a:spcPct val="8000"/>
              </a:spcBef>
              <a:buClr>
                <a:schemeClr val="accent3"/>
              </a:buClr>
              <a:buFont typeface="Georgia"/>
              <a:buChar char="•"/>
            </a:pPr>
            <a:r>
              <a:rPr lang="ko-KR" altLang="en-US" sz="2400" b="0" i="0" spc="5">
                <a:solidFill>
                  <a:srgbClr val="000000"/>
                </a:solidFill>
                <a:latin typeface="Georgia"/>
                <a:ea typeface="맑은 고딕"/>
                <a:cs typeface="맑은 고딕"/>
              </a:rPr>
              <a:t>부양의무자 대상 범위에서 일부 제외안 </a:t>
            </a:r>
            <a:r>
              <a:rPr lang="en-US" altLang="ko-KR" sz="1800" b="0" i="0" spc="5">
                <a:solidFill>
                  <a:srgbClr val="000000"/>
                </a:solidFill>
                <a:latin typeface="Georgia"/>
              </a:rPr>
              <a:t>(</a:t>
            </a:r>
            <a:r>
              <a:rPr lang="ko-KR" altLang="en-US" sz="1800" b="0" i="0" spc="5">
                <a:solidFill>
                  <a:srgbClr val="000000"/>
                </a:solidFill>
                <a:latin typeface="Georgia"/>
                <a:ea typeface="맑은 고딕"/>
                <a:cs typeface="맑은 고딕"/>
              </a:rPr>
              <a:t>보건복지부</a:t>
            </a:r>
            <a:r>
              <a:rPr lang="en-US" altLang="ko-KR" sz="1800" b="0" i="0" spc="5">
                <a:solidFill>
                  <a:srgbClr val="000000"/>
                </a:solidFill>
                <a:latin typeface="Georgia"/>
              </a:rPr>
              <a:t>, 2014)</a:t>
            </a:r>
          </a:p>
          <a:p>
            <a:pPr marL="365760" lvl="0" indent="-256032" algn="l" latinLnBrk="1" hangingPunct="1">
              <a:spcBef>
                <a:spcPct val="8000"/>
              </a:spcBef>
              <a:buClr>
                <a:schemeClr val="accent3"/>
              </a:buClr>
              <a:buFont typeface="Georgia"/>
              <a:buChar char="•"/>
            </a:pPr>
            <a:endParaRPr lang="en-US" altLang="ko-KR" sz="2400"/>
          </a:p>
          <a:p>
            <a:pPr marL="365760" lvl="0" indent="-256032" algn="l" latinLnBrk="1" hangingPunct="1">
              <a:spcBef>
                <a:spcPct val="8000"/>
              </a:spcBef>
              <a:buClr>
                <a:schemeClr val="accent3"/>
              </a:buClr>
              <a:buFont typeface="Georgia"/>
              <a:buChar char="•"/>
            </a:pPr>
            <a:endParaRPr lang="en-US" altLang="ko-KR" sz="2400"/>
          </a:p>
          <a:p>
            <a:pPr marL="365760" lvl="0" indent="-256032" algn="l" latinLnBrk="1" hangingPunct="1">
              <a:spcBef>
                <a:spcPct val="8000"/>
              </a:spcBef>
              <a:buClr>
                <a:schemeClr val="accent3"/>
              </a:buClr>
              <a:buFont typeface="Georgia"/>
              <a:buChar char="•"/>
            </a:pPr>
            <a:endParaRPr lang="en-US" altLang="ko-KR" sz="2400"/>
          </a:p>
          <a:p>
            <a:pPr marL="365760" lvl="0" indent="-256032" algn="l" latinLnBrk="1" hangingPunct="1">
              <a:spcBef>
                <a:spcPct val="8000"/>
              </a:spcBef>
              <a:buClr>
                <a:schemeClr val="accent3"/>
              </a:buClr>
              <a:buFont typeface="Georgia"/>
              <a:buChar char="•"/>
            </a:pPr>
            <a:endParaRPr lang="en-US" altLang="ko-KR" sz="2400"/>
          </a:p>
          <a:p>
            <a:pPr marL="365760" lvl="0" indent="-256032" algn="l" latinLnBrk="1" hangingPunct="1">
              <a:spcBef>
                <a:spcPct val="8000"/>
              </a:spcBef>
              <a:buClr>
                <a:schemeClr val="accent3"/>
              </a:buClr>
              <a:buFont typeface="Georgia"/>
              <a:buChar char="•"/>
            </a:pPr>
            <a:endParaRPr lang="en-US" altLang="ko-KR" sz="2400"/>
          </a:p>
          <a:p>
            <a:pPr marL="365760" lvl="0" indent="-256032" algn="l" latinLnBrk="1" hangingPunct="1">
              <a:spcBef>
                <a:spcPct val="8000"/>
              </a:spcBef>
              <a:buClr>
                <a:schemeClr val="accent3"/>
              </a:buClr>
              <a:buFont typeface="Georgia"/>
              <a:buChar char="•"/>
            </a:pPr>
            <a:endParaRPr lang="en-US" altLang="ko-KR" sz="2400"/>
          </a:p>
          <a:p>
            <a:pPr marL="365760" lvl="0" indent="-256032" algn="l" latinLnBrk="1" hangingPunct="1">
              <a:spcBef>
                <a:spcPct val="8000"/>
              </a:spcBef>
              <a:buClr>
                <a:schemeClr val="accent3"/>
              </a:buClr>
              <a:buFont typeface="Georgia"/>
              <a:buChar char="•"/>
            </a:pPr>
            <a:endParaRPr lang="en-US" altLang="ko-KR" sz="2400"/>
          </a:p>
          <a:p>
            <a:pPr marL="365760" lvl="0" indent="-256032" algn="l" latinLnBrk="1" hangingPunct="1">
              <a:spcBef>
                <a:spcPct val="8000"/>
              </a:spcBef>
              <a:buClr>
                <a:schemeClr val="accent3"/>
              </a:buClr>
              <a:buFont typeface="Georgia"/>
              <a:buChar char="•"/>
            </a:pPr>
            <a:endParaRPr lang="ko-KR" altLang="en-US" sz="2400"/>
          </a:p>
          <a:p>
            <a:pPr marL="365760" lvl="0" indent="-256032" algn="l" latinLnBrk="1" hangingPunct="1">
              <a:spcBef>
                <a:spcPct val="8000"/>
              </a:spcBef>
              <a:buClr>
                <a:schemeClr val="accent3"/>
              </a:buClr>
              <a:buFont typeface="Georgia"/>
              <a:buChar char="•"/>
            </a:pPr>
            <a:r>
              <a:rPr lang="ko-KR" altLang="en-US" sz="2400" b="0" i="0" spc="5">
                <a:solidFill>
                  <a:srgbClr val="000000"/>
                </a:solidFill>
                <a:latin typeface="Georgia"/>
                <a:ea typeface="맑은 고딕"/>
                <a:cs typeface="맑은 고딕"/>
              </a:rPr>
              <a:t>급여별 부양의무자 제외안 </a:t>
            </a:r>
            <a:r>
              <a:rPr lang="en-US" altLang="ko-KR" sz="1800" b="0" i="0" spc="5">
                <a:solidFill>
                  <a:srgbClr val="000000"/>
                </a:solidFill>
                <a:latin typeface="Georgia"/>
              </a:rPr>
              <a:t>(</a:t>
            </a:r>
            <a:r>
              <a:rPr lang="ko-KR" altLang="en-US" sz="1800" b="0" i="0" spc="5">
                <a:solidFill>
                  <a:srgbClr val="000000"/>
                </a:solidFill>
                <a:latin typeface="Georgia"/>
                <a:ea typeface="맑은 고딕"/>
                <a:cs typeface="맑은 고딕"/>
              </a:rPr>
              <a:t>보건복지부</a:t>
            </a:r>
            <a:r>
              <a:rPr lang="en-US" altLang="ko-KR" sz="1800" b="0" i="0" spc="5">
                <a:solidFill>
                  <a:srgbClr val="000000"/>
                </a:solidFill>
                <a:latin typeface="Georgia"/>
              </a:rPr>
              <a:t>, 2014)</a:t>
            </a:r>
          </a:p>
          <a:p>
            <a:pPr marL="365760" lvl="0" indent="-256032" algn="l" latinLnBrk="1" hangingPunct="1">
              <a:spcBef>
                <a:spcPct val="8000"/>
              </a:spcBef>
              <a:buClr>
                <a:schemeClr val="accent3"/>
              </a:buClr>
              <a:buFont typeface="Georgia"/>
              <a:buChar char="•"/>
            </a:pPr>
            <a:endParaRPr lang="ko-KR" altLang="en-US" sz="2400"/>
          </a:p>
        </p:txBody>
      </p:sp>
      <p:graphicFrame>
        <p:nvGraphicFramePr>
          <p:cNvPr id="9" name="표 6"/>
          <p:cNvGraphicFramePr>
            <a:graphicFrameLocks noGrp="1"/>
          </p:cNvGraphicFramePr>
          <p:nvPr/>
        </p:nvGraphicFramePr>
        <p:xfrm>
          <a:off x="884556" y="1196756"/>
          <a:ext cx="7374887" cy="2736307"/>
        </p:xfrm>
        <a:graphic>
          <a:graphicData uri="http://schemas.openxmlformats.org/drawingml/2006/table">
            <a:tbl>
              <a:tblPr firstRow="1" bandRow="1"/>
              <a:tblGrid>
                <a:gridCol w="4764838"/>
                <a:gridCol w="1349916"/>
                <a:gridCol w="1260133"/>
              </a:tblGrid>
              <a:tr h="390901">
                <a:tc>
                  <a:txBody>
                    <a:bodyPr/>
                    <a:lstStyle/>
                    <a:p>
                      <a:pPr marL="0" indent="0" algn="ctr" latinLnBrk="0">
                        <a:lnSpc>
                          <a:spcPct val="160000"/>
                        </a:lnSpc>
                        <a:spcBef>
                          <a:spcPct val="0"/>
                        </a:spcBef>
                        <a:spcAft>
                          <a:spcPct val="0"/>
                        </a:spcAft>
                      </a:pPr>
                      <a:r>
                        <a:rPr lang="ko-KR" altLang="en-US" sz="1400" spc="5">
                          <a:solidFill>
                            <a:srgbClr val="000000"/>
                          </a:solidFill>
                          <a:ea typeface="함초롬바탕"/>
                        </a:rPr>
                        <a:t>완화 내용</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solidFill>
                      <a:srgbClr val="E3DCC1"/>
                    </a:solidFill>
                  </a:tcPr>
                </a:tc>
                <a:tc>
                  <a:txBody>
                    <a:bodyPr/>
                    <a:lstStyle/>
                    <a:p>
                      <a:pPr marL="0" indent="0" algn="ctr" latinLnBrk="0">
                        <a:lnSpc>
                          <a:spcPct val="160000"/>
                        </a:lnSpc>
                        <a:spcBef>
                          <a:spcPct val="0"/>
                        </a:spcBef>
                        <a:spcAft>
                          <a:spcPct val="0"/>
                        </a:spcAft>
                      </a:pPr>
                      <a:r>
                        <a:rPr lang="ko-KR" altLang="en-US" sz="1400" spc="5">
                          <a:solidFill>
                            <a:srgbClr val="000000"/>
                          </a:solidFill>
                          <a:ea typeface="함초롬바탕"/>
                        </a:rPr>
                        <a:t>소요예산</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solidFill>
                      <a:srgbClr val="E3DCC1"/>
                    </a:solidFill>
                  </a:tcPr>
                </a:tc>
                <a:tc>
                  <a:txBody>
                    <a:bodyPr/>
                    <a:lstStyle/>
                    <a:p>
                      <a:pPr marL="0" indent="0" algn="ctr" latinLnBrk="0">
                        <a:lnSpc>
                          <a:spcPct val="160000"/>
                        </a:lnSpc>
                        <a:spcBef>
                          <a:spcPct val="0"/>
                        </a:spcBef>
                        <a:spcAft>
                          <a:spcPct val="0"/>
                        </a:spcAft>
                      </a:pPr>
                      <a:r>
                        <a:rPr lang="ko-KR" altLang="en-US" sz="1400" spc="5">
                          <a:solidFill>
                            <a:srgbClr val="000000"/>
                          </a:solidFill>
                          <a:ea typeface="함초롬바탕"/>
                        </a:rPr>
                        <a:t>신규보호</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solidFill>
                      <a:srgbClr val="E3DCC1"/>
                    </a:solidFill>
                  </a:tcPr>
                </a:tc>
              </a:tr>
              <a:tr h="390901">
                <a:tc>
                  <a:txBody>
                    <a:bodyPr/>
                    <a:lstStyle/>
                    <a:p>
                      <a:pPr marL="0" indent="0" algn="just" latinLnBrk="1">
                        <a:lnSpc>
                          <a:spcPct val="160000"/>
                        </a:lnSpc>
                        <a:spcBef>
                          <a:spcPct val="0"/>
                        </a:spcBef>
                        <a:spcAft>
                          <a:spcPct val="0"/>
                        </a:spcAft>
                      </a:pPr>
                      <a:r>
                        <a:rPr lang="ko-KR" altLang="en-US" sz="1400" spc="5">
                          <a:solidFill>
                            <a:srgbClr val="000000"/>
                          </a:solidFill>
                          <a:ea typeface="함초롬바탕"/>
                        </a:rPr>
                        <a:t>부양의무자기준 전체 삭제</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just" latinLnBrk="1">
                        <a:lnSpc>
                          <a:spcPct val="160000"/>
                        </a:lnSpc>
                        <a:spcBef>
                          <a:spcPct val="0"/>
                        </a:spcBef>
                        <a:spcAft>
                          <a:spcPct val="0"/>
                        </a:spcAft>
                      </a:pPr>
                      <a:r>
                        <a:rPr lang="en-US" altLang="ko-KR" sz="1400" spc="5">
                          <a:solidFill>
                            <a:srgbClr val="000000"/>
                          </a:solidFill>
                          <a:latin typeface="함초롬바탕"/>
                        </a:rPr>
                        <a:t>6</a:t>
                      </a:r>
                      <a:r>
                        <a:rPr lang="ko-KR" altLang="en-US" sz="1400" spc="5">
                          <a:solidFill>
                            <a:srgbClr val="000000"/>
                          </a:solidFill>
                          <a:ea typeface="함초롬바탕"/>
                        </a:rPr>
                        <a:t>조 </a:t>
                      </a:r>
                      <a:r>
                        <a:rPr lang="en-US" altLang="ko-KR" sz="1400" spc="5">
                          <a:solidFill>
                            <a:srgbClr val="000000"/>
                          </a:solidFill>
                          <a:latin typeface="함초롬바탕"/>
                        </a:rPr>
                        <a:t>8</a:t>
                      </a:r>
                      <a:r>
                        <a:rPr lang="ko-KR" altLang="en-US" sz="1400" spc="5">
                          <a:solidFill>
                            <a:srgbClr val="000000"/>
                          </a:solidFill>
                          <a:ea typeface="함초롬바탕"/>
                        </a:rPr>
                        <a:t>천억원</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just" latinLnBrk="1">
                        <a:lnSpc>
                          <a:spcPct val="160000"/>
                        </a:lnSpc>
                        <a:spcBef>
                          <a:spcPct val="0"/>
                        </a:spcBef>
                        <a:spcAft>
                          <a:spcPct val="0"/>
                        </a:spcAft>
                      </a:pPr>
                      <a:r>
                        <a:rPr lang="en-US" altLang="ko-KR" sz="1400" spc="5">
                          <a:solidFill>
                            <a:srgbClr val="000000"/>
                          </a:solidFill>
                          <a:latin typeface="함초롬바탕"/>
                        </a:rPr>
                        <a:t>94</a:t>
                      </a:r>
                      <a:r>
                        <a:rPr lang="ko-KR" altLang="en-US" sz="1400" spc="5">
                          <a:solidFill>
                            <a:srgbClr val="000000"/>
                          </a:solidFill>
                          <a:ea typeface="함초롬바탕"/>
                        </a:rPr>
                        <a:t>만명</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r>
              <a:tr h="390901">
                <a:tc>
                  <a:txBody>
                    <a:bodyPr/>
                    <a:lstStyle/>
                    <a:p>
                      <a:pPr marL="0" indent="0" algn="just" latinLnBrk="1">
                        <a:lnSpc>
                          <a:spcPct val="160000"/>
                        </a:lnSpc>
                        <a:spcBef>
                          <a:spcPct val="0"/>
                        </a:spcBef>
                        <a:spcAft>
                          <a:spcPct val="0"/>
                        </a:spcAft>
                      </a:pPr>
                      <a:r>
                        <a:rPr lang="ko-KR" altLang="en-US" sz="1400" spc="5">
                          <a:solidFill>
                            <a:srgbClr val="000000"/>
                          </a:solidFill>
                          <a:ea typeface="함초롬바탕"/>
                        </a:rPr>
                        <a:t>부양의무자기준 삭제하되</a:t>
                      </a:r>
                      <a:r>
                        <a:rPr lang="en-US" altLang="ko-KR" sz="1400" spc="5">
                          <a:solidFill>
                            <a:srgbClr val="000000"/>
                          </a:solidFill>
                          <a:latin typeface="함초롬바탕"/>
                        </a:rPr>
                        <a:t>, 1</a:t>
                      </a:r>
                      <a:r>
                        <a:rPr lang="ko-KR" altLang="en-US" sz="1400" spc="5">
                          <a:solidFill>
                            <a:srgbClr val="000000"/>
                          </a:solidFill>
                          <a:ea typeface="함초롬바탕"/>
                        </a:rPr>
                        <a:t>촌 직계혈족에게 보장비용징수</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just" latinLnBrk="1">
                        <a:lnSpc>
                          <a:spcPct val="160000"/>
                        </a:lnSpc>
                        <a:spcBef>
                          <a:spcPct val="0"/>
                        </a:spcBef>
                        <a:spcAft>
                          <a:spcPct val="0"/>
                        </a:spcAft>
                      </a:pPr>
                      <a:r>
                        <a:rPr lang="en-US" altLang="ko-KR" sz="1400" spc="5">
                          <a:solidFill>
                            <a:srgbClr val="000000"/>
                          </a:solidFill>
                          <a:latin typeface="함초롬바탕"/>
                        </a:rPr>
                        <a:t>5</a:t>
                      </a:r>
                      <a:r>
                        <a:rPr lang="ko-KR" altLang="en-US" sz="1400" spc="5">
                          <a:solidFill>
                            <a:srgbClr val="000000"/>
                          </a:solidFill>
                          <a:ea typeface="함초롬바탕"/>
                        </a:rPr>
                        <a:t>조 </a:t>
                      </a:r>
                      <a:r>
                        <a:rPr lang="en-US" altLang="ko-KR" sz="1400" spc="5">
                          <a:solidFill>
                            <a:srgbClr val="000000"/>
                          </a:solidFill>
                          <a:latin typeface="함초롬바탕"/>
                        </a:rPr>
                        <a:t>3</a:t>
                      </a:r>
                      <a:r>
                        <a:rPr lang="ko-KR" altLang="en-US" sz="1400" spc="5">
                          <a:solidFill>
                            <a:srgbClr val="000000"/>
                          </a:solidFill>
                          <a:ea typeface="함초롬바탕"/>
                        </a:rPr>
                        <a:t>천억원</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just" latinLnBrk="1">
                        <a:lnSpc>
                          <a:spcPct val="160000"/>
                        </a:lnSpc>
                        <a:spcBef>
                          <a:spcPct val="0"/>
                        </a:spcBef>
                        <a:spcAft>
                          <a:spcPct val="0"/>
                        </a:spcAft>
                      </a:pPr>
                      <a:r>
                        <a:rPr lang="en-US" altLang="ko-KR" sz="1400" spc="5">
                          <a:solidFill>
                            <a:srgbClr val="000000"/>
                          </a:solidFill>
                          <a:latin typeface="함초롬바탕"/>
                        </a:rPr>
                        <a:t>94</a:t>
                      </a:r>
                      <a:r>
                        <a:rPr lang="ko-KR" altLang="en-US" sz="1400" spc="5">
                          <a:solidFill>
                            <a:srgbClr val="000000"/>
                          </a:solidFill>
                          <a:ea typeface="함초롬바탕"/>
                        </a:rPr>
                        <a:t>만명</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r>
              <a:tr h="390901">
                <a:tc>
                  <a:txBody>
                    <a:bodyPr/>
                    <a:lstStyle/>
                    <a:p>
                      <a:pPr marL="0" indent="0" algn="just" latinLnBrk="1">
                        <a:lnSpc>
                          <a:spcPct val="160000"/>
                        </a:lnSpc>
                        <a:spcBef>
                          <a:spcPct val="0"/>
                        </a:spcBef>
                        <a:spcAft>
                          <a:spcPct val="0"/>
                        </a:spcAft>
                      </a:pPr>
                      <a:r>
                        <a:rPr lang="ko-KR" altLang="en-US" sz="1400" spc="5">
                          <a:solidFill>
                            <a:srgbClr val="000000"/>
                          </a:solidFill>
                          <a:ea typeface="함초롬바탕"/>
                        </a:rPr>
                        <a:t>사위</a:t>
                      </a:r>
                      <a:r>
                        <a:rPr lang="en-US" altLang="ko-KR" sz="1400" spc="5">
                          <a:solidFill>
                            <a:srgbClr val="000000"/>
                          </a:solidFill>
                          <a:latin typeface="함초롬바탕"/>
                        </a:rPr>
                        <a:t>, </a:t>
                      </a:r>
                      <a:r>
                        <a:rPr lang="ko-KR" altLang="en-US" sz="1400" spc="5">
                          <a:solidFill>
                            <a:srgbClr val="000000"/>
                          </a:solidFill>
                          <a:ea typeface="함초롬바탕"/>
                        </a:rPr>
                        <a:t>며느리 부양의무 면제</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just" latinLnBrk="1">
                        <a:lnSpc>
                          <a:spcPct val="160000"/>
                        </a:lnSpc>
                        <a:spcBef>
                          <a:spcPct val="0"/>
                        </a:spcBef>
                        <a:spcAft>
                          <a:spcPct val="0"/>
                        </a:spcAft>
                      </a:pPr>
                      <a:r>
                        <a:rPr lang="en-US" altLang="ko-KR" sz="1400" spc="5">
                          <a:solidFill>
                            <a:srgbClr val="000000"/>
                          </a:solidFill>
                          <a:latin typeface="함초롬바탕"/>
                        </a:rPr>
                        <a:t>1</a:t>
                      </a:r>
                      <a:r>
                        <a:rPr lang="ko-KR" altLang="en-US" sz="1400" spc="5">
                          <a:solidFill>
                            <a:srgbClr val="000000"/>
                          </a:solidFill>
                          <a:ea typeface="함초롬바탕"/>
                        </a:rPr>
                        <a:t>조 </a:t>
                      </a:r>
                      <a:r>
                        <a:rPr lang="en-US" altLang="ko-KR" sz="1400" spc="5">
                          <a:solidFill>
                            <a:srgbClr val="000000"/>
                          </a:solidFill>
                          <a:latin typeface="함초롬바탕"/>
                        </a:rPr>
                        <a:t>4</a:t>
                      </a:r>
                      <a:r>
                        <a:rPr lang="ko-KR" altLang="en-US" sz="1400" spc="5">
                          <a:solidFill>
                            <a:srgbClr val="000000"/>
                          </a:solidFill>
                          <a:ea typeface="함초롬바탕"/>
                        </a:rPr>
                        <a:t>천억원</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just" latinLnBrk="1">
                        <a:lnSpc>
                          <a:spcPct val="160000"/>
                        </a:lnSpc>
                        <a:spcBef>
                          <a:spcPct val="0"/>
                        </a:spcBef>
                        <a:spcAft>
                          <a:spcPct val="0"/>
                        </a:spcAft>
                      </a:pPr>
                      <a:r>
                        <a:rPr lang="en-US" altLang="ko-KR" sz="1400" spc="5">
                          <a:solidFill>
                            <a:srgbClr val="000000"/>
                          </a:solidFill>
                          <a:latin typeface="함초롬바탕"/>
                        </a:rPr>
                        <a:t>21</a:t>
                      </a:r>
                      <a:r>
                        <a:rPr lang="ko-KR" altLang="en-US" sz="1400" spc="5">
                          <a:solidFill>
                            <a:srgbClr val="000000"/>
                          </a:solidFill>
                          <a:ea typeface="함초롬바탕"/>
                        </a:rPr>
                        <a:t>만명</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r>
              <a:tr h="390901">
                <a:tc>
                  <a:txBody>
                    <a:bodyPr/>
                    <a:lstStyle/>
                    <a:p>
                      <a:pPr marL="0" indent="0" algn="just" latinLnBrk="1">
                        <a:lnSpc>
                          <a:spcPct val="160000"/>
                        </a:lnSpc>
                        <a:spcBef>
                          <a:spcPct val="0"/>
                        </a:spcBef>
                        <a:spcAft>
                          <a:spcPct val="0"/>
                        </a:spcAft>
                      </a:pPr>
                      <a:r>
                        <a:rPr lang="ko-KR" altLang="en-US" sz="1400" spc="5">
                          <a:solidFill>
                            <a:srgbClr val="000000"/>
                          </a:solidFill>
                          <a:ea typeface="함초롬바탕"/>
                        </a:rPr>
                        <a:t>사위</a:t>
                      </a:r>
                      <a:r>
                        <a:rPr lang="en-US" altLang="ko-KR" sz="1400" spc="5">
                          <a:solidFill>
                            <a:srgbClr val="000000"/>
                          </a:solidFill>
                          <a:latin typeface="함초롬바탕"/>
                        </a:rPr>
                        <a:t>, </a:t>
                      </a:r>
                      <a:r>
                        <a:rPr lang="ko-KR" altLang="en-US" sz="1400" spc="5">
                          <a:solidFill>
                            <a:srgbClr val="000000"/>
                          </a:solidFill>
                          <a:ea typeface="함초롬바탕"/>
                        </a:rPr>
                        <a:t>며느리 부양능력 평가기준 완화</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just" latinLnBrk="1">
                        <a:lnSpc>
                          <a:spcPct val="160000"/>
                        </a:lnSpc>
                        <a:spcBef>
                          <a:spcPct val="0"/>
                        </a:spcBef>
                        <a:spcAft>
                          <a:spcPct val="0"/>
                        </a:spcAft>
                      </a:pPr>
                      <a:r>
                        <a:rPr lang="en-US" altLang="ko-KR" sz="1400" spc="5">
                          <a:solidFill>
                            <a:srgbClr val="000000"/>
                          </a:solidFill>
                          <a:latin typeface="함초롬바탕"/>
                        </a:rPr>
                        <a:t>6</a:t>
                      </a:r>
                      <a:r>
                        <a:rPr lang="ko-KR" altLang="en-US" sz="1400" spc="5">
                          <a:solidFill>
                            <a:srgbClr val="000000"/>
                          </a:solidFill>
                          <a:ea typeface="함초롬바탕"/>
                        </a:rPr>
                        <a:t>천억</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just" latinLnBrk="1">
                        <a:lnSpc>
                          <a:spcPct val="160000"/>
                        </a:lnSpc>
                        <a:spcBef>
                          <a:spcPct val="0"/>
                        </a:spcBef>
                        <a:spcAft>
                          <a:spcPct val="0"/>
                        </a:spcAft>
                      </a:pPr>
                      <a:r>
                        <a:rPr lang="en-US" altLang="ko-KR" sz="1400" spc="5">
                          <a:solidFill>
                            <a:srgbClr val="000000"/>
                          </a:solidFill>
                          <a:latin typeface="함초롬바탕"/>
                        </a:rPr>
                        <a:t>9</a:t>
                      </a:r>
                      <a:r>
                        <a:rPr lang="ko-KR" altLang="en-US" sz="1400" spc="5">
                          <a:solidFill>
                            <a:srgbClr val="000000"/>
                          </a:solidFill>
                          <a:ea typeface="함초롬바탕"/>
                        </a:rPr>
                        <a:t>만명</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r>
              <a:tr h="390901">
                <a:tc>
                  <a:txBody>
                    <a:bodyPr/>
                    <a:lstStyle/>
                    <a:p>
                      <a:pPr marL="0" indent="0" algn="just" latinLnBrk="1">
                        <a:lnSpc>
                          <a:spcPct val="160000"/>
                        </a:lnSpc>
                        <a:spcBef>
                          <a:spcPct val="0"/>
                        </a:spcBef>
                        <a:spcAft>
                          <a:spcPct val="0"/>
                        </a:spcAft>
                      </a:pPr>
                      <a:r>
                        <a:rPr lang="en-US" altLang="ko-KR" sz="1400" spc="5">
                          <a:solidFill>
                            <a:srgbClr val="000000"/>
                          </a:solidFill>
                          <a:latin typeface="함초롬바탕"/>
                        </a:rPr>
                        <a:t>65</a:t>
                      </a:r>
                      <a:r>
                        <a:rPr lang="ko-KR" altLang="en-US" sz="1400" spc="5">
                          <a:solidFill>
                            <a:srgbClr val="000000"/>
                          </a:solidFill>
                          <a:ea typeface="함초롬바탕"/>
                        </a:rPr>
                        <a:t>세 이상 노인인 부양의무자 부양의무 면제</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just" latinLnBrk="1">
                        <a:lnSpc>
                          <a:spcPct val="160000"/>
                        </a:lnSpc>
                        <a:spcBef>
                          <a:spcPct val="0"/>
                        </a:spcBef>
                        <a:spcAft>
                          <a:spcPct val="0"/>
                        </a:spcAft>
                      </a:pPr>
                      <a:r>
                        <a:rPr lang="en-US" altLang="ko-KR" sz="1400" spc="5">
                          <a:solidFill>
                            <a:srgbClr val="000000"/>
                          </a:solidFill>
                          <a:latin typeface="함초롬바탕"/>
                        </a:rPr>
                        <a:t>5</a:t>
                      </a:r>
                      <a:r>
                        <a:rPr lang="ko-KR" altLang="en-US" sz="1400" spc="5">
                          <a:solidFill>
                            <a:srgbClr val="000000"/>
                          </a:solidFill>
                          <a:ea typeface="함초롬바탕"/>
                        </a:rPr>
                        <a:t>천억</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just" latinLnBrk="1">
                        <a:lnSpc>
                          <a:spcPct val="160000"/>
                        </a:lnSpc>
                        <a:spcBef>
                          <a:spcPct val="0"/>
                        </a:spcBef>
                        <a:spcAft>
                          <a:spcPct val="0"/>
                        </a:spcAft>
                      </a:pPr>
                      <a:r>
                        <a:rPr lang="en-US" altLang="ko-KR" sz="1400" spc="5">
                          <a:solidFill>
                            <a:srgbClr val="000000"/>
                          </a:solidFill>
                          <a:latin typeface="함초롬바탕"/>
                        </a:rPr>
                        <a:t>7</a:t>
                      </a:r>
                      <a:r>
                        <a:rPr lang="ko-KR" altLang="en-US" sz="1400" spc="5">
                          <a:solidFill>
                            <a:srgbClr val="000000"/>
                          </a:solidFill>
                          <a:ea typeface="함초롬바탕"/>
                        </a:rPr>
                        <a:t>만명</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r>
              <a:tr h="390901">
                <a:tc>
                  <a:txBody>
                    <a:bodyPr/>
                    <a:lstStyle/>
                    <a:p>
                      <a:pPr marL="0" indent="0" algn="just" latinLnBrk="1">
                        <a:lnSpc>
                          <a:spcPct val="160000"/>
                        </a:lnSpc>
                        <a:spcBef>
                          <a:spcPct val="0"/>
                        </a:spcBef>
                        <a:spcAft>
                          <a:spcPct val="0"/>
                        </a:spcAft>
                      </a:pPr>
                      <a:r>
                        <a:rPr lang="ko-KR" altLang="en-US" sz="1400" spc="5">
                          <a:solidFill>
                            <a:srgbClr val="000000"/>
                          </a:solidFill>
                          <a:ea typeface="함초롬바탕"/>
                        </a:rPr>
                        <a:t>중증장애인 수급자 시설퇴소시 부양의무자기준 미적용</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just" latinLnBrk="1">
                        <a:lnSpc>
                          <a:spcPct val="160000"/>
                        </a:lnSpc>
                        <a:spcBef>
                          <a:spcPct val="0"/>
                        </a:spcBef>
                        <a:spcAft>
                          <a:spcPct val="0"/>
                        </a:spcAft>
                      </a:pPr>
                      <a:r>
                        <a:rPr lang="en-US" altLang="ko-KR" sz="1400" spc="5">
                          <a:solidFill>
                            <a:srgbClr val="000000"/>
                          </a:solidFill>
                          <a:latin typeface="함초롬바탕"/>
                        </a:rPr>
                        <a:t>56</a:t>
                      </a:r>
                      <a:r>
                        <a:rPr lang="ko-KR" altLang="en-US" sz="1400" spc="5">
                          <a:solidFill>
                            <a:srgbClr val="000000"/>
                          </a:solidFill>
                          <a:ea typeface="함초롬바탕"/>
                        </a:rPr>
                        <a:t>억원</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just" latinLnBrk="1">
                        <a:lnSpc>
                          <a:spcPct val="160000"/>
                        </a:lnSpc>
                        <a:spcBef>
                          <a:spcPct val="0"/>
                        </a:spcBef>
                        <a:spcAft>
                          <a:spcPct val="0"/>
                        </a:spcAft>
                      </a:pPr>
                      <a:r>
                        <a:rPr lang="en-US" altLang="ko-KR" sz="1400" spc="5">
                          <a:solidFill>
                            <a:srgbClr val="000000"/>
                          </a:solidFill>
                          <a:latin typeface="함초롬바탕"/>
                        </a:rPr>
                        <a:t>0.5</a:t>
                      </a:r>
                      <a:r>
                        <a:rPr lang="ko-KR" altLang="en-US" sz="1400" spc="5">
                          <a:solidFill>
                            <a:srgbClr val="000000"/>
                          </a:solidFill>
                          <a:ea typeface="함초롬바탕"/>
                        </a:rPr>
                        <a:t>만명</a:t>
                      </a:r>
                      <a:endParaRPr lang="ko-KR" altLang="en-US" sz="1400" spc="5">
                        <a:solidFill>
                          <a:srgbClr val="000000"/>
                        </a:solidFill>
                      </a:endParaRPr>
                    </a:p>
                  </a:txBody>
                  <a:tcPr marL="80899" marR="80899" marT="22366" marB="22366"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r>
            </a:tbl>
          </a:graphicData>
        </a:graphic>
      </p:graphicFrame>
      <p:graphicFrame>
        <p:nvGraphicFramePr>
          <p:cNvPr id="10" name="표 7"/>
          <p:cNvGraphicFramePr>
            <a:graphicFrameLocks noGrp="1"/>
          </p:cNvGraphicFramePr>
          <p:nvPr/>
        </p:nvGraphicFramePr>
        <p:xfrm>
          <a:off x="884556" y="4797171"/>
          <a:ext cx="6120681" cy="1192260"/>
        </p:xfrm>
        <a:graphic>
          <a:graphicData uri="http://schemas.openxmlformats.org/drawingml/2006/table">
            <a:tbl>
              <a:tblPr firstRow="1" bandRow="1"/>
              <a:tblGrid>
                <a:gridCol w="3952960"/>
                <a:gridCol w="1177820"/>
                <a:gridCol w="989901"/>
              </a:tblGrid>
              <a:tr h="397420">
                <a:tc>
                  <a:txBody>
                    <a:bodyPr/>
                    <a:lstStyle/>
                    <a:p>
                      <a:pPr marL="0" indent="0" algn="ctr" latinLnBrk="0">
                        <a:lnSpc>
                          <a:spcPct val="160000"/>
                        </a:lnSpc>
                        <a:spcBef>
                          <a:spcPct val="0"/>
                        </a:spcBef>
                        <a:spcAft>
                          <a:spcPct val="0"/>
                        </a:spcAft>
                      </a:pPr>
                      <a:r>
                        <a:rPr lang="ko-KR" altLang="en-US" sz="1400" spc="5">
                          <a:solidFill>
                            <a:srgbClr val="000000"/>
                          </a:solidFill>
                          <a:ea typeface="함초롬바탕"/>
                        </a:rPr>
                        <a:t>완화내용</a:t>
                      </a:r>
                      <a:endParaRPr lang="ko-KR" altLang="en-US" sz="1400" spc="5">
                        <a:solidFill>
                          <a:srgbClr val="000000"/>
                        </a:solidFill>
                      </a:endParaRPr>
                    </a:p>
                  </a:txBody>
                  <a:tcPr marL="84664" marR="84664" marT="23407" marB="234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solidFill>
                      <a:srgbClr val="E3DCC1"/>
                    </a:solidFill>
                  </a:tcPr>
                </a:tc>
                <a:tc>
                  <a:txBody>
                    <a:bodyPr/>
                    <a:lstStyle/>
                    <a:p>
                      <a:pPr marL="0" indent="0" algn="ctr" latinLnBrk="0">
                        <a:lnSpc>
                          <a:spcPct val="160000"/>
                        </a:lnSpc>
                        <a:spcBef>
                          <a:spcPct val="0"/>
                        </a:spcBef>
                        <a:spcAft>
                          <a:spcPct val="0"/>
                        </a:spcAft>
                      </a:pPr>
                      <a:r>
                        <a:rPr lang="ko-KR" altLang="en-US" sz="1400" spc="5">
                          <a:solidFill>
                            <a:srgbClr val="000000"/>
                          </a:solidFill>
                          <a:ea typeface="함초롬바탕"/>
                        </a:rPr>
                        <a:t>소요예산</a:t>
                      </a:r>
                      <a:endParaRPr lang="ko-KR" altLang="en-US" sz="1400" spc="5">
                        <a:solidFill>
                          <a:srgbClr val="000000"/>
                        </a:solidFill>
                      </a:endParaRPr>
                    </a:p>
                  </a:txBody>
                  <a:tcPr marL="84664" marR="84664" marT="23407" marB="234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solidFill>
                      <a:srgbClr val="E3DCC1"/>
                    </a:solidFill>
                  </a:tcPr>
                </a:tc>
                <a:tc>
                  <a:txBody>
                    <a:bodyPr/>
                    <a:lstStyle/>
                    <a:p>
                      <a:pPr marL="0" indent="0" algn="ctr" latinLnBrk="0">
                        <a:lnSpc>
                          <a:spcPct val="160000"/>
                        </a:lnSpc>
                        <a:spcBef>
                          <a:spcPct val="0"/>
                        </a:spcBef>
                        <a:spcAft>
                          <a:spcPct val="0"/>
                        </a:spcAft>
                      </a:pPr>
                      <a:r>
                        <a:rPr lang="ko-KR" altLang="en-US" sz="1400" spc="5">
                          <a:solidFill>
                            <a:srgbClr val="000000"/>
                          </a:solidFill>
                          <a:ea typeface="함초롬바탕"/>
                        </a:rPr>
                        <a:t>신규보호</a:t>
                      </a:r>
                      <a:endParaRPr lang="ko-KR" altLang="en-US" sz="1400" spc="5">
                        <a:solidFill>
                          <a:srgbClr val="000000"/>
                        </a:solidFill>
                      </a:endParaRPr>
                    </a:p>
                  </a:txBody>
                  <a:tcPr marL="84664" marR="84664" marT="23407" marB="234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solidFill>
                      <a:srgbClr val="E3DCC1"/>
                    </a:solidFill>
                  </a:tcPr>
                </a:tc>
              </a:tr>
              <a:tr h="397420">
                <a:tc>
                  <a:txBody>
                    <a:bodyPr/>
                    <a:lstStyle/>
                    <a:p>
                      <a:pPr marL="0" indent="0" algn="just" latinLnBrk="1">
                        <a:lnSpc>
                          <a:spcPct val="160000"/>
                        </a:lnSpc>
                        <a:spcBef>
                          <a:spcPct val="0"/>
                        </a:spcBef>
                        <a:spcAft>
                          <a:spcPct val="0"/>
                        </a:spcAft>
                      </a:pPr>
                      <a:r>
                        <a:rPr lang="ko-KR" altLang="en-US" sz="1400" spc="5">
                          <a:solidFill>
                            <a:srgbClr val="000000"/>
                          </a:solidFill>
                          <a:ea typeface="함초롬바탕"/>
                        </a:rPr>
                        <a:t>의료급여 부양의무자기준 미적용</a:t>
                      </a:r>
                      <a:endParaRPr lang="ko-KR" altLang="en-US" sz="1400" spc="5">
                        <a:solidFill>
                          <a:srgbClr val="000000"/>
                        </a:solidFill>
                      </a:endParaRPr>
                    </a:p>
                  </a:txBody>
                  <a:tcPr marL="84664" marR="84664" marT="23407" marB="234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just" latinLnBrk="1">
                        <a:lnSpc>
                          <a:spcPct val="160000"/>
                        </a:lnSpc>
                        <a:spcBef>
                          <a:spcPct val="0"/>
                        </a:spcBef>
                        <a:spcAft>
                          <a:spcPct val="0"/>
                        </a:spcAft>
                      </a:pPr>
                      <a:r>
                        <a:rPr lang="en-US" altLang="ko-KR" sz="1400" spc="5">
                          <a:solidFill>
                            <a:srgbClr val="000000"/>
                          </a:solidFill>
                          <a:latin typeface="함초롬바탕"/>
                        </a:rPr>
                        <a:t>3</a:t>
                      </a:r>
                      <a:r>
                        <a:rPr lang="ko-KR" altLang="en-US" sz="1400" spc="5">
                          <a:solidFill>
                            <a:srgbClr val="000000"/>
                          </a:solidFill>
                          <a:ea typeface="함초롬바탕"/>
                        </a:rPr>
                        <a:t>조 </a:t>
                      </a:r>
                      <a:r>
                        <a:rPr lang="en-US" altLang="ko-KR" sz="1400" spc="5">
                          <a:solidFill>
                            <a:srgbClr val="000000"/>
                          </a:solidFill>
                          <a:latin typeface="함초롬바탕"/>
                        </a:rPr>
                        <a:t>1</a:t>
                      </a:r>
                      <a:r>
                        <a:rPr lang="ko-KR" altLang="en-US" sz="1400" spc="5">
                          <a:solidFill>
                            <a:srgbClr val="000000"/>
                          </a:solidFill>
                          <a:ea typeface="함초롬바탕"/>
                        </a:rPr>
                        <a:t>천억원</a:t>
                      </a:r>
                      <a:endParaRPr lang="ko-KR" altLang="en-US" sz="1400" spc="5">
                        <a:solidFill>
                          <a:srgbClr val="000000"/>
                        </a:solidFill>
                      </a:endParaRPr>
                    </a:p>
                  </a:txBody>
                  <a:tcPr marL="84664" marR="84664" marT="23407" marB="234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just" latinLnBrk="1">
                        <a:lnSpc>
                          <a:spcPct val="160000"/>
                        </a:lnSpc>
                        <a:spcBef>
                          <a:spcPct val="0"/>
                        </a:spcBef>
                        <a:spcAft>
                          <a:spcPct val="0"/>
                        </a:spcAft>
                      </a:pPr>
                      <a:r>
                        <a:rPr lang="en-US" altLang="ko-KR" sz="1400" spc="5">
                          <a:solidFill>
                            <a:srgbClr val="000000"/>
                          </a:solidFill>
                          <a:latin typeface="함초롬바탕"/>
                        </a:rPr>
                        <a:t>94</a:t>
                      </a:r>
                      <a:r>
                        <a:rPr lang="ko-KR" altLang="en-US" sz="1400" spc="5">
                          <a:solidFill>
                            <a:srgbClr val="000000"/>
                          </a:solidFill>
                          <a:ea typeface="함초롬바탕"/>
                        </a:rPr>
                        <a:t>만명</a:t>
                      </a:r>
                      <a:endParaRPr lang="ko-KR" altLang="en-US" sz="1400" spc="5">
                        <a:solidFill>
                          <a:srgbClr val="000000"/>
                        </a:solidFill>
                      </a:endParaRPr>
                    </a:p>
                  </a:txBody>
                  <a:tcPr marL="84664" marR="84664" marT="23407" marB="234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r>
              <a:tr h="397420">
                <a:tc>
                  <a:txBody>
                    <a:bodyPr/>
                    <a:lstStyle/>
                    <a:p>
                      <a:pPr marL="0" indent="0" algn="just" latinLnBrk="1">
                        <a:lnSpc>
                          <a:spcPct val="160000"/>
                        </a:lnSpc>
                        <a:spcBef>
                          <a:spcPct val="0"/>
                        </a:spcBef>
                        <a:spcAft>
                          <a:spcPct val="0"/>
                        </a:spcAft>
                      </a:pPr>
                      <a:r>
                        <a:rPr lang="ko-KR" altLang="en-US" sz="1400" spc="5">
                          <a:solidFill>
                            <a:srgbClr val="000000"/>
                          </a:solidFill>
                          <a:ea typeface="함초롬바탕"/>
                        </a:rPr>
                        <a:t>교육급여 부양의무자기준 미적용</a:t>
                      </a:r>
                      <a:endParaRPr lang="ko-KR" altLang="en-US" sz="1400" spc="5">
                        <a:solidFill>
                          <a:srgbClr val="000000"/>
                        </a:solidFill>
                      </a:endParaRPr>
                    </a:p>
                  </a:txBody>
                  <a:tcPr marL="84664" marR="84664" marT="23407" marB="234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just" latinLnBrk="1">
                        <a:lnSpc>
                          <a:spcPct val="160000"/>
                        </a:lnSpc>
                        <a:spcBef>
                          <a:spcPct val="0"/>
                        </a:spcBef>
                        <a:spcAft>
                          <a:spcPct val="0"/>
                        </a:spcAft>
                      </a:pPr>
                      <a:r>
                        <a:rPr lang="en-US" altLang="ko-KR" sz="1400" spc="5">
                          <a:solidFill>
                            <a:srgbClr val="000000"/>
                          </a:solidFill>
                          <a:latin typeface="함초롬바탕"/>
                        </a:rPr>
                        <a:t>440</a:t>
                      </a:r>
                      <a:r>
                        <a:rPr lang="ko-KR" altLang="en-US" sz="1400" spc="5">
                          <a:solidFill>
                            <a:srgbClr val="000000"/>
                          </a:solidFill>
                          <a:ea typeface="함초롬바탕"/>
                        </a:rPr>
                        <a:t>억원</a:t>
                      </a:r>
                      <a:endParaRPr lang="ko-KR" altLang="en-US" sz="1400" spc="5">
                        <a:solidFill>
                          <a:srgbClr val="000000"/>
                        </a:solidFill>
                      </a:endParaRPr>
                    </a:p>
                  </a:txBody>
                  <a:tcPr marL="84664" marR="84664" marT="23407" marB="234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c>
                  <a:txBody>
                    <a:bodyPr/>
                    <a:lstStyle/>
                    <a:p>
                      <a:pPr marL="0" indent="0" algn="just" latinLnBrk="1">
                        <a:lnSpc>
                          <a:spcPct val="160000"/>
                        </a:lnSpc>
                        <a:spcBef>
                          <a:spcPct val="0"/>
                        </a:spcBef>
                        <a:spcAft>
                          <a:spcPct val="0"/>
                        </a:spcAft>
                      </a:pPr>
                      <a:r>
                        <a:rPr lang="en-US" altLang="ko-KR" sz="1400" spc="5">
                          <a:solidFill>
                            <a:srgbClr val="000000"/>
                          </a:solidFill>
                          <a:latin typeface="함초롬바탕"/>
                        </a:rPr>
                        <a:t>42</a:t>
                      </a:r>
                      <a:r>
                        <a:rPr lang="ko-KR" altLang="en-US" sz="1400" spc="5">
                          <a:solidFill>
                            <a:srgbClr val="000000"/>
                          </a:solidFill>
                          <a:ea typeface="함초롬바탕"/>
                        </a:rPr>
                        <a:t>만명</a:t>
                      </a:r>
                      <a:endParaRPr lang="ko-KR" altLang="en-US" sz="1400" spc="5">
                        <a:solidFill>
                          <a:srgbClr val="000000"/>
                        </a:solidFill>
                      </a:endParaRPr>
                    </a:p>
                  </a:txBody>
                  <a:tcPr marL="84664" marR="84664" marT="23407" marB="23407" anchor="ctr">
                    <a:lnL w="3556" cap="flat" cmpd="sng" algn="ctr">
                      <a:solidFill>
                        <a:srgbClr val="000000"/>
                      </a:solidFill>
                      <a:prstDash val="solid"/>
                      <a:round/>
                    </a:lnL>
                    <a:lnR w="3556" cap="flat" cmpd="sng" algn="ctr">
                      <a:solidFill>
                        <a:srgbClr val="000000"/>
                      </a:solidFill>
                      <a:prstDash val="solid"/>
                      <a:round/>
                    </a:lnR>
                    <a:lnT w="3556" cap="flat" cmpd="sng" algn="ctr">
                      <a:solidFill>
                        <a:srgbClr val="000000"/>
                      </a:solidFill>
                      <a:prstDash val="solid"/>
                      <a:round/>
                    </a:lnT>
                    <a:lnB w="3556" cap="flat" cmpd="sng" algn="ctr">
                      <a:solidFill>
                        <a:srgbClr val="000000"/>
                      </a:solidFill>
                      <a:prstDash val="solid"/>
                      <a:round/>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grpSp>
        <p:nvGrpSpPr>
          <p:cNvPr id="24" name="그룹 4"/>
          <p:cNvGrpSpPr/>
          <p:nvPr/>
        </p:nvGrpSpPr>
        <p:grpSpPr>
          <a:xfrm>
            <a:off x="1099046" y="1584174"/>
            <a:ext cx="7168506" cy="4176464"/>
            <a:chOff x="1331640" y="2221742"/>
            <a:chExt cx="6768752" cy="3943562"/>
          </a:xfrm>
        </p:grpSpPr>
        <p:sp>
          <p:nvSpPr>
            <p:cNvPr id="25" name="순서도: 자기 디스크 16"/>
            <p:cNvSpPr/>
            <p:nvPr/>
          </p:nvSpPr>
          <p:spPr>
            <a:xfrm>
              <a:off x="1331640" y="3645024"/>
              <a:ext cx="2952328" cy="2520280"/>
            </a:xfrm>
            <a:prstGeom prst="flowChartMagneticDisk">
              <a:avLst/>
            </a:prstGeom>
            <a:solidFill>
              <a:srgbClr val="326065">
                <a:alpha val="100000"/>
              </a:srgbClr>
            </a:solidFill>
            <a:ln w="19050" cap="flat" cmpd="sng" algn="ctr">
              <a:solidFill>
                <a:srgbClr val="3C3D64">
                  <a:alpha val="100000"/>
                </a:srgbClr>
              </a:solidFill>
              <a:prstDash val="solid"/>
            </a:ln>
          </p:spPr>
          <p:txBody>
            <a:bodyPr anchor="ctr"/>
            <a:lstStyle/>
            <a:p>
              <a:pPr algn="ctr"/>
              <a:endParaRPr lang="ko-KR" altLang="en-US"/>
            </a:p>
          </p:txBody>
        </p:sp>
        <p:sp>
          <p:nvSpPr>
            <p:cNvPr id="26" name="설명선 1 17"/>
            <p:cNvSpPr/>
            <p:nvPr/>
          </p:nvSpPr>
          <p:spPr>
            <a:xfrm>
              <a:off x="4572000" y="4653136"/>
              <a:ext cx="3528392" cy="817349"/>
            </a:xfrm>
            <a:prstGeom prst="borderCallout1">
              <a:avLst>
                <a:gd name="adj1" fmla="val 49946"/>
                <a:gd name="adj2" fmla="val 286"/>
                <a:gd name="adj3" fmla="val 50698"/>
                <a:gd name="adj4" fmla="val -7571"/>
              </a:avLst>
            </a:prstGeom>
            <a:solidFill>
              <a:srgbClr val="FFFFFF">
                <a:alpha val="100000"/>
              </a:srgbClr>
            </a:solidFill>
            <a:ln w="19050" cap="flat" cmpd="sng" algn="ctr">
              <a:solidFill>
                <a:srgbClr val="3C3D64">
                  <a:alpha val="100000"/>
                </a:srgbClr>
              </a:solidFill>
              <a:prstDash val="solid"/>
            </a:ln>
          </p:spPr>
          <p:txBody>
            <a:bodyPr anchor="ctr"/>
            <a:lstStyle/>
            <a:p>
              <a:pPr algn="ctr"/>
              <a:endParaRPr lang="ko-KR" altLang="en-US"/>
            </a:p>
          </p:txBody>
        </p:sp>
        <p:sp>
          <p:nvSpPr>
            <p:cNvPr id="27" name="TextBox 18"/>
            <p:cNvSpPr txBox="1"/>
            <p:nvPr/>
          </p:nvSpPr>
          <p:spPr>
            <a:xfrm>
              <a:off x="4731639" y="4905164"/>
              <a:ext cx="3152728" cy="346403"/>
            </a:xfrm>
            <a:prstGeom prst="rect">
              <a:avLst/>
            </a:prstGeom>
            <a:noFill/>
          </p:spPr>
          <p:txBody>
            <a:bodyPr wrap="square">
              <a:spAutoFit/>
            </a:bodyPr>
            <a:lstStyle/>
            <a:p>
              <a:pPr lvl="0"/>
              <a:r>
                <a:rPr lang="ko-KR" altLang="en-US"/>
                <a:t>현재 기초생활보장제도 예산</a:t>
              </a:r>
            </a:p>
          </p:txBody>
        </p:sp>
        <p:sp>
          <p:nvSpPr>
            <p:cNvPr id="28" name="순서도: 자기 디스크 19"/>
            <p:cNvSpPr/>
            <p:nvPr/>
          </p:nvSpPr>
          <p:spPr>
            <a:xfrm>
              <a:off x="1331640" y="2221742"/>
              <a:ext cx="2952328" cy="2287378"/>
            </a:xfrm>
            <a:prstGeom prst="flowChartMagneticDisk">
              <a:avLst/>
            </a:prstGeom>
            <a:solidFill>
              <a:srgbClr val="ADD1D6">
                <a:alpha val="100000"/>
              </a:srgbClr>
            </a:solidFill>
            <a:ln w="19050" cap="flat" cmpd="sng" algn="ctr">
              <a:solidFill>
                <a:srgbClr val="3C3D64">
                  <a:alpha val="100000"/>
                </a:srgbClr>
              </a:solidFill>
              <a:prstDash val="solid"/>
            </a:ln>
          </p:spPr>
          <p:txBody>
            <a:bodyPr anchor="ctr"/>
            <a:lstStyle/>
            <a:p>
              <a:pPr algn="ctr"/>
              <a:endParaRPr lang="ko-KR" altLang="en-US"/>
            </a:p>
          </p:txBody>
        </p:sp>
        <p:sp>
          <p:nvSpPr>
            <p:cNvPr id="29" name="설명선 1 20"/>
            <p:cNvSpPr/>
            <p:nvPr/>
          </p:nvSpPr>
          <p:spPr>
            <a:xfrm>
              <a:off x="4572000" y="3055607"/>
              <a:ext cx="3528392" cy="741817"/>
            </a:xfrm>
            <a:prstGeom prst="borderCallout1">
              <a:avLst>
                <a:gd name="adj1" fmla="val 49946"/>
                <a:gd name="adj2" fmla="val 286"/>
                <a:gd name="adj3" fmla="val 50698"/>
                <a:gd name="adj4" fmla="val -7571"/>
              </a:avLst>
            </a:prstGeom>
            <a:solidFill>
              <a:srgbClr val="DEDEDE">
                <a:alpha val="100000"/>
              </a:srgbClr>
            </a:solidFill>
            <a:ln w="19050" cap="flat" cmpd="sng" algn="ctr">
              <a:solidFill>
                <a:srgbClr val="3C3D64">
                  <a:alpha val="100000"/>
                </a:srgbClr>
              </a:solidFill>
              <a:prstDash val="solid"/>
            </a:ln>
          </p:spPr>
          <p:txBody>
            <a:bodyPr anchor="ctr"/>
            <a:lstStyle/>
            <a:p>
              <a:pPr algn="ctr"/>
              <a:endParaRPr lang="ko-KR" altLang="en-US"/>
            </a:p>
          </p:txBody>
        </p:sp>
        <p:sp>
          <p:nvSpPr>
            <p:cNvPr id="30" name="TextBox 21"/>
            <p:cNvSpPr txBox="1"/>
            <p:nvPr/>
          </p:nvSpPr>
          <p:spPr>
            <a:xfrm>
              <a:off x="4731638" y="3232102"/>
              <a:ext cx="3296745" cy="346612"/>
            </a:xfrm>
            <a:prstGeom prst="rect">
              <a:avLst/>
            </a:prstGeom>
            <a:solidFill>
              <a:srgbClr val="DEDEDE">
                <a:alpha val="100000"/>
              </a:srgbClr>
            </a:solidFill>
          </p:spPr>
          <p:txBody>
            <a:bodyPr wrap="square">
              <a:spAutoFit/>
            </a:bodyPr>
            <a:lstStyle/>
            <a:p>
              <a:pPr lvl="0"/>
              <a:r>
                <a:rPr lang="ko-KR" altLang="en-US"/>
                <a:t>부양의무자기준 폐지 추가예산 </a:t>
              </a:r>
            </a:p>
          </p:txBody>
        </p:sp>
        <p:sp>
          <p:nvSpPr>
            <p:cNvPr id="31" name="TextBox 22"/>
            <p:cNvSpPr txBox="1"/>
            <p:nvPr/>
          </p:nvSpPr>
          <p:spPr>
            <a:xfrm>
              <a:off x="2411758" y="4995564"/>
              <a:ext cx="936103" cy="489843"/>
            </a:xfrm>
            <a:prstGeom prst="rect">
              <a:avLst/>
            </a:prstGeom>
            <a:noFill/>
          </p:spPr>
          <p:txBody>
            <a:bodyPr wrap="square">
              <a:spAutoFit/>
            </a:bodyPr>
            <a:lstStyle/>
            <a:p>
              <a:pPr lvl="0"/>
              <a:r>
                <a:rPr lang="en-US" altLang="ko-KR" sz="2800" b="1">
                  <a:solidFill>
                    <a:schemeClr val="bg1"/>
                  </a:solidFill>
                </a:rPr>
                <a:t>8</a:t>
              </a:r>
              <a:r>
                <a:rPr lang="ko-KR" altLang="en-US" sz="2800" b="1">
                  <a:solidFill>
                    <a:schemeClr val="bg1"/>
                  </a:solidFill>
                </a:rPr>
                <a:t>조</a:t>
              </a:r>
            </a:p>
          </p:txBody>
        </p:sp>
        <p:sp>
          <p:nvSpPr>
            <p:cNvPr id="32" name="TextBox 23"/>
            <p:cNvSpPr txBox="1"/>
            <p:nvPr/>
          </p:nvSpPr>
          <p:spPr>
            <a:xfrm>
              <a:off x="2441084" y="3426511"/>
              <a:ext cx="936103" cy="490409"/>
            </a:xfrm>
            <a:prstGeom prst="rect">
              <a:avLst/>
            </a:prstGeom>
            <a:noFill/>
          </p:spPr>
          <p:txBody>
            <a:bodyPr wrap="square">
              <a:spAutoFit/>
            </a:bodyPr>
            <a:lstStyle/>
            <a:p>
              <a:pPr lvl="0"/>
              <a:r>
                <a:rPr lang="en-US" altLang="ko-KR" sz="2800" b="1">
                  <a:solidFill>
                    <a:schemeClr val="bg1"/>
                  </a:solidFill>
                </a:rPr>
                <a:t>7</a:t>
              </a:r>
              <a:r>
                <a:rPr lang="ko-KR" altLang="en-US" sz="2800" b="1">
                  <a:solidFill>
                    <a:schemeClr val="bg1"/>
                  </a:solidFill>
                </a:rPr>
                <a:t>조</a:t>
              </a:r>
            </a:p>
          </p:txBody>
        </p:sp>
        <p:sp>
          <p:nvSpPr>
            <p:cNvPr id="33" name="직사각형 24"/>
            <p:cNvSpPr/>
            <p:nvPr/>
          </p:nvSpPr>
          <p:spPr>
            <a:xfrm>
              <a:off x="2015716" y="4077072"/>
              <a:ext cx="1728192" cy="828092"/>
            </a:xfrm>
            <a:prstGeom prst="rect">
              <a:avLst/>
            </a:prstGeom>
            <a:solidFill>
              <a:srgbClr val="C00000">
                <a:alpha val="100000"/>
              </a:srgbClr>
            </a:solidFill>
            <a:ln w="19050" cap="flat" cmpd="sng" algn="ctr">
              <a:solidFill>
                <a:srgbClr val="FFFFFF">
                  <a:alpha val="100000"/>
                </a:srgbClr>
              </a:solidFill>
              <a:prstDash val="solid"/>
            </a:ln>
          </p:spPr>
          <p:txBody>
            <a:bodyPr anchor="ctr"/>
            <a:lstStyle/>
            <a:p>
              <a:pPr algn="ctr"/>
              <a:endParaRPr lang="ko-KR" altLang="en-US"/>
            </a:p>
          </p:txBody>
        </p:sp>
        <p:sp>
          <p:nvSpPr>
            <p:cNvPr id="34" name="TextBox 25"/>
            <p:cNvSpPr txBox="1"/>
            <p:nvPr/>
          </p:nvSpPr>
          <p:spPr>
            <a:xfrm>
              <a:off x="2195733" y="4185951"/>
              <a:ext cx="1584175" cy="606930"/>
            </a:xfrm>
            <a:prstGeom prst="rect">
              <a:avLst/>
            </a:prstGeom>
            <a:noFill/>
          </p:spPr>
          <p:txBody>
            <a:bodyPr wrap="square">
              <a:spAutoFit/>
            </a:bodyPr>
            <a:lstStyle/>
            <a:p>
              <a:pPr lvl="0"/>
              <a:r>
                <a:rPr lang="en-US" altLang="ko-KR">
                  <a:solidFill>
                    <a:schemeClr val="bg1"/>
                  </a:solidFill>
                </a:rPr>
                <a:t>15</a:t>
              </a:r>
              <a:r>
                <a:rPr lang="ko-KR" altLang="en-US">
                  <a:solidFill>
                    <a:schemeClr val="bg1"/>
                  </a:solidFill>
                </a:rPr>
                <a:t>조</a:t>
              </a:r>
            </a:p>
            <a:p>
              <a:pPr lvl="0"/>
              <a:r>
                <a:rPr lang="en-US" altLang="ko-KR">
                  <a:solidFill>
                    <a:schemeClr val="bg1"/>
                  </a:solidFill>
                </a:rPr>
                <a:t>= GDP</a:t>
              </a:r>
              <a:r>
                <a:rPr lang="ko-KR" altLang="en-US">
                  <a:solidFill>
                    <a:schemeClr val="bg1"/>
                  </a:solidFill>
                </a:rPr>
                <a:t>의 </a:t>
              </a:r>
              <a:r>
                <a:rPr lang="en-US" altLang="ko-KR">
                  <a:solidFill>
                    <a:schemeClr val="bg1"/>
                  </a:solidFill>
                </a:rPr>
                <a:t>1%</a:t>
              </a:r>
              <a:endParaRPr lang="ko-KR" altLang="en-US">
                <a:solidFill>
                  <a:schemeClr val="bg1"/>
                </a:solidFil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8" name="TextBox 31"/>
          <p:cNvSpPr txBox="1"/>
          <p:nvPr/>
        </p:nvSpPr>
        <p:spPr>
          <a:xfrm>
            <a:off x="359532" y="554629"/>
            <a:ext cx="7704856" cy="453116"/>
          </a:xfrm>
          <a:prstGeom prst="rect">
            <a:avLst/>
          </a:prstGeom>
          <a:noFill/>
        </p:spPr>
        <p:txBody>
          <a:bodyPr wrap="square">
            <a:spAutoFit/>
          </a:bodyPr>
          <a:lstStyle/>
          <a:p>
            <a:pPr marL="0" lvl="0" algn="l" latinLnBrk="1" hangingPunct="1"/>
            <a:r>
              <a:rPr lang="ko-KR" altLang="en-US" sz="2400" b="0" i="0" spc="5">
                <a:solidFill>
                  <a:srgbClr val="214043"/>
                </a:solidFill>
                <a:latin typeface="Georgia"/>
                <a:ea typeface="맑은 고딕"/>
                <a:cs typeface="맑은 고딕"/>
              </a:rPr>
              <a:t>이 외에도</a:t>
            </a:r>
            <a:r>
              <a:rPr lang="en-US" altLang="ko-KR" sz="2400" b="0" i="0" spc="5">
                <a:solidFill>
                  <a:srgbClr val="214043"/>
                </a:solidFill>
                <a:latin typeface="Georgia"/>
              </a:rPr>
              <a:t>…</a:t>
            </a:r>
            <a:endParaRPr lang="en-US" altLang="ko-KR" sz="2400">
              <a:solidFill>
                <a:schemeClr val="accent2">
                  <a:lumMod val="50000"/>
                </a:schemeClr>
              </a:solidFill>
            </a:endParaRPr>
          </a:p>
        </p:txBody>
      </p:sp>
      <p:sp>
        <p:nvSpPr>
          <p:cNvPr id="9" name="TextBox 1"/>
          <p:cNvSpPr txBox="1"/>
          <p:nvPr/>
        </p:nvSpPr>
        <p:spPr>
          <a:xfrm>
            <a:off x="323528" y="1354094"/>
            <a:ext cx="7776864" cy="4739239"/>
          </a:xfrm>
          <a:prstGeom prst="rect">
            <a:avLst/>
          </a:prstGeom>
          <a:noFill/>
        </p:spPr>
        <p:txBody>
          <a:bodyPr wrap="square">
            <a:spAutoFit/>
          </a:bodyPr>
          <a:lstStyle/>
          <a:p>
            <a:pPr marL="285750" indent="-285750" algn="l" latinLnBrk="1" hangingPunct="1">
              <a:buFont typeface="Arial"/>
              <a:buChar char="•"/>
            </a:pPr>
            <a:r>
              <a:rPr lang="ko-KR" altLang="en-US" sz="2200" b="0" i="0" spc="5">
                <a:solidFill>
                  <a:srgbClr val="326065"/>
                </a:solidFill>
                <a:latin typeface="Georgia"/>
                <a:ea typeface="맑은 고딕"/>
                <a:cs typeface="맑은 고딕"/>
              </a:rPr>
              <a:t>이러한 변화가 근로강제 강화</a:t>
            </a:r>
            <a:r>
              <a:rPr lang="en-US" altLang="ko-KR" sz="2200" b="0" i="0" spc="5">
                <a:solidFill>
                  <a:srgbClr val="326065"/>
                </a:solidFill>
                <a:latin typeface="Georgia"/>
              </a:rPr>
              <a:t>, </a:t>
            </a:r>
            <a:r>
              <a:rPr lang="ko-KR" altLang="en-US" sz="2200" b="0" i="0" spc="5">
                <a:solidFill>
                  <a:srgbClr val="326065"/>
                </a:solidFill>
                <a:latin typeface="Georgia"/>
                <a:ea typeface="맑은 고딕"/>
                <a:cs typeface="맑은 고딕"/>
              </a:rPr>
              <a:t>복지수급권자들에 대한 낙인적 시선 동원과 함께 일어나는 것이 매우 문제적</a:t>
            </a:r>
            <a:r>
              <a:rPr lang="en-US" altLang="ko-KR" sz="2200" b="0" i="0" spc="5">
                <a:solidFill>
                  <a:srgbClr val="326065"/>
                </a:solidFill>
                <a:latin typeface="Georgia"/>
              </a:rPr>
              <a:t>.</a:t>
            </a:r>
          </a:p>
          <a:p>
            <a:pPr marL="400050" indent="-285750" algn="l" latinLnBrk="1" hangingPunct="1">
              <a:lnSpc>
                <a:spcPct val="150000"/>
              </a:lnSpc>
              <a:buFont typeface="Arial"/>
              <a:buChar char="•"/>
            </a:pPr>
            <a:r>
              <a:rPr lang="en-US" altLang="ko-KR" sz="2200" b="0" i="0" spc="5">
                <a:solidFill>
                  <a:srgbClr val="83BCC1"/>
                </a:solidFill>
                <a:latin typeface="Georgia"/>
              </a:rPr>
              <a:t>   </a:t>
            </a:r>
            <a:r>
              <a:rPr lang="en-US" altLang="ko-KR" sz="2000" b="0" i="0" spc="5">
                <a:solidFill>
                  <a:srgbClr val="83BCC1"/>
                </a:solidFill>
                <a:latin typeface="Georgia"/>
              </a:rPr>
              <a:t> *</a:t>
            </a:r>
            <a:r>
              <a:rPr lang="ko-KR" altLang="en-US" sz="2000" b="0" i="0" spc="5">
                <a:solidFill>
                  <a:srgbClr val="83BCC1"/>
                </a:solidFill>
                <a:latin typeface="Georgia"/>
                <a:ea typeface="맑은 고딕"/>
                <a:cs typeface="맑은 고딕"/>
              </a:rPr>
              <a:t>비정상의 정상화 </a:t>
            </a:r>
            <a:r>
              <a:rPr lang="en-US" altLang="ko-KR" sz="2000" b="0" i="0" spc="5">
                <a:solidFill>
                  <a:srgbClr val="83BCC1"/>
                </a:solidFill>
                <a:latin typeface="Georgia"/>
              </a:rPr>
              <a:t>1</a:t>
            </a:r>
            <a:r>
              <a:rPr lang="ko-KR" altLang="en-US" sz="2000" b="0" i="0" spc="5">
                <a:solidFill>
                  <a:srgbClr val="83BCC1"/>
                </a:solidFill>
                <a:latin typeface="Georgia"/>
                <a:ea typeface="맑은 고딕"/>
                <a:cs typeface="맑은 고딕"/>
              </a:rPr>
              <a:t>호과제로 </a:t>
            </a:r>
            <a:r>
              <a:rPr lang="en-US" altLang="ko-KR" sz="2000" b="0" i="0" spc="5">
                <a:solidFill>
                  <a:srgbClr val="83BCC1"/>
                </a:solidFill>
                <a:latin typeface="Georgia"/>
              </a:rPr>
              <a:t>‘</a:t>
            </a:r>
            <a:r>
              <a:rPr lang="ko-KR" altLang="en-US" sz="2000" b="0" i="0" spc="5">
                <a:solidFill>
                  <a:srgbClr val="83BCC1"/>
                </a:solidFill>
                <a:latin typeface="Georgia"/>
                <a:ea typeface="맑은 고딕"/>
                <a:cs typeface="맑은 고딕"/>
              </a:rPr>
              <a:t>부정수급 근절</a:t>
            </a:r>
            <a:r>
              <a:rPr lang="en-US" altLang="ko-KR" sz="2000" b="0" i="0" spc="5">
                <a:solidFill>
                  <a:srgbClr val="83BCC1"/>
                </a:solidFill>
                <a:latin typeface="Georgia"/>
              </a:rPr>
              <a:t>’</a:t>
            </a:r>
            <a:r>
              <a:rPr lang="ko-KR" altLang="en-US" sz="2000" b="0" i="0" spc="5">
                <a:solidFill>
                  <a:srgbClr val="83BCC1"/>
                </a:solidFill>
                <a:latin typeface="Georgia"/>
                <a:ea typeface="맑은 고딕"/>
                <a:cs typeface="맑은 고딕"/>
              </a:rPr>
              <a:t>을 든 것이 상징적 </a:t>
            </a:r>
          </a:p>
          <a:p>
            <a:pPr marL="400050" indent="-285750" algn="l" latinLnBrk="1" hangingPunct="1">
              <a:lnSpc>
                <a:spcPct val="150000"/>
              </a:lnSpc>
              <a:buFont typeface="Arial"/>
              <a:buChar char="•"/>
            </a:pPr>
            <a:endParaRPr lang="en-US" altLang="ko-KR" sz="2200">
              <a:solidFill>
                <a:schemeClr val="accent2">
                  <a:lumMod val="75000"/>
                </a:schemeClr>
              </a:solidFill>
            </a:endParaRPr>
          </a:p>
          <a:p>
            <a:pPr marL="285750" indent="-285750" algn="l" latinLnBrk="1" hangingPunct="1">
              <a:buFont typeface="Arial"/>
              <a:buChar char="•"/>
            </a:pPr>
            <a:r>
              <a:rPr lang="ko-KR" altLang="en-US" sz="2200" b="0" i="0" spc="5">
                <a:solidFill>
                  <a:srgbClr val="326065"/>
                </a:solidFill>
                <a:latin typeface="Georgia"/>
                <a:ea typeface="맑은 고딕"/>
                <a:cs typeface="맑은 고딕"/>
              </a:rPr>
              <a:t>복지수급은 가난에 빠진 모든 국민들의 권리이며 이 권리를 지키는 것이 </a:t>
            </a:r>
            <a:r>
              <a:rPr lang="en-US" altLang="ko-KR" sz="2200" b="0" i="0" spc="5">
                <a:solidFill>
                  <a:srgbClr val="326065"/>
                </a:solidFill>
                <a:latin typeface="Georgia"/>
              </a:rPr>
              <a:t>99% </a:t>
            </a:r>
            <a:r>
              <a:rPr lang="ko-KR" altLang="en-US" sz="2200" b="0" i="0" spc="5">
                <a:solidFill>
                  <a:srgbClr val="326065"/>
                </a:solidFill>
                <a:latin typeface="Georgia"/>
                <a:ea typeface="맑은 고딕"/>
                <a:cs typeface="맑은 고딕"/>
              </a:rPr>
              <a:t>모든 사람들에게 좋다는 것을 알려야 함</a:t>
            </a:r>
            <a:r>
              <a:rPr lang="en-US" altLang="ko-KR" sz="2200" b="0" i="0" spc="5">
                <a:solidFill>
                  <a:srgbClr val="326065"/>
                </a:solidFill>
                <a:latin typeface="Georgia"/>
              </a:rPr>
              <a:t>.</a:t>
            </a:r>
          </a:p>
          <a:p>
            <a:pPr marL="400050" indent="-285750" algn="l" latinLnBrk="1" hangingPunct="1">
              <a:lnSpc>
                <a:spcPct val="150000"/>
              </a:lnSpc>
              <a:buFont typeface="Arial"/>
              <a:buChar char="•"/>
            </a:pPr>
            <a:endParaRPr lang="en-US" altLang="ko-KR" sz="2200">
              <a:solidFill>
                <a:schemeClr val="accent2">
                  <a:lumMod val="75000"/>
                </a:schemeClr>
              </a:solidFill>
            </a:endParaRPr>
          </a:p>
          <a:p>
            <a:pPr marL="285750" indent="-285750" algn="l" latinLnBrk="1" hangingPunct="1">
              <a:buFont typeface="Arial"/>
              <a:buChar char="•"/>
            </a:pPr>
            <a:r>
              <a:rPr lang="ko-KR" altLang="en-US" sz="2200" b="0" i="0" spc="5">
                <a:solidFill>
                  <a:srgbClr val="326065"/>
                </a:solidFill>
                <a:latin typeface="Georgia"/>
                <a:ea typeface="맑은 고딕"/>
                <a:cs typeface="맑은 고딕"/>
              </a:rPr>
              <a:t>부양의무자기준과 같은 현실과 맞지 않는 선정기준을 보편적으로 바꿔 사각지대를 해소하고</a:t>
            </a:r>
            <a:r>
              <a:rPr lang="en-US" altLang="ko-KR" sz="2200" b="0" i="0" spc="5">
                <a:solidFill>
                  <a:srgbClr val="326065"/>
                </a:solidFill>
                <a:latin typeface="Georgia"/>
              </a:rPr>
              <a:t>, </a:t>
            </a:r>
            <a:r>
              <a:rPr lang="ko-KR" altLang="en-US" sz="2200" b="0" i="0" spc="5">
                <a:solidFill>
                  <a:srgbClr val="326065"/>
                </a:solidFill>
                <a:latin typeface="Georgia"/>
                <a:ea typeface="맑은 고딕"/>
                <a:cs typeface="맑은 고딕"/>
              </a:rPr>
              <a:t>수급자들의 급여수준 상승으로 </a:t>
            </a:r>
            <a:r>
              <a:rPr lang="en-US" altLang="ko-KR" sz="2200" b="0" i="0" spc="5">
                <a:solidFill>
                  <a:srgbClr val="326065"/>
                </a:solidFill>
                <a:latin typeface="Georgia"/>
              </a:rPr>
              <a:t>‘</a:t>
            </a:r>
            <a:r>
              <a:rPr lang="ko-KR" altLang="en-US" sz="2200" b="0" i="0" spc="5">
                <a:solidFill>
                  <a:srgbClr val="326065"/>
                </a:solidFill>
                <a:latin typeface="Georgia"/>
                <a:ea typeface="맑은 고딕"/>
                <a:cs typeface="맑은 고딕"/>
              </a:rPr>
              <a:t>인간다운 삶</a:t>
            </a:r>
            <a:r>
              <a:rPr lang="en-US" altLang="ko-KR" sz="2200" b="0" i="0" spc="5">
                <a:solidFill>
                  <a:srgbClr val="326065"/>
                </a:solidFill>
                <a:latin typeface="Georgia"/>
              </a:rPr>
              <a:t>’ </a:t>
            </a:r>
            <a:r>
              <a:rPr lang="ko-KR" altLang="en-US" sz="2200" b="0" i="0" spc="5">
                <a:solidFill>
                  <a:srgbClr val="326065"/>
                </a:solidFill>
                <a:latin typeface="Georgia"/>
                <a:ea typeface="맑은 고딕"/>
                <a:cs typeface="맑은 고딕"/>
              </a:rPr>
              <a:t>쟁취와 </a:t>
            </a:r>
            <a:r>
              <a:rPr lang="en-US" altLang="ko-KR" sz="2200" b="0" i="0" spc="5">
                <a:solidFill>
                  <a:srgbClr val="326065"/>
                </a:solidFill>
                <a:latin typeface="Georgia"/>
              </a:rPr>
              <a:t>‘</a:t>
            </a:r>
            <a:r>
              <a:rPr lang="ko-KR" altLang="en-US" sz="2200" b="0" i="0" spc="5">
                <a:solidFill>
                  <a:srgbClr val="326065"/>
                </a:solidFill>
                <a:latin typeface="Georgia"/>
                <a:ea typeface="맑은 고딕"/>
                <a:cs typeface="맑은 고딕"/>
              </a:rPr>
              <a:t>복지 확대</a:t>
            </a:r>
            <a:r>
              <a:rPr lang="en-US" altLang="ko-KR" sz="2200" b="0" i="0" spc="5">
                <a:solidFill>
                  <a:srgbClr val="326065"/>
                </a:solidFill>
                <a:latin typeface="Georgia"/>
              </a:rPr>
              <a:t>’</a:t>
            </a:r>
            <a:r>
              <a:rPr lang="ko-KR" altLang="en-US" sz="2200" b="0" i="0" spc="5">
                <a:solidFill>
                  <a:srgbClr val="326065"/>
                </a:solidFill>
                <a:latin typeface="Georgia"/>
                <a:ea typeface="맑은 고딕"/>
                <a:cs typeface="맑은 고딕"/>
              </a:rPr>
              <a:t>를 함께 이뤄내야 할 것</a:t>
            </a:r>
            <a:r>
              <a:rPr lang="en-US" altLang="ko-KR" sz="2200" b="0" i="0" spc="5">
                <a:solidFill>
                  <a:srgbClr val="326065"/>
                </a:solidFill>
                <a:latin typeface="Georgia"/>
              </a:rPr>
              <a:t>.</a:t>
            </a:r>
            <a:r>
              <a:rPr lang="ko-KR" altLang="en-US" sz="2200" b="0" i="0" spc="5">
                <a:solidFill>
                  <a:srgbClr val="326065"/>
                </a:solidFill>
                <a:latin typeface="Georgia"/>
                <a:ea typeface="맑은 고딕"/>
                <a:cs typeface="맑은 고딕"/>
              </a:rPr>
              <a:t> </a:t>
            </a:r>
          </a:p>
          <a:p>
            <a:pPr marL="285750" indent="-285750" algn="l" latinLnBrk="1" hangingPunct="1">
              <a:lnSpc>
                <a:spcPct val="150000"/>
              </a:lnSpc>
              <a:buFont typeface="Arial"/>
              <a:buChar char="•"/>
            </a:pPr>
            <a:endParaRPr lang="ko-KR" altLang="en-US" sz="2000">
              <a:solidFill>
                <a:schemeClr val="accent2">
                  <a:lumMod val="75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23" name="현 9"/>
          <p:cNvSpPr/>
          <p:nvPr/>
        </p:nvSpPr>
        <p:spPr>
          <a:xfrm flipH="1">
            <a:off x="251520" y="1076734"/>
            <a:ext cx="792088" cy="792088"/>
          </a:xfrm>
          <a:prstGeom prst="chord">
            <a:avLst>
              <a:gd name="adj1" fmla="val 2700000"/>
              <a:gd name="adj2" fmla="val 16200000"/>
            </a:avLst>
          </a:prstGeom>
          <a:solidFill>
            <a:srgbClr val="ADD1D6">
              <a:alpha val="100000"/>
            </a:srgbClr>
          </a:solidFill>
          <a:ln w="19050" cap="flat" cmpd="sng" algn="ctr">
            <a:solidFill>
              <a:srgbClr val="FFFFFF">
                <a:alpha val="100000"/>
              </a:srgbClr>
            </a:solidFill>
            <a:prstDash val="solid"/>
          </a:ln>
        </p:spPr>
        <p:txBody>
          <a:bodyPr anchor="ctr"/>
          <a:lstStyle/>
          <a:p>
            <a:pPr marL="0" algn="ctr" latinLnBrk="1" hangingPunct="1"/>
            <a:endParaRPr lang="ko-KR" altLang="en-US"/>
          </a:p>
        </p:txBody>
      </p:sp>
      <p:sp>
        <p:nvSpPr>
          <p:cNvPr id="24" name="TextBox 10"/>
          <p:cNvSpPr txBox="1"/>
          <p:nvPr/>
        </p:nvSpPr>
        <p:spPr>
          <a:xfrm>
            <a:off x="467544" y="1110866"/>
            <a:ext cx="504056" cy="754129"/>
          </a:xfrm>
          <a:prstGeom prst="rect">
            <a:avLst/>
          </a:prstGeom>
          <a:noFill/>
        </p:spPr>
        <p:txBody>
          <a:bodyPr wrap="square">
            <a:spAutoFit/>
          </a:bodyPr>
          <a:lstStyle/>
          <a:p>
            <a:pPr marL="0" lvl="0" algn="l" latinLnBrk="1" hangingPunct="1"/>
            <a:r>
              <a:rPr lang="en-US" altLang="ko-KR" sz="4400" b="0" i="0" spc="5">
                <a:solidFill>
                  <a:srgbClr val="FFFFFF"/>
                </a:solidFill>
              </a:rPr>
              <a:t>1</a:t>
            </a:r>
            <a:endParaRPr lang="ko-KR" altLang="en-US" sz="4400">
              <a:solidFill>
                <a:schemeClr val="bg1"/>
              </a:solidFill>
              <a:latin typeface="+mj-ea"/>
              <a:ea typeface="+mj-ea"/>
            </a:endParaRPr>
          </a:p>
        </p:txBody>
      </p:sp>
      <p:sp>
        <p:nvSpPr>
          <p:cNvPr id="25" name="TextBox 11"/>
          <p:cNvSpPr txBox="1"/>
          <p:nvPr/>
        </p:nvSpPr>
        <p:spPr>
          <a:xfrm>
            <a:off x="1113522" y="1021025"/>
            <a:ext cx="7704856" cy="815395"/>
          </a:xfrm>
          <a:prstGeom prst="rect">
            <a:avLst/>
          </a:prstGeom>
          <a:noFill/>
        </p:spPr>
        <p:txBody>
          <a:bodyPr wrap="square">
            <a:spAutoFit/>
          </a:bodyPr>
          <a:lstStyle/>
          <a:p>
            <a:pPr marL="0" lvl="0" algn="l" latinLnBrk="1" hangingPunct="1"/>
            <a:r>
              <a:rPr lang="ko-KR" altLang="en-US" sz="2400" b="0" i="0" spc="5">
                <a:solidFill>
                  <a:srgbClr val="326065"/>
                </a:solidFill>
                <a:latin typeface="Georgia"/>
                <a:ea typeface="맑은 고딕"/>
                <a:cs typeface="맑은 고딕"/>
              </a:rPr>
              <a:t>선정기준과 신청 절차는 간소화하여 수급자들이 접근하기 쉽도록</a:t>
            </a:r>
            <a:r>
              <a:rPr lang="en-US" altLang="ko-KR" sz="2400" b="0" i="0" spc="5">
                <a:solidFill>
                  <a:srgbClr val="326065"/>
                </a:solidFill>
                <a:latin typeface="Georgia"/>
              </a:rPr>
              <a:t>! </a:t>
            </a:r>
            <a:r>
              <a:rPr lang="ko-KR" altLang="en-US" sz="2400" b="0" i="0" spc="5">
                <a:solidFill>
                  <a:srgbClr val="326065"/>
                </a:solidFill>
                <a:latin typeface="Georgia"/>
                <a:ea typeface="맑은 고딕"/>
                <a:cs typeface="맑은 고딕"/>
              </a:rPr>
              <a:t>보장수준은 현실에 맞게</a:t>
            </a:r>
            <a:r>
              <a:rPr lang="en-US" altLang="ko-KR" sz="2400" b="0" i="0" spc="5">
                <a:solidFill>
                  <a:srgbClr val="326065"/>
                </a:solidFill>
                <a:latin typeface="Georgia"/>
              </a:rPr>
              <a:t>!</a:t>
            </a:r>
            <a:endParaRPr lang="ko-KR" altLang="en-US" sz="2400">
              <a:solidFill>
                <a:schemeClr val="accent2">
                  <a:lumMod val="75000"/>
                </a:schemeClr>
              </a:solidFill>
            </a:endParaRPr>
          </a:p>
        </p:txBody>
      </p:sp>
      <p:sp>
        <p:nvSpPr>
          <p:cNvPr id="26" name="현 14"/>
          <p:cNvSpPr/>
          <p:nvPr/>
        </p:nvSpPr>
        <p:spPr>
          <a:xfrm flipH="1">
            <a:off x="251520" y="2228862"/>
            <a:ext cx="792088" cy="792088"/>
          </a:xfrm>
          <a:prstGeom prst="chord">
            <a:avLst>
              <a:gd name="adj1" fmla="val 2700000"/>
              <a:gd name="adj2" fmla="val 16200000"/>
            </a:avLst>
          </a:prstGeom>
          <a:solidFill>
            <a:srgbClr val="ADD1D6">
              <a:alpha val="100000"/>
            </a:srgbClr>
          </a:solidFill>
          <a:ln w="19050" cap="flat" cmpd="sng" algn="ctr">
            <a:solidFill>
              <a:srgbClr val="FFFFFF">
                <a:alpha val="100000"/>
              </a:srgbClr>
            </a:solidFill>
            <a:prstDash val="solid"/>
          </a:ln>
        </p:spPr>
        <p:txBody>
          <a:bodyPr anchor="ctr"/>
          <a:lstStyle/>
          <a:p>
            <a:pPr marL="0" algn="ctr" latinLnBrk="1" hangingPunct="1"/>
            <a:endParaRPr lang="ko-KR" altLang="en-US"/>
          </a:p>
        </p:txBody>
      </p:sp>
      <p:sp>
        <p:nvSpPr>
          <p:cNvPr id="27" name="TextBox 15"/>
          <p:cNvSpPr txBox="1"/>
          <p:nvPr/>
        </p:nvSpPr>
        <p:spPr>
          <a:xfrm>
            <a:off x="467544" y="2262994"/>
            <a:ext cx="504056" cy="754526"/>
          </a:xfrm>
          <a:prstGeom prst="rect">
            <a:avLst/>
          </a:prstGeom>
          <a:noFill/>
        </p:spPr>
        <p:txBody>
          <a:bodyPr wrap="square">
            <a:spAutoFit/>
          </a:bodyPr>
          <a:lstStyle/>
          <a:p>
            <a:pPr marL="0" lvl="0" algn="l" latinLnBrk="1" hangingPunct="1"/>
            <a:r>
              <a:rPr lang="en-US" altLang="ko-KR" sz="4400" b="0" i="0" spc="5">
                <a:solidFill>
                  <a:srgbClr val="FFFFFF"/>
                </a:solidFill>
              </a:rPr>
              <a:t>2</a:t>
            </a:r>
            <a:endParaRPr lang="ko-KR" altLang="en-US" sz="4400">
              <a:solidFill>
                <a:schemeClr val="bg1"/>
              </a:solidFill>
              <a:latin typeface="+mj-ea"/>
              <a:ea typeface="+mj-ea"/>
            </a:endParaRPr>
          </a:p>
        </p:txBody>
      </p:sp>
      <p:sp>
        <p:nvSpPr>
          <p:cNvPr id="28" name="TextBox 16"/>
          <p:cNvSpPr txBox="1"/>
          <p:nvPr/>
        </p:nvSpPr>
        <p:spPr>
          <a:xfrm>
            <a:off x="1113522" y="2173153"/>
            <a:ext cx="7704856" cy="815792"/>
          </a:xfrm>
          <a:prstGeom prst="rect">
            <a:avLst/>
          </a:prstGeom>
          <a:noFill/>
        </p:spPr>
        <p:txBody>
          <a:bodyPr wrap="square">
            <a:spAutoFit/>
          </a:bodyPr>
          <a:lstStyle/>
          <a:p>
            <a:pPr marL="0" lvl="0" algn="l" latinLnBrk="1" hangingPunct="1"/>
            <a:r>
              <a:rPr lang="ko-KR" altLang="en-US" sz="2400" b="0" i="0" spc="5">
                <a:solidFill>
                  <a:srgbClr val="326065"/>
                </a:solidFill>
                <a:latin typeface="Georgia"/>
                <a:ea typeface="맑은 고딕"/>
                <a:cs typeface="맑은 고딕"/>
              </a:rPr>
              <a:t>기초생활 보장제도 진입장벽</a:t>
            </a:r>
            <a:r>
              <a:rPr lang="en-US" altLang="ko-KR" sz="2400" b="0" i="0" spc="5">
                <a:solidFill>
                  <a:srgbClr val="326065"/>
                </a:solidFill>
                <a:latin typeface="Georgia"/>
              </a:rPr>
              <a:t>, </a:t>
            </a:r>
            <a:r>
              <a:rPr lang="ko-KR" altLang="en-US" sz="2400" b="0" i="0" spc="5">
                <a:solidFill>
                  <a:srgbClr val="326065"/>
                </a:solidFill>
                <a:latin typeface="Georgia"/>
                <a:ea typeface="맑은 고딕"/>
                <a:cs typeface="맑은 고딕"/>
              </a:rPr>
              <a:t>사각지대의 주범</a:t>
            </a:r>
            <a:r>
              <a:rPr lang="en-US" altLang="ko-KR" sz="2400" b="0" i="0" spc="5">
                <a:solidFill>
                  <a:srgbClr val="326065"/>
                </a:solidFill>
                <a:latin typeface="Georgia"/>
              </a:rPr>
              <a:t>!</a:t>
            </a:r>
          </a:p>
          <a:p>
            <a:pPr marL="0" lvl="0" algn="l" latinLnBrk="1" hangingPunct="1"/>
            <a:r>
              <a:rPr lang="ko-KR" altLang="en-US" sz="2400" b="0" i="0" spc="5">
                <a:solidFill>
                  <a:srgbClr val="326065"/>
                </a:solidFill>
                <a:latin typeface="Georgia"/>
                <a:ea typeface="맑은 고딕"/>
                <a:cs typeface="맑은 고딕"/>
              </a:rPr>
              <a:t>부양의무자기준 완전 폐지</a:t>
            </a:r>
            <a:r>
              <a:rPr lang="en-US" altLang="ko-KR" sz="2400" b="0" i="0" spc="5">
                <a:solidFill>
                  <a:srgbClr val="326065"/>
                </a:solidFill>
                <a:latin typeface="Georgia"/>
              </a:rPr>
              <a:t>!</a:t>
            </a:r>
            <a:endParaRPr lang="ko-KR" altLang="en-US" sz="2400">
              <a:solidFill>
                <a:schemeClr val="accent2">
                  <a:lumMod val="75000"/>
                </a:schemeClr>
              </a:solidFill>
            </a:endParaRPr>
          </a:p>
        </p:txBody>
      </p:sp>
      <p:sp>
        <p:nvSpPr>
          <p:cNvPr id="29" name="현 17"/>
          <p:cNvSpPr/>
          <p:nvPr/>
        </p:nvSpPr>
        <p:spPr>
          <a:xfrm flipH="1">
            <a:off x="251520" y="3348984"/>
            <a:ext cx="792088" cy="792088"/>
          </a:xfrm>
          <a:prstGeom prst="chord">
            <a:avLst>
              <a:gd name="adj1" fmla="val 2700000"/>
              <a:gd name="adj2" fmla="val 16200000"/>
            </a:avLst>
          </a:prstGeom>
          <a:solidFill>
            <a:srgbClr val="ADD1D6">
              <a:alpha val="100000"/>
            </a:srgbClr>
          </a:solidFill>
          <a:ln w="19050" cap="flat" cmpd="sng" algn="ctr">
            <a:solidFill>
              <a:srgbClr val="FFFFFF">
                <a:alpha val="100000"/>
              </a:srgbClr>
            </a:solidFill>
            <a:prstDash val="solid"/>
          </a:ln>
        </p:spPr>
        <p:txBody>
          <a:bodyPr anchor="ctr"/>
          <a:lstStyle/>
          <a:p>
            <a:pPr marL="0" algn="ctr" latinLnBrk="1" hangingPunct="1"/>
            <a:endParaRPr lang="ko-KR" altLang="en-US"/>
          </a:p>
        </p:txBody>
      </p:sp>
      <p:sp>
        <p:nvSpPr>
          <p:cNvPr id="30" name="TextBox 18"/>
          <p:cNvSpPr txBox="1"/>
          <p:nvPr/>
        </p:nvSpPr>
        <p:spPr>
          <a:xfrm>
            <a:off x="467544" y="3383116"/>
            <a:ext cx="504056" cy="748829"/>
          </a:xfrm>
          <a:prstGeom prst="rect">
            <a:avLst/>
          </a:prstGeom>
          <a:noFill/>
        </p:spPr>
        <p:txBody>
          <a:bodyPr wrap="square">
            <a:spAutoFit/>
          </a:bodyPr>
          <a:lstStyle/>
          <a:p>
            <a:pPr marL="0" lvl="0" algn="l" latinLnBrk="1" hangingPunct="1"/>
            <a:r>
              <a:rPr lang="en-US" altLang="ko-KR" sz="4400" b="0" i="0" spc="5">
                <a:solidFill>
                  <a:srgbClr val="FFFFFF"/>
                </a:solidFill>
              </a:rPr>
              <a:t>3</a:t>
            </a:r>
            <a:endParaRPr lang="ko-KR" altLang="en-US" sz="4400">
              <a:solidFill>
                <a:schemeClr val="bg1"/>
              </a:solidFill>
              <a:latin typeface="+mj-ea"/>
              <a:ea typeface="+mj-ea"/>
            </a:endParaRPr>
          </a:p>
        </p:txBody>
      </p:sp>
      <p:sp>
        <p:nvSpPr>
          <p:cNvPr id="31" name="TextBox 19"/>
          <p:cNvSpPr txBox="1"/>
          <p:nvPr/>
        </p:nvSpPr>
        <p:spPr>
          <a:xfrm>
            <a:off x="1113522" y="3293275"/>
            <a:ext cx="7704856" cy="819620"/>
          </a:xfrm>
          <a:prstGeom prst="rect">
            <a:avLst/>
          </a:prstGeom>
          <a:noFill/>
        </p:spPr>
        <p:txBody>
          <a:bodyPr wrap="square">
            <a:spAutoFit/>
          </a:bodyPr>
          <a:lstStyle/>
          <a:p>
            <a:pPr marL="0" lvl="0" algn="l" latinLnBrk="1" hangingPunct="1"/>
            <a:r>
              <a:rPr lang="ko-KR" altLang="en-US" sz="2400" b="0" i="0" spc="5">
                <a:solidFill>
                  <a:srgbClr val="326065"/>
                </a:solidFill>
                <a:latin typeface="Georgia"/>
                <a:ea typeface="맑은 고딕"/>
                <a:cs typeface="맑은 고딕"/>
              </a:rPr>
              <a:t>제멋대로 근로능력평가 폐지</a:t>
            </a:r>
            <a:r>
              <a:rPr lang="en-US" altLang="ko-KR" sz="2400" b="0" i="0" spc="5">
                <a:solidFill>
                  <a:srgbClr val="326065"/>
                </a:solidFill>
                <a:latin typeface="Georgia"/>
              </a:rPr>
              <a:t>!</a:t>
            </a:r>
          </a:p>
          <a:p>
            <a:pPr marL="0" lvl="0" algn="l" latinLnBrk="1" hangingPunct="1"/>
            <a:r>
              <a:rPr lang="ko-KR" altLang="en-US" sz="2400" b="0" i="0" spc="5">
                <a:solidFill>
                  <a:srgbClr val="326065"/>
                </a:solidFill>
                <a:latin typeface="Georgia"/>
                <a:ea typeface="맑은 고딕"/>
                <a:cs typeface="맑은 고딕"/>
              </a:rPr>
              <a:t>제대로 된 공공일자리</a:t>
            </a:r>
            <a:r>
              <a:rPr lang="en-US" altLang="ko-KR" sz="2400" b="0" i="0" spc="5">
                <a:solidFill>
                  <a:srgbClr val="326065"/>
                </a:solidFill>
                <a:latin typeface="Georgia"/>
              </a:rPr>
              <a:t>, </a:t>
            </a:r>
            <a:r>
              <a:rPr lang="ko-KR" altLang="en-US" sz="2400" b="0" i="0" spc="5">
                <a:solidFill>
                  <a:srgbClr val="326065"/>
                </a:solidFill>
                <a:latin typeface="Georgia"/>
                <a:ea typeface="맑은 고딕"/>
                <a:cs typeface="맑은 고딕"/>
              </a:rPr>
              <a:t>좋은 일자리를 만들어라</a:t>
            </a:r>
            <a:r>
              <a:rPr lang="en-US" altLang="ko-KR" sz="2400" b="0" i="0" spc="5">
                <a:solidFill>
                  <a:srgbClr val="326065"/>
                </a:solidFill>
                <a:latin typeface="Georgia"/>
              </a:rPr>
              <a:t>!</a:t>
            </a:r>
            <a:endParaRPr lang="ko-KR" altLang="en-US" sz="2400">
              <a:solidFill>
                <a:schemeClr val="accent2">
                  <a:lumMod val="75000"/>
                </a:schemeClr>
              </a:solidFill>
            </a:endParaRPr>
          </a:p>
        </p:txBody>
      </p:sp>
      <p:sp>
        <p:nvSpPr>
          <p:cNvPr id="32" name="현 20"/>
          <p:cNvSpPr/>
          <p:nvPr/>
        </p:nvSpPr>
        <p:spPr>
          <a:xfrm flipH="1">
            <a:off x="243927" y="4461110"/>
            <a:ext cx="792088" cy="792088"/>
          </a:xfrm>
          <a:prstGeom prst="chord">
            <a:avLst>
              <a:gd name="adj1" fmla="val 2700000"/>
              <a:gd name="adj2" fmla="val 16200000"/>
            </a:avLst>
          </a:prstGeom>
          <a:solidFill>
            <a:srgbClr val="ADD1D6">
              <a:alpha val="100000"/>
            </a:srgbClr>
          </a:solidFill>
          <a:ln w="19050" cap="flat" cmpd="sng" algn="ctr">
            <a:solidFill>
              <a:srgbClr val="FFFFFF">
                <a:alpha val="100000"/>
              </a:srgbClr>
            </a:solidFill>
            <a:prstDash val="solid"/>
          </a:ln>
        </p:spPr>
        <p:txBody>
          <a:bodyPr anchor="ctr"/>
          <a:lstStyle/>
          <a:p>
            <a:pPr marL="0" algn="ctr" latinLnBrk="1" hangingPunct="1"/>
            <a:endParaRPr lang="ko-KR" altLang="en-US"/>
          </a:p>
        </p:txBody>
      </p:sp>
      <p:sp>
        <p:nvSpPr>
          <p:cNvPr id="33" name="TextBox 21"/>
          <p:cNvSpPr txBox="1"/>
          <p:nvPr/>
        </p:nvSpPr>
        <p:spPr>
          <a:xfrm>
            <a:off x="459951" y="4495242"/>
            <a:ext cx="504056" cy="751128"/>
          </a:xfrm>
          <a:prstGeom prst="rect">
            <a:avLst/>
          </a:prstGeom>
          <a:noFill/>
        </p:spPr>
        <p:txBody>
          <a:bodyPr wrap="square">
            <a:spAutoFit/>
          </a:bodyPr>
          <a:lstStyle/>
          <a:p>
            <a:pPr marL="0" lvl="0" algn="l" latinLnBrk="1" hangingPunct="1"/>
            <a:r>
              <a:rPr lang="en-US" altLang="ko-KR" sz="4400" b="0" i="0" spc="5">
                <a:solidFill>
                  <a:srgbClr val="FFFFFF"/>
                </a:solidFill>
              </a:rPr>
              <a:t>4</a:t>
            </a:r>
            <a:endParaRPr lang="ko-KR" altLang="en-US" sz="4400">
              <a:solidFill>
                <a:schemeClr val="bg1"/>
              </a:solidFill>
              <a:latin typeface="+mj-ea"/>
              <a:ea typeface="+mj-ea"/>
            </a:endParaRPr>
          </a:p>
        </p:txBody>
      </p:sp>
      <p:sp>
        <p:nvSpPr>
          <p:cNvPr id="34" name="TextBox 22"/>
          <p:cNvSpPr txBox="1"/>
          <p:nvPr/>
        </p:nvSpPr>
        <p:spPr>
          <a:xfrm>
            <a:off x="1105929" y="4405401"/>
            <a:ext cx="7704856" cy="830997"/>
          </a:xfrm>
          <a:prstGeom prst="rect">
            <a:avLst/>
          </a:prstGeom>
          <a:noFill/>
        </p:spPr>
        <p:txBody>
          <a:bodyPr wrap="square">
            <a:spAutoFit/>
          </a:bodyPr>
          <a:lstStyle/>
          <a:p>
            <a:pPr marL="0" lvl="0" algn="l" latinLnBrk="1" hangingPunct="1"/>
            <a:r>
              <a:rPr lang="ko-KR" altLang="en-US" sz="2400" b="0" i="0" spc="5">
                <a:solidFill>
                  <a:srgbClr val="326065"/>
                </a:solidFill>
                <a:latin typeface="Georgia"/>
                <a:ea typeface="맑은 고딕"/>
                <a:cs typeface="맑은 고딕"/>
              </a:rPr>
              <a:t>있지도 않은 가짜소득</a:t>
            </a:r>
            <a:r>
              <a:rPr lang="en-US" altLang="ko-KR" sz="2000" b="0" i="0" spc="5">
                <a:solidFill>
                  <a:srgbClr val="326065"/>
                </a:solidFill>
                <a:latin typeface="Georgia"/>
              </a:rPr>
              <a:t>(</a:t>
            </a:r>
            <a:r>
              <a:rPr lang="ko-KR" altLang="en-US" sz="2000" b="0" i="0" spc="5">
                <a:solidFill>
                  <a:srgbClr val="326065"/>
                </a:solidFill>
                <a:latin typeface="Georgia"/>
                <a:ea typeface="맑은 고딕"/>
                <a:cs typeface="맑은 고딕"/>
              </a:rPr>
              <a:t>재산의 소득환산</a:t>
            </a:r>
            <a:r>
              <a:rPr lang="en-US" altLang="ko-KR" sz="2000" b="0" i="0" spc="5">
                <a:solidFill>
                  <a:srgbClr val="326065"/>
                </a:solidFill>
                <a:latin typeface="Georgia"/>
              </a:rPr>
              <a:t>, </a:t>
            </a:r>
            <a:r>
              <a:rPr lang="ko-KR" altLang="en-US" sz="2000" b="0" i="0" spc="5">
                <a:solidFill>
                  <a:srgbClr val="326065"/>
                </a:solidFill>
                <a:latin typeface="Georgia"/>
                <a:ea typeface="맑은 고딕"/>
                <a:cs typeface="맑은 고딕"/>
              </a:rPr>
              <a:t>간주부양비</a:t>
            </a:r>
            <a:r>
              <a:rPr lang="en-US" altLang="ko-KR" sz="2000" b="0" i="0" spc="5">
                <a:solidFill>
                  <a:srgbClr val="326065"/>
                </a:solidFill>
                <a:latin typeface="Georgia"/>
              </a:rPr>
              <a:t>, </a:t>
            </a:r>
            <a:r>
              <a:rPr lang="ko-KR" altLang="en-US" sz="2000" b="0" i="0" spc="5">
                <a:solidFill>
                  <a:srgbClr val="326065"/>
                </a:solidFill>
                <a:latin typeface="Georgia"/>
                <a:ea typeface="맑은 고딕"/>
                <a:cs typeface="맑은 고딕"/>
              </a:rPr>
              <a:t>확인소득</a:t>
            </a:r>
            <a:r>
              <a:rPr lang="en-US" altLang="ko-KR" sz="2000" b="0" i="0" spc="5">
                <a:solidFill>
                  <a:srgbClr val="326065"/>
                </a:solidFill>
                <a:latin typeface="Georgia"/>
              </a:rPr>
              <a:t>)</a:t>
            </a:r>
            <a:r>
              <a:rPr lang="en-US" altLang="ko-KR" sz="2400" b="0" i="0" spc="5">
                <a:solidFill>
                  <a:srgbClr val="326065"/>
                </a:solidFill>
                <a:latin typeface="Georgia"/>
              </a:rPr>
              <a:t> </a:t>
            </a:r>
            <a:r>
              <a:rPr lang="ko-KR" altLang="en-US" sz="2400" b="0" i="0" spc="5">
                <a:solidFill>
                  <a:srgbClr val="326065"/>
                </a:solidFill>
                <a:latin typeface="Georgia"/>
                <a:ea typeface="맑은 고딕"/>
                <a:cs typeface="맑은 고딕"/>
              </a:rPr>
              <a:t>부과 중단하라</a:t>
            </a:r>
            <a:r>
              <a:rPr lang="en-US" altLang="ko-KR" sz="2400" b="0" i="0" spc="5">
                <a:solidFill>
                  <a:srgbClr val="326065"/>
                </a:solidFill>
                <a:latin typeface="Georgia"/>
              </a:rPr>
              <a:t>!</a:t>
            </a:r>
            <a:endParaRPr lang="ko-KR" altLang="en-US" sz="2400">
              <a:solidFill>
                <a:schemeClr val="accent2">
                  <a:lumMod val="75000"/>
                </a:schemeClr>
              </a:solidFill>
            </a:endParaRPr>
          </a:p>
        </p:txBody>
      </p:sp>
      <p:sp>
        <p:nvSpPr>
          <p:cNvPr id="35" name="현 23"/>
          <p:cNvSpPr/>
          <p:nvPr/>
        </p:nvSpPr>
        <p:spPr>
          <a:xfrm flipH="1">
            <a:off x="251520" y="5577755"/>
            <a:ext cx="792088" cy="792088"/>
          </a:xfrm>
          <a:prstGeom prst="chord">
            <a:avLst>
              <a:gd name="adj1" fmla="val 2700000"/>
              <a:gd name="adj2" fmla="val 16200000"/>
            </a:avLst>
          </a:prstGeom>
          <a:solidFill>
            <a:srgbClr val="ADD1D6">
              <a:alpha val="100000"/>
            </a:srgbClr>
          </a:solidFill>
          <a:ln w="19050" cap="flat" cmpd="sng" algn="ctr">
            <a:solidFill>
              <a:srgbClr val="FFFFFF">
                <a:alpha val="100000"/>
              </a:srgbClr>
            </a:solidFill>
            <a:prstDash val="solid"/>
          </a:ln>
        </p:spPr>
        <p:txBody>
          <a:bodyPr anchor="ctr"/>
          <a:lstStyle/>
          <a:p>
            <a:pPr marL="0" algn="ctr" latinLnBrk="1" hangingPunct="1"/>
            <a:endParaRPr lang="ko-KR" altLang="en-US"/>
          </a:p>
        </p:txBody>
      </p:sp>
      <p:sp>
        <p:nvSpPr>
          <p:cNvPr id="36" name="TextBox 24"/>
          <p:cNvSpPr txBox="1"/>
          <p:nvPr/>
        </p:nvSpPr>
        <p:spPr>
          <a:xfrm>
            <a:off x="467544" y="5611887"/>
            <a:ext cx="504056" cy="748908"/>
          </a:xfrm>
          <a:prstGeom prst="rect">
            <a:avLst/>
          </a:prstGeom>
          <a:noFill/>
        </p:spPr>
        <p:txBody>
          <a:bodyPr wrap="square">
            <a:spAutoFit/>
          </a:bodyPr>
          <a:lstStyle/>
          <a:p>
            <a:pPr marL="0" lvl="0" algn="l" latinLnBrk="1" hangingPunct="1"/>
            <a:r>
              <a:rPr lang="en-US" altLang="ko-KR" sz="4400" b="0" i="0" spc="5">
                <a:solidFill>
                  <a:srgbClr val="FFFFFF"/>
                </a:solidFill>
              </a:rPr>
              <a:t>5</a:t>
            </a:r>
            <a:endParaRPr lang="ko-KR" altLang="en-US" sz="4400">
              <a:solidFill>
                <a:schemeClr val="bg1"/>
              </a:solidFill>
              <a:latin typeface="+mj-ea"/>
              <a:ea typeface="+mj-ea"/>
            </a:endParaRPr>
          </a:p>
        </p:txBody>
      </p:sp>
      <p:sp>
        <p:nvSpPr>
          <p:cNvPr id="37" name="TextBox 25"/>
          <p:cNvSpPr txBox="1"/>
          <p:nvPr/>
        </p:nvSpPr>
        <p:spPr>
          <a:xfrm>
            <a:off x="1113522" y="5522046"/>
            <a:ext cx="7704856" cy="819699"/>
          </a:xfrm>
          <a:prstGeom prst="rect">
            <a:avLst/>
          </a:prstGeom>
          <a:noFill/>
        </p:spPr>
        <p:txBody>
          <a:bodyPr wrap="square">
            <a:spAutoFit/>
          </a:bodyPr>
          <a:lstStyle/>
          <a:p>
            <a:pPr marL="0" lvl="0" algn="l" latinLnBrk="1" hangingPunct="1"/>
            <a:r>
              <a:rPr lang="ko-KR" altLang="en-US" sz="2400" b="0" i="0" spc="5">
                <a:solidFill>
                  <a:srgbClr val="326065"/>
                </a:solidFill>
                <a:latin typeface="Georgia"/>
                <a:ea typeface="맑은 고딕"/>
                <a:cs typeface="맑은 고딕"/>
              </a:rPr>
              <a:t>줬다 뺏는 기초연금은 이제 그만</a:t>
            </a:r>
            <a:r>
              <a:rPr lang="en-US" altLang="ko-KR" sz="2400" b="0" i="0" spc="5">
                <a:solidFill>
                  <a:srgbClr val="326065"/>
                </a:solidFill>
                <a:latin typeface="Georgia"/>
              </a:rPr>
              <a:t>! </a:t>
            </a:r>
          </a:p>
          <a:p>
            <a:pPr marL="0" lvl="0" algn="l" latinLnBrk="1" hangingPunct="1"/>
            <a:r>
              <a:rPr lang="ko-KR" altLang="en-US" sz="2400" b="0" i="0" spc="5">
                <a:solidFill>
                  <a:srgbClr val="326065"/>
                </a:solidFill>
                <a:latin typeface="Georgia"/>
                <a:ea typeface="맑은 고딕"/>
                <a:cs typeface="맑은 고딕"/>
              </a:rPr>
              <a:t>기초생활수급 노인에게도 기초연금을 지급하라</a:t>
            </a:r>
            <a:r>
              <a:rPr lang="en-US" altLang="ko-KR" sz="2400" b="0" i="0" spc="5">
                <a:solidFill>
                  <a:srgbClr val="326065"/>
                </a:solidFill>
                <a:latin typeface="Georgia"/>
              </a:rPr>
              <a:t>!</a:t>
            </a:r>
            <a:endParaRPr lang="ko-KR" altLang="en-US" sz="2400">
              <a:solidFill>
                <a:schemeClr val="accent2">
                  <a:lumMod val="7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p:nvPr/>
        </p:nvPicPr>
        <p:blipFill rotWithShape="1">
          <a:blip r:embed="rId2">
            <a:alphaModFix/>
            <a:lum/>
          </a:blip>
          <a:stretch>
            <a:fillRect/>
          </a:stretch>
        </p:blipFill>
        <p:spPr>
          <a:xfrm>
            <a:off x="0" y="0"/>
            <a:ext cx="9144000" cy="6858000"/>
          </a:xfrm>
          <a:prstGeom prst="rect">
            <a:avLst/>
          </a:prstGeom>
        </p:spPr>
      </p:pic>
      <p:sp>
        <p:nvSpPr>
          <p:cNvPr id="5" name="직사각형 4"/>
          <p:cNvSpPr txBox="1"/>
          <p:nvPr/>
        </p:nvSpPr>
        <p:spPr>
          <a:xfrm>
            <a:off x="467487" y="1856993"/>
            <a:ext cx="5112639" cy="923925"/>
          </a:xfrm>
          <a:prstGeom prst="rect">
            <a:avLst/>
          </a:prstGeom>
        </p:spPr>
        <p:txBody>
          <a:bodyPr wrap="square">
            <a:spAutoFit/>
          </a:bodyPr>
          <a:lstStyle/>
          <a:p>
            <a:r>
              <a:rPr lang="ko-KR" altLang="en-US" sz="5500"/>
              <a:t>감사합니다</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7" name="내용 개체 틀 2"/>
          <p:cNvSpPr>
            <a:spLocks noGrp="1"/>
          </p:cNvSpPr>
          <p:nvPr/>
        </p:nvSpPr>
        <p:spPr>
          <a:xfrm>
            <a:off x="374904" y="427516"/>
            <a:ext cx="8229600" cy="5665816"/>
          </a:xfrm>
          <a:prstGeom prst="rect">
            <a:avLst/>
          </a:prstGeom>
        </p:spPr>
        <p:txBody>
          <a:bodyPr vert="horz" anchor="ctr">
            <a:normAutofit lnSpcReduction="10000"/>
          </a:bodyPr>
          <a:lstStyle/>
          <a:p>
            <a:pPr marL="365760" indent="-256032" algn="l" latinLnBrk="1" hangingPunct="1">
              <a:lnSpc>
                <a:spcPct val="130000"/>
              </a:lnSpc>
              <a:spcBef>
                <a:spcPct val="8000"/>
              </a:spcBef>
              <a:buClr>
                <a:schemeClr val="accent3"/>
              </a:buClr>
              <a:buFont typeface="Georgia"/>
              <a:buChar char="•"/>
            </a:pPr>
            <a:r>
              <a:rPr lang="en-US" altLang="ko-KR" sz="2378" b="0" i="0" spc="5">
                <a:solidFill>
                  <a:srgbClr val="000000"/>
                </a:solidFill>
                <a:latin typeface="Georgia"/>
              </a:rPr>
              <a:t>'98</a:t>
            </a:r>
            <a:r>
              <a:rPr lang="ko-KR" altLang="en-US" sz="2378" b="0" i="0" spc="5">
                <a:solidFill>
                  <a:srgbClr val="000000"/>
                </a:solidFill>
                <a:latin typeface="Georgia"/>
                <a:ea typeface="맑은 고딕"/>
                <a:cs typeface="맑은 고딕"/>
              </a:rPr>
              <a:t>년 </a:t>
            </a:r>
            <a:r>
              <a:rPr lang="en-US" altLang="ko-KR" sz="2378" b="0" i="0" spc="5">
                <a:solidFill>
                  <a:srgbClr val="000000"/>
                </a:solidFill>
                <a:latin typeface="Georgia"/>
              </a:rPr>
              <a:t>45</a:t>
            </a:r>
            <a:r>
              <a:rPr lang="ko-KR" altLang="en-US" sz="2378" b="0" i="0" spc="5">
                <a:solidFill>
                  <a:srgbClr val="000000"/>
                </a:solidFill>
                <a:latin typeface="Georgia"/>
                <a:ea typeface="맑은 고딕"/>
                <a:cs typeface="맑은 고딕"/>
              </a:rPr>
              <a:t>개 시민단체가 </a:t>
            </a:r>
            <a:r>
              <a:rPr lang="en-US" altLang="ko-KR" sz="2378" b="0" i="0" spc="5">
                <a:solidFill>
                  <a:srgbClr val="000000"/>
                </a:solidFill>
                <a:latin typeface="Georgia"/>
              </a:rPr>
              <a:t>'</a:t>
            </a:r>
            <a:r>
              <a:rPr lang="ko-KR" altLang="en-US" sz="2378" b="0" i="0" spc="5">
                <a:solidFill>
                  <a:srgbClr val="000000"/>
                </a:solidFill>
                <a:latin typeface="Georgia"/>
                <a:ea typeface="맑은 고딕"/>
                <a:cs typeface="맑은 고딕"/>
              </a:rPr>
              <a:t>국민기초생활보장법 제정 추진연대회의</a:t>
            </a:r>
            <a:r>
              <a:rPr lang="en-US" altLang="ko-KR" sz="2378" b="0" i="0" spc="5">
                <a:solidFill>
                  <a:srgbClr val="000000"/>
                </a:solidFill>
                <a:latin typeface="Georgia"/>
              </a:rPr>
              <a:t>'</a:t>
            </a:r>
            <a:r>
              <a:rPr lang="ko-KR" altLang="en-US" sz="2378" b="0" i="0" spc="5">
                <a:solidFill>
                  <a:srgbClr val="000000"/>
                </a:solidFill>
                <a:latin typeface="Georgia"/>
                <a:ea typeface="맑은 고딕"/>
                <a:cs typeface="맑은 고딕"/>
              </a:rPr>
              <a:t>를 구성하여 제정 청원</a:t>
            </a:r>
          </a:p>
          <a:p>
            <a:pPr marL="365760" indent="-256032" algn="l" latinLnBrk="1" hangingPunct="1">
              <a:lnSpc>
                <a:spcPct val="130000"/>
              </a:lnSpc>
              <a:spcBef>
                <a:spcPct val="8000"/>
              </a:spcBef>
              <a:buClr>
                <a:schemeClr val="accent3"/>
              </a:buClr>
              <a:buFont typeface="Georgia"/>
              <a:buChar char="•"/>
            </a:pPr>
            <a:r>
              <a:rPr lang="en-US" altLang="ko-KR" sz="2378" b="0" i="0" spc="5">
                <a:solidFill>
                  <a:srgbClr val="000000"/>
                </a:solidFill>
                <a:latin typeface="Georgia"/>
              </a:rPr>
              <a:t>'98. 10. </a:t>
            </a:r>
            <a:r>
              <a:rPr lang="ko-KR" altLang="en-US" sz="2378" b="0" i="0" spc="5">
                <a:solidFill>
                  <a:srgbClr val="000000"/>
                </a:solidFill>
                <a:latin typeface="Georgia"/>
                <a:ea typeface="맑은 고딕"/>
                <a:cs typeface="맑은 고딕"/>
              </a:rPr>
              <a:t>국민기초생활보장법 발의 </a:t>
            </a:r>
            <a:r>
              <a:rPr lang="en-US" altLang="ko-KR" sz="2378" b="0" i="0" spc="5">
                <a:solidFill>
                  <a:srgbClr val="000000"/>
                </a:solidFill>
                <a:latin typeface="Georgia"/>
              </a:rPr>
              <a:t>(</a:t>
            </a:r>
            <a:r>
              <a:rPr lang="ko-KR" altLang="en-US" sz="2378" b="0" i="0" spc="5">
                <a:solidFill>
                  <a:srgbClr val="000000"/>
                </a:solidFill>
                <a:latin typeface="Georgia"/>
                <a:ea typeface="맑은 고딕"/>
                <a:cs typeface="맑은 고딕"/>
              </a:rPr>
              <a:t>국민회의 이성재의원 외 </a:t>
            </a:r>
            <a:r>
              <a:rPr lang="en-US" altLang="ko-KR" sz="2378" b="0" i="0" spc="5">
                <a:solidFill>
                  <a:srgbClr val="000000"/>
                </a:solidFill>
                <a:latin typeface="Georgia"/>
              </a:rPr>
              <a:t>102</a:t>
            </a:r>
            <a:r>
              <a:rPr lang="ko-KR" altLang="en-US" sz="2378" b="0" i="0" spc="5">
                <a:solidFill>
                  <a:srgbClr val="000000"/>
                </a:solidFill>
                <a:latin typeface="Georgia"/>
                <a:ea typeface="맑은 고딕"/>
                <a:cs typeface="맑은 고딕"/>
              </a:rPr>
              <a:t>인</a:t>
            </a:r>
            <a:r>
              <a:rPr lang="en-US" altLang="ko-KR" sz="2378" b="0" i="0" spc="5">
                <a:solidFill>
                  <a:srgbClr val="000000"/>
                </a:solidFill>
                <a:latin typeface="Georgia"/>
              </a:rPr>
              <a:t>)</a:t>
            </a:r>
          </a:p>
          <a:p>
            <a:pPr marL="365760" indent="-256032" algn="l" latinLnBrk="1" hangingPunct="1">
              <a:lnSpc>
                <a:spcPct val="130000"/>
              </a:lnSpc>
              <a:spcBef>
                <a:spcPct val="8000"/>
              </a:spcBef>
              <a:buClr>
                <a:schemeClr val="accent3"/>
              </a:buClr>
              <a:buFont typeface="Georgia"/>
              <a:buChar char="•"/>
            </a:pPr>
            <a:r>
              <a:rPr lang="en-US" altLang="ko-KR" sz="2378" b="0" i="0" spc="5">
                <a:solidFill>
                  <a:srgbClr val="000000"/>
                </a:solidFill>
                <a:latin typeface="Georgia"/>
              </a:rPr>
              <a:t>'99. 6. 21 『</a:t>
            </a:r>
            <a:r>
              <a:rPr lang="ko-KR" altLang="en-US" sz="2378" b="0" i="0" spc="5">
                <a:solidFill>
                  <a:srgbClr val="000000"/>
                </a:solidFill>
                <a:latin typeface="Georgia"/>
                <a:ea typeface="맑은 고딕"/>
                <a:cs typeface="맑은 고딕"/>
              </a:rPr>
              <a:t>생산적 복지</a:t>
            </a:r>
            <a:r>
              <a:rPr lang="en-US" altLang="ko-KR" sz="2378" b="0" i="0" spc="5">
                <a:solidFill>
                  <a:srgbClr val="000000"/>
                </a:solidFill>
                <a:latin typeface="Georgia"/>
              </a:rPr>
              <a:t>』</a:t>
            </a:r>
            <a:r>
              <a:rPr lang="ko-KR" altLang="en-US" sz="2378" b="0" i="0" spc="5">
                <a:solidFill>
                  <a:srgbClr val="000000"/>
                </a:solidFill>
                <a:latin typeface="Georgia"/>
                <a:ea typeface="맑은 고딕"/>
                <a:cs typeface="맑은 고딕"/>
              </a:rPr>
              <a:t>를 새로운 국정이념으로 채택하고 국민기초생활보장의 제정 방침 밝힘</a:t>
            </a:r>
          </a:p>
          <a:p>
            <a:pPr marL="365760" indent="-256032" algn="l" latinLnBrk="1" hangingPunct="1">
              <a:lnSpc>
                <a:spcPct val="130000"/>
              </a:lnSpc>
              <a:spcBef>
                <a:spcPct val="8000"/>
              </a:spcBef>
              <a:buClr>
                <a:schemeClr val="accent3"/>
              </a:buClr>
              <a:buFont typeface="Georgia"/>
              <a:buChar char="•"/>
            </a:pPr>
            <a:r>
              <a:rPr lang="en-US" altLang="ko-KR" sz="2378" b="0" i="0" spc="5">
                <a:solidFill>
                  <a:srgbClr val="000000"/>
                </a:solidFill>
                <a:latin typeface="Georgia"/>
              </a:rPr>
              <a:t>'99. 7 </a:t>
            </a:r>
            <a:r>
              <a:rPr lang="ko-KR" altLang="en-US" sz="2378" b="0" i="0" spc="5">
                <a:solidFill>
                  <a:srgbClr val="000000"/>
                </a:solidFill>
                <a:latin typeface="Georgia"/>
                <a:ea typeface="맑은 고딕"/>
                <a:cs typeface="맑은 고딕"/>
              </a:rPr>
              <a:t>국민기본생활보장법 발의 </a:t>
            </a:r>
            <a:r>
              <a:rPr lang="en-US" altLang="ko-KR" sz="2378" b="0" i="0" spc="5">
                <a:solidFill>
                  <a:srgbClr val="000000"/>
                </a:solidFill>
                <a:latin typeface="Georgia"/>
              </a:rPr>
              <a:t>(</a:t>
            </a:r>
            <a:r>
              <a:rPr lang="ko-KR" altLang="en-US" sz="2378" b="0" i="0" spc="5">
                <a:solidFill>
                  <a:srgbClr val="000000"/>
                </a:solidFill>
                <a:latin typeface="Georgia"/>
                <a:ea typeface="맑은 고딕"/>
                <a:cs typeface="맑은 고딕"/>
              </a:rPr>
              <a:t>한나라당 김홍신의원 외 </a:t>
            </a:r>
            <a:r>
              <a:rPr lang="en-US" altLang="ko-KR" sz="2378" b="0" i="0" spc="5">
                <a:solidFill>
                  <a:srgbClr val="000000"/>
                </a:solidFill>
                <a:latin typeface="Georgia"/>
              </a:rPr>
              <a:t>131</a:t>
            </a:r>
            <a:r>
              <a:rPr lang="ko-KR" altLang="en-US" sz="2378" b="0" i="0" spc="5">
                <a:solidFill>
                  <a:srgbClr val="000000"/>
                </a:solidFill>
                <a:latin typeface="Georgia"/>
                <a:ea typeface="맑은 고딕"/>
                <a:cs typeface="맑은 고딕"/>
              </a:rPr>
              <a:t>인</a:t>
            </a:r>
            <a:r>
              <a:rPr lang="en-US" altLang="ko-KR" sz="2378" b="0" i="0" spc="5">
                <a:solidFill>
                  <a:srgbClr val="000000"/>
                </a:solidFill>
                <a:latin typeface="Georgia"/>
              </a:rPr>
              <a:t>) 8. 12 </a:t>
            </a:r>
            <a:r>
              <a:rPr lang="ko-KR" altLang="en-US" sz="2378" b="0" i="0" spc="5">
                <a:solidFill>
                  <a:srgbClr val="000000"/>
                </a:solidFill>
                <a:latin typeface="Georgia"/>
                <a:ea typeface="맑은 고딕"/>
                <a:cs typeface="맑은 고딕"/>
              </a:rPr>
              <a:t>국회 본회의 의결</a:t>
            </a:r>
          </a:p>
          <a:p>
            <a:pPr marL="365760" indent="-256032" algn="l" latinLnBrk="1" hangingPunct="1">
              <a:lnSpc>
                <a:spcPct val="130000"/>
              </a:lnSpc>
              <a:spcBef>
                <a:spcPct val="8000"/>
              </a:spcBef>
              <a:buClr>
                <a:schemeClr val="accent3"/>
              </a:buClr>
              <a:buFont typeface="Georgia"/>
              <a:buChar char="•"/>
            </a:pPr>
            <a:r>
              <a:rPr lang="en-US" altLang="ko-KR" sz="2378" b="0" i="0" spc="5">
                <a:solidFill>
                  <a:srgbClr val="000000"/>
                </a:solidFill>
                <a:latin typeface="Georgia"/>
              </a:rPr>
              <a:t>'99. 9. 7 </a:t>
            </a:r>
            <a:r>
              <a:rPr lang="ko-KR" altLang="en-US" sz="2378" b="0" i="0" spc="5">
                <a:solidFill>
                  <a:srgbClr val="000000"/>
                </a:solidFill>
                <a:latin typeface="Georgia"/>
                <a:ea typeface="맑은 고딕"/>
                <a:cs typeface="맑은 고딕"/>
              </a:rPr>
              <a:t>공포 </a:t>
            </a:r>
            <a:r>
              <a:rPr lang="en-US" altLang="ko-KR" sz="2378" b="0" i="0" spc="5">
                <a:solidFill>
                  <a:srgbClr val="000000"/>
                </a:solidFill>
                <a:latin typeface="Georgia"/>
              </a:rPr>
              <a:t>(</a:t>
            </a:r>
            <a:r>
              <a:rPr lang="ko-KR" altLang="en-US" sz="2378" b="0" i="0" spc="5">
                <a:solidFill>
                  <a:srgbClr val="000000"/>
                </a:solidFill>
                <a:latin typeface="Georgia"/>
                <a:ea typeface="맑은 고딕"/>
                <a:cs typeface="맑은 고딕"/>
              </a:rPr>
              <a:t>법률 제</a:t>
            </a:r>
            <a:r>
              <a:rPr lang="en-US" altLang="ko-KR" sz="2378" b="0" i="0" spc="5">
                <a:solidFill>
                  <a:srgbClr val="000000"/>
                </a:solidFill>
                <a:latin typeface="Georgia"/>
              </a:rPr>
              <a:t>6,024</a:t>
            </a:r>
            <a:r>
              <a:rPr lang="ko-KR" altLang="en-US" sz="2378" b="0" i="0" spc="5">
                <a:solidFill>
                  <a:srgbClr val="000000"/>
                </a:solidFill>
                <a:latin typeface="Georgia"/>
                <a:ea typeface="맑은 고딕"/>
                <a:cs typeface="맑은 고딕"/>
              </a:rPr>
              <a:t>호</a:t>
            </a:r>
            <a:r>
              <a:rPr lang="en-US" altLang="ko-KR" sz="2378" b="0" i="0" spc="5">
                <a:solidFill>
                  <a:srgbClr val="000000"/>
                </a:solidFill>
                <a:latin typeface="Georgia"/>
              </a:rPr>
              <a:t>) '00. 10. 1</a:t>
            </a:r>
            <a:r>
              <a:rPr lang="ko-KR" altLang="en-US" sz="2378" b="0" i="0" spc="5">
                <a:solidFill>
                  <a:srgbClr val="000000"/>
                </a:solidFill>
                <a:latin typeface="Georgia"/>
                <a:ea typeface="맑은 고딕"/>
                <a:cs typeface="맑은 고딕"/>
              </a:rPr>
              <a:t>일부터 시행</a:t>
            </a:r>
          </a:p>
          <a:p>
            <a:pPr marL="658368" lvl="1" indent="-246888" algn="l" latinLnBrk="1" hangingPunct="1">
              <a:lnSpc>
                <a:spcPct val="130000"/>
              </a:lnSpc>
              <a:spcBef>
                <a:spcPct val="8000"/>
              </a:spcBef>
              <a:buClr>
                <a:schemeClr val="accent2"/>
              </a:buClr>
              <a:buFont typeface="Georgia"/>
              <a:buChar char="▫"/>
            </a:pPr>
            <a:r>
              <a:rPr lang="ko-KR" altLang="en-US" sz="2053" b="0" i="0" spc="5">
                <a:solidFill>
                  <a:srgbClr val="438086"/>
                </a:solidFill>
                <a:latin typeface="Georgia"/>
                <a:ea typeface="맑은 고딕"/>
                <a:cs typeface="맑은 고딕"/>
              </a:rPr>
              <a:t>시</a:t>
            </a:r>
            <a:r>
              <a:rPr lang="en-US" altLang="ko-KR" sz="2053" b="0" i="0" spc="5">
                <a:solidFill>
                  <a:srgbClr val="438086"/>
                </a:solidFill>
                <a:latin typeface="Georgia"/>
              </a:rPr>
              <a:t>·</a:t>
            </a:r>
            <a:r>
              <a:rPr lang="ko-KR" altLang="en-US" sz="2053" b="0" i="0" spc="5">
                <a:solidFill>
                  <a:srgbClr val="438086"/>
                </a:solidFill>
                <a:latin typeface="Georgia"/>
                <a:ea typeface="맑은 고딕"/>
                <a:cs typeface="맑은 고딕"/>
              </a:rPr>
              <a:t>군</a:t>
            </a:r>
            <a:r>
              <a:rPr lang="en-US" altLang="ko-KR" sz="2053" b="0" i="0" spc="5">
                <a:solidFill>
                  <a:srgbClr val="438086"/>
                </a:solidFill>
                <a:latin typeface="Georgia"/>
              </a:rPr>
              <a:t> · </a:t>
            </a:r>
            <a:r>
              <a:rPr lang="ko-KR" altLang="en-US" sz="2053" b="0" i="0" spc="5">
                <a:solidFill>
                  <a:srgbClr val="438086"/>
                </a:solidFill>
                <a:latin typeface="Georgia"/>
                <a:ea typeface="맑은 고딕"/>
                <a:cs typeface="맑은 고딕"/>
              </a:rPr>
              <a:t>구 복지행정시스템 구축 </a:t>
            </a:r>
          </a:p>
          <a:p>
            <a:pPr marL="658368" lvl="1" indent="-246888" algn="l" latinLnBrk="1" hangingPunct="1">
              <a:lnSpc>
                <a:spcPct val="130000"/>
              </a:lnSpc>
              <a:spcBef>
                <a:spcPct val="8000"/>
              </a:spcBef>
              <a:buClr>
                <a:schemeClr val="accent2"/>
              </a:buClr>
              <a:buFont typeface="Georgia"/>
              <a:buChar char="▫"/>
            </a:pPr>
            <a:r>
              <a:rPr lang="ko-KR" altLang="en-US" sz="2053" b="0" i="0" spc="5">
                <a:solidFill>
                  <a:srgbClr val="438086"/>
                </a:solidFill>
                <a:latin typeface="Georgia"/>
                <a:ea typeface="맑은 고딕"/>
                <a:cs typeface="맑은 고딕"/>
              </a:rPr>
              <a:t>자활지원사업의 시행기반 확충</a:t>
            </a:r>
          </a:p>
          <a:p>
            <a:pPr marL="658368" lvl="1" indent="-246888" algn="l" latinLnBrk="1" hangingPunct="1">
              <a:lnSpc>
                <a:spcPct val="130000"/>
              </a:lnSpc>
              <a:spcBef>
                <a:spcPct val="8000"/>
              </a:spcBef>
              <a:buClr>
                <a:schemeClr val="accent2"/>
              </a:buClr>
              <a:buFont typeface="Georgia"/>
              <a:buChar char="▫"/>
            </a:pPr>
            <a:r>
              <a:rPr lang="ko-KR" altLang="en-US" sz="2053" b="0" i="0" spc="5">
                <a:solidFill>
                  <a:srgbClr val="438086"/>
                </a:solidFill>
                <a:latin typeface="Georgia"/>
                <a:ea typeface="맑은 고딕"/>
                <a:cs typeface="맑은 고딕"/>
              </a:rPr>
              <a:t>국민기초생활 보장법 시행을 위한 복지 인프라의 확충</a:t>
            </a:r>
            <a:endParaRPr lang="ko-KR" altLang="en-US" sz="2053"/>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7" name="내용 개체 틀 2"/>
          <p:cNvSpPr>
            <a:spLocks noGrp="1"/>
          </p:cNvSpPr>
          <p:nvPr/>
        </p:nvSpPr>
        <p:spPr>
          <a:xfrm>
            <a:off x="457200" y="1052736"/>
            <a:ext cx="8229600" cy="5521800"/>
          </a:xfrm>
          <a:prstGeom prst="rect">
            <a:avLst/>
          </a:prstGeom>
        </p:spPr>
        <p:txBody>
          <a:bodyPr vert="horz">
            <a:normAutofit/>
          </a:bodyPr>
          <a:lstStyle/>
          <a:p>
            <a:pPr marL="109728" indent="0" algn="l" latinLnBrk="1" hangingPunct="1">
              <a:lnSpc>
                <a:spcPct val="140000"/>
              </a:lnSpc>
              <a:spcBef>
                <a:spcPct val="8000"/>
              </a:spcBef>
              <a:buClr>
                <a:schemeClr val="accent3"/>
              </a:buClr>
              <a:buFont typeface="Georgia"/>
              <a:buNone/>
            </a:pPr>
            <a:r>
              <a:rPr lang="ko-KR" altLang="en-US" sz="2700" b="0" i="0" spc="5">
                <a:solidFill>
                  <a:srgbClr val="000000"/>
                </a:solidFill>
                <a:latin typeface="Georgia"/>
                <a:ea typeface="맑은 고딕"/>
                <a:cs typeface="맑은 고딕"/>
              </a:rPr>
              <a:t>생활보호법과 달리</a:t>
            </a:r>
            <a:r>
              <a:rPr lang="en-US" altLang="ko-KR" sz="2700" b="0" i="0" spc="5">
                <a:solidFill>
                  <a:srgbClr val="000000"/>
                </a:solidFill>
                <a:latin typeface="Georgia"/>
              </a:rPr>
              <a:t>…</a:t>
            </a:r>
          </a:p>
          <a:p>
            <a:pPr marL="624078" indent="-514350" algn="l" latinLnBrk="1" hangingPunct="1">
              <a:lnSpc>
                <a:spcPct val="140000"/>
              </a:lnSpc>
              <a:spcBef>
                <a:spcPct val="8000"/>
              </a:spcBef>
              <a:buClr>
                <a:schemeClr val="accent3"/>
              </a:buClr>
              <a:buFont typeface="+mj-lt"/>
              <a:buAutoNum type="arabicPeriod"/>
            </a:pPr>
            <a:r>
              <a:rPr lang="en-US" altLang="ko-KR" sz="2700" b="0" i="0" spc="5">
                <a:solidFill>
                  <a:srgbClr val="000000"/>
                </a:solidFill>
                <a:latin typeface="Georgia"/>
              </a:rPr>
              <a:t>‘</a:t>
            </a:r>
            <a:r>
              <a:rPr lang="ko-KR" altLang="en-US" sz="2700" b="0" i="0" spc="5">
                <a:solidFill>
                  <a:srgbClr val="000000"/>
                </a:solidFill>
                <a:latin typeface="Georgia"/>
                <a:ea typeface="맑은 고딕"/>
                <a:cs typeface="맑은 고딕"/>
              </a:rPr>
              <a:t>수급권자</a:t>
            </a:r>
            <a:r>
              <a:rPr lang="en-US" altLang="ko-KR" sz="2700" b="0" i="0" spc="5">
                <a:solidFill>
                  <a:srgbClr val="000000"/>
                </a:solidFill>
                <a:latin typeface="Georgia"/>
              </a:rPr>
              <a:t>’,‘</a:t>
            </a:r>
            <a:r>
              <a:rPr lang="ko-KR" altLang="en-US" sz="2700" b="0" i="0" spc="5">
                <a:solidFill>
                  <a:srgbClr val="000000"/>
                </a:solidFill>
                <a:latin typeface="Georgia"/>
                <a:ea typeface="맑은 고딕"/>
                <a:cs typeface="맑은 고딕"/>
              </a:rPr>
              <a:t>보장기관</a:t>
            </a:r>
            <a:r>
              <a:rPr lang="en-US" altLang="ko-KR" sz="2700" b="0" i="0" spc="5">
                <a:solidFill>
                  <a:srgbClr val="000000"/>
                </a:solidFill>
                <a:latin typeface="Georgia"/>
              </a:rPr>
              <a:t>’</a:t>
            </a:r>
            <a:r>
              <a:rPr lang="ko-KR" altLang="en-US" sz="2700" b="0" i="0" spc="5">
                <a:solidFill>
                  <a:srgbClr val="000000"/>
                </a:solidFill>
                <a:latin typeface="Georgia"/>
                <a:ea typeface="맑은 고딕"/>
                <a:cs typeface="맑은 고딕"/>
              </a:rPr>
              <a:t> 등의 표현으로 권리성 강화</a:t>
            </a:r>
          </a:p>
          <a:p>
            <a:pPr marL="624078" indent="-514350" algn="l" latinLnBrk="1" hangingPunct="1">
              <a:lnSpc>
                <a:spcPct val="140000"/>
              </a:lnSpc>
              <a:spcBef>
                <a:spcPct val="8000"/>
              </a:spcBef>
              <a:buClr>
                <a:schemeClr val="accent3"/>
              </a:buClr>
              <a:buFont typeface="+mj-lt"/>
              <a:buAutoNum type="arabicPeriod"/>
            </a:pPr>
            <a:r>
              <a:rPr lang="ko-KR" altLang="en-US" sz="2700" b="0" i="0" spc="5">
                <a:solidFill>
                  <a:srgbClr val="000000"/>
                </a:solidFill>
                <a:latin typeface="Georgia"/>
                <a:ea typeface="맑은 고딕"/>
                <a:cs typeface="맑은 고딕"/>
              </a:rPr>
              <a:t>인구학적 기준 삭제 등 수급권자의 범위확대</a:t>
            </a:r>
            <a:r>
              <a:rPr lang="en-US" altLang="ko-KR" sz="2700" b="0" i="0" spc="5">
                <a:solidFill>
                  <a:srgbClr val="000000"/>
                </a:solidFill>
                <a:latin typeface="Georgia"/>
              </a:rPr>
              <a:t> </a:t>
            </a:r>
          </a:p>
          <a:p>
            <a:pPr marL="624078" indent="-514350" algn="l" latinLnBrk="1" hangingPunct="1">
              <a:lnSpc>
                <a:spcPct val="140000"/>
              </a:lnSpc>
              <a:spcBef>
                <a:spcPct val="8000"/>
              </a:spcBef>
              <a:buClr>
                <a:schemeClr val="accent3"/>
              </a:buClr>
              <a:buFont typeface="+mj-lt"/>
              <a:buAutoNum type="arabicPeriod"/>
            </a:pPr>
            <a:r>
              <a:rPr lang="ko-KR" altLang="en-US" sz="2700" b="0" i="0" spc="5">
                <a:solidFill>
                  <a:srgbClr val="000000"/>
                </a:solidFill>
                <a:latin typeface="Georgia"/>
                <a:ea typeface="맑은 고딕"/>
                <a:cs typeface="맑은 고딕"/>
              </a:rPr>
              <a:t>선정기준의 합리화</a:t>
            </a:r>
            <a:r>
              <a:rPr lang="en-US" altLang="ko-KR" sz="2700" b="0" i="0" spc="5">
                <a:solidFill>
                  <a:srgbClr val="000000"/>
                </a:solidFill>
                <a:latin typeface="Georgia"/>
              </a:rPr>
              <a:t>, </a:t>
            </a:r>
            <a:r>
              <a:rPr lang="ko-KR" altLang="en-US" sz="2700" b="0" i="0" spc="5">
                <a:solidFill>
                  <a:srgbClr val="000000"/>
                </a:solidFill>
                <a:latin typeface="Georgia"/>
                <a:ea typeface="맑은 고딕"/>
                <a:cs typeface="맑은 고딕"/>
              </a:rPr>
              <a:t>절차적 정당성 꾀함</a:t>
            </a:r>
          </a:p>
          <a:p>
            <a:pPr marL="624078" indent="-514350" algn="l" latinLnBrk="1" hangingPunct="1">
              <a:lnSpc>
                <a:spcPct val="140000"/>
              </a:lnSpc>
              <a:spcBef>
                <a:spcPct val="8000"/>
              </a:spcBef>
              <a:buClr>
                <a:schemeClr val="accent3"/>
              </a:buClr>
              <a:buFont typeface="+mj-lt"/>
              <a:buAutoNum type="arabicPeriod"/>
            </a:pPr>
            <a:r>
              <a:rPr lang="ko-KR" altLang="en-US" sz="2700" b="0" i="0" spc="5">
                <a:solidFill>
                  <a:srgbClr val="000000"/>
                </a:solidFill>
                <a:latin typeface="Georgia"/>
                <a:ea typeface="맑은 고딕"/>
                <a:cs typeface="맑은 고딕"/>
              </a:rPr>
              <a:t>급여수준의 향상과 주거급여항목을 추가하는 등 급여종류의 다양화 도모</a:t>
            </a:r>
          </a:p>
          <a:p>
            <a:pPr marL="624078" indent="-514350" algn="l" latinLnBrk="1" hangingPunct="1">
              <a:lnSpc>
                <a:spcPct val="140000"/>
              </a:lnSpc>
              <a:spcBef>
                <a:spcPct val="8000"/>
              </a:spcBef>
              <a:buClr>
                <a:schemeClr val="accent3"/>
              </a:buClr>
              <a:buFont typeface="+mj-lt"/>
              <a:buAutoNum type="arabicPeriod"/>
            </a:pPr>
            <a:r>
              <a:rPr lang="ko-KR" altLang="en-US" sz="2700" b="0" i="0" spc="5">
                <a:solidFill>
                  <a:srgbClr val="000000"/>
                </a:solidFill>
                <a:latin typeface="Georgia"/>
                <a:ea typeface="맑은 고딕"/>
                <a:cs typeface="맑은 고딕"/>
              </a:rPr>
              <a:t>자활계획의 수립 추가</a:t>
            </a:r>
            <a:endParaRPr lang="ko-KR" altLang="en-US" sz="2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8" name="제목 1"/>
          <p:cNvSpPr>
            <a:spLocks noGrp="1"/>
          </p:cNvSpPr>
          <p:nvPr/>
        </p:nvSpPr>
        <p:spPr>
          <a:xfrm>
            <a:off x="251519" y="296652"/>
            <a:ext cx="8640960" cy="792088"/>
          </a:xfrm>
          <a:prstGeom prst="rect">
            <a:avLst/>
          </a:prstGeom>
        </p:spPr>
        <p:txBody>
          <a:bodyPr vert="horz" anchor="ctr">
            <a:normAutofit/>
          </a:bodyPr>
          <a:lstStyle/>
          <a:p>
            <a:pPr marL="342900" indent="-342900" algn="l" latinLnBrk="1" hangingPunct="1">
              <a:spcBef>
                <a:spcPct val="0"/>
              </a:spcBef>
              <a:buFont typeface="Arial"/>
              <a:buChar char="•"/>
            </a:pPr>
            <a:r>
              <a:rPr lang="en-US" altLang="ko-KR" sz="2400" b="0" i="0" spc="5">
                <a:solidFill>
                  <a:srgbClr val="424456"/>
                </a:solidFill>
                <a:latin typeface="Trebuchet MS"/>
              </a:rPr>
              <a:t>10</a:t>
            </a:r>
            <a:r>
              <a:rPr lang="ko-KR" altLang="en-US" sz="2400" b="0" i="0" spc="5">
                <a:solidFill>
                  <a:srgbClr val="424456"/>
                </a:solidFill>
                <a:latin typeface="Trebuchet MS"/>
                <a:ea typeface="맑은 고딕"/>
                <a:cs typeface="맑은 고딕"/>
              </a:rPr>
              <a:t>년간 기초생활보장법 주요 개정 연혁</a:t>
            </a:r>
            <a:endParaRPr lang="ko-KR" altLang="en-US" sz="2400"/>
          </a:p>
        </p:txBody>
      </p:sp>
      <p:graphicFrame>
        <p:nvGraphicFramePr>
          <p:cNvPr id="9" name="내용 개체 틀 3"/>
          <p:cNvGraphicFramePr>
            <a:graphicFrameLocks noGrp="1"/>
          </p:cNvGraphicFramePr>
          <p:nvPr/>
        </p:nvGraphicFramePr>
        <p:xfrm>
          <a:off x="251519" y="1160748"/>
          <a:ext cx="8640960" cy="5120640"/>
        </p:xfrm>
        <a:graphic>
          <a:graphicData uri="http://schemas.openxmlformats.org/drawingml/2006/table">
            <a:tbl>
              <a:tblPr firstRow="1" bandRow="1">
                <a:tableStyleId>{76450435-6131-4BA9-BD02-603D08AFE7CB}</a:tableStyleId>
              </a:tblPr>
              <a:tblGrid>
                <a:gridCol w="936104"/>
                <a:gridCol w="720080"/>
                <a:gridCol w="2376264"/>
                <a:gridCol w="2232248"/>
                <a:gridCol w="2376264"/>
              </a:tblGrid>
              <a:tr h="504055">
                <a:tc gridSpan="2">
                  <a:txBody>
                    <a:bodyPr/>
                    <a:lstStyle/>
                    <a:p>
                      <a:pPr algn="ctr" latinLnBrk="1"/>
                      <a:r>
                        <a:rPr lang="ko-KR" altLang="en-US" sz="1600"/>
                        <a:t>구분</a:t>
                      </a:r>
                    </a:p>
                  </a:txBody>
                  <a:tcPr anchor="ctr"/>
                </a:tc>
                <a:tc hMerge="1">
                  <a:txBody>
                    <a:bodyPr/>
                    <a:lstStyle/>
                    <a:p>
                      <a:pPr latinLnBrk="1"/>
                      <a:endParaRPr lang="ko-KR" altLang="en-US"/>
                    </a:p>
                  </a:txBody>
                  <a:tcPr/>
                </a:tc>
                <a:tc>
                  <a:txBody>
                    <a:bodyPr/>
                    <a:lstStyle/>
                    <a:p>
                      <a:pPr algn="ctr" latinLnBrk="1"/>
                      <a:r>
                        <a:rPr lang="ko-KR" altLang="en-US" sz="1600"/>
                        <a:t>생활보호제도</a:t>
                      </a:r>
                    </a:p>
                    <a:p>
                      <a:pPr algn="ctr" latinLnBrk="1"/>
                      <a:r>
                        <a:rPr lang="en-US" altLang="ko-KR" sz="1600"/>
                        <a:t>(~1999</a:t>
                      </a:r>
                      <a:r>
                        <a:rPr lang="ko-KR" altLang="en-US" sz="1600"/>
                        <a:t>년</a:t>
                      </a:r>
                      <a:r>
                        <a:rPr lang="en-US" altLang="ko-KR" sz="1600"/>
                        <a:t>)</a:t>
                      </a:r>
                      <a:endParaRPr lang="ko-KR" altLang="en-US" sz="1600"/>
                    </a:p>
                  </a:txBody>
                  <a:tcPr anchor="ctr"/>
                </a:tc>
                <a:tc>
                  <a:txBody>
                    <a:bodyPr/>
                    <a:lstStyle/>
                    <a:p>
                      <a:pPr algn="ctr" latinLnBrk="1"/>
                      <a:r>
                        <a:rPr lang="ko-KR" altLang="en-US" sz="1600"/>
                        <a:t>국민기초생활보장제도</a:t>
                      </a:r>
                    </a:p>
                    <a:p>
                      <a:pPr algn="ctr" latinLnBrk="1"/>
                      <a:r>
                        <a:rPr lang="en-US" altLang="ko-KR" sz="1600"/>
                        <a:t>(1999</a:t>
                      </a:r>
                      <a:r>
                        <a:rPr lang="ko-KR" altLang="en-US" sz="1600"/>
                        <a:t>년 제정 당시</a:t>
                      </a:r>
                      <a:r>
                        <a:rPr lang="en-US" altLang="ko-KR" sz="1600"/>
                        <a:t>)</a:t>
                      </a:r>
                      <a:endParaRPr lang="ko-KR" altLang="en-US" sz="1600"/>
                    </a:p>
                  </a:txBody>
                  <a:tcPr anchor="ctr"/>
                </a:tc>
                <a:tc>
                  <a:txBody>
                    <a:bodyPr/>
                    <a:lstStyle/>
                    <a:p>
                      <a:pPr algn="ctr" latinLnBrk="1"/>
                      <a:r>
                        <a:rPr lang="ko-KR" altLang="en-US" sz="1600"/>
                        <a:t>국민기초생활보장제도</a:t>
                      </a:r>
                    </a:p>
                    <a:p>
                      <a:pPr algn="ctr" latinLnBrk="1"/>
                      <a:r>
                        <a:rPr lang="en-US" altLang="ko-KR" sz="1600"/>
                        <a:t>(~2015</a:t>
                      </a:r>
                      <a:r>
                        <a:rPr lang="ko-KR" altLang="en-US" sz="1600"/>
                        <a:t>년 개정이전</a:t>
                      </a:r>
                      <a:r>
                        <a:rPr lang="en-US" altLang="ko-KR" sz="1600"/>
                        <a:t>)</a:t>
                      </a:r>
                      <a:endParaRPr lang="ko-KR" altLang="en-US" sz="1600"/>
                    </a:p>
                  </a:txBody>
                  <a:tcPr anchor="ctr"/>
                </a:tc>
              </a:tr>
              <a:tr h="504056">
                <a:tc gridSpan="2">
                  <a:txBody>
                    <a:bodyPr/>
                    <a:lstStyle/>
                    <a:p>
                      <a:pPr algn="ctr" latinLnBrk="1"/>
                      <a:r>
                        <a:rPr lang="ko-KR" altLang="en-US" sz="1600"/>
                        <a:t>인구학적</a:t>
                      </a:r>
                    </a:p>
                    <a:p>
                      <a:pPr algn="ctr" latinLnBrk="1"/>
                      <a:r>
                        <a:rPr lang="ko-KR" altLang="en-US" sz="1600"/>
                        <a:t>기준</a:t>
                      </a:r>
                    </a:p>
                  </a:txBody>
                  <a:tcPr anchor="ctr"/>
                </a:tc>
                <a:tc hMerge="1">
                  <a:txBody>
                    <a:bodyPr/>
                    <a:lstStyle/>
                    <a:p>
                      <a:pPr latinLnBrk="1"/>
                      <a:endParaRPr lang="ko-KR" altLang="en-US"/>
                    </a:p>
                  </a:txBody>
                  <a:tcPr/>
                </a:tc>
                <a:tc>
                  <a:txBody>
                    <a:bodyPr/>
                    <a:lstStyle/>
                    <a:p>
                      <a:pPr latinLnBrk="1"/>
                      <a:r>
                        <a:rPr lang="ko-KR" altLang="en-US" sz="1600" b="0" i="0">
                          <a:solidFill>
                            <a:schemeClr val="dk1"/>
                          </a:solidFill>
                          <a:latin typeface="+mn-lt"/>
                          <a:ea typeface="+mn-ea"/>
                          <a:cs typeface="+mn-cs"/>
                        </a:rPr>
                        <a:t>생활보호제도와 국민기초생활보장제도의 선정기준 및 방식 비교</a:t>
                      </a:r>
                      <a:endParaRPr lang="ko-KR" altLang="en-US" sz="1600"/>
                    </a:p>
                  </a:txBody>
                  <a:tcPr anchor="ctr"/>
                </a:tc>
                <a:tc>
                  <a:txBody>
                    <a:bodyPr/>
                    <a:lstStyle/>
                    <a:p>
                      <a:pPr algn="ctr" latinLnBrk="1"/>
                      <a:r>
                        <a:rPr lang="ko-KR" altLang="en-US" sz="1600" b="0" i="0">
                          <a:solidFill>
                            <a:schemeClr val="dk1"/>
                          </a:solidFill>
                          <a:latin typeface="+mn-lt"/>
                          <a:ea typeface="+mn-ea"/>
                          <a:cs typeface="+mn-cs"/>
                        </a:rPr>
                        <a:t>폐지</a:t>
                      </a:r>
                      <a:endParaRPr lang="ko-KR" altLang="en-US" sz="1600"/>
                    </a:p>
                  </a:txBody>
                  <a:tcPr anchor="ctr"/>
                </a:tc>
                <a:tc>
                  <a:txBody>
                    <a:bodyPr/>
                    <a:lstStyle/>
                    <a:p>
                      <a:pPr algn="ctr" latinLnBrk="1"/>
                      <a:r>
                        <a:rPr lang="ko-KR" altLang="en-US" sz="1600" b="0" i="0">
                          <a:solidFill>
                            <a:schemeClr val="dk1"/>
                          </a:solidFill>
                          <a:latin typeface="+mn-lt"/>
                          <a:ea typeface="+mn-ea"/>
                          <a:cs typeface="+mn-cs"/>
                        </a:rPr>
                        <a:t>폐지</a:t>
                      </a:r>
                      <a:endParaRPr lang="ko-KR" altLang="en-US" sz="1600"/>
                    </a:p>
                  </a:txBody>
                  <a:tcPr anchor="ctr"/>
                </a:tc>
              </a:tr>
              <a:tr h="403590">
                <a:tc gridSpan="2">
                  <a:txBody>
                    <a:bodyPr/>
                    <a:lstStyle/>
                    <a:p>
                      <a:pPr algn="ctr" latinLnBrk="1"/>
                      <a:r>
                        <a:rPr lang="ko-KR" altLang="en-US" sz="1600"/>
                        <a:t>자산기준</a:t>
                      </a:r>
                    </a:p>
                  </a:txBody>
                  <a:tcPr anchor="ctr"/>
                </a:tc>
                <a:tc hMerge="1">
                  <a:txBody>
                    <a:bodyPr/>
                    <a:lstStyle/>
                    <a:p>
                      <a:pPr latinLnBrk="1"/>
                      <a:endParaRPr lang="ko-KR" altLang="en-US"/>
                    </a:p>
                  </a:txBody>
                  <a:tcPr/>
                </a:tc>
                <a:tc>
                  <a:txBody>
                    <a:bodyPr/>
                    <a:lstStyle/>
                    <a:p>
                      <a:pPr latinLnBrk="1"/>
                      <a:r>
                        <a:rPr lang="ko-KR" altLang="en-US" sz="1800" b="0" i="0">
                          <a:solidFill>
                            <a:schemeClr val="dk1"/>
                          </a:solidFill>
                          <a:latin typeface="+mn-lt"/>
                          <a:ea typeface="+mn-ea"/>
                          <a:cs typeface="+mn-cs"/>
                        </a:rPr>
                        <a:t>소득기준</a:t>
                      </a:r>
                      <a:r>
                        <a:rPr lang="en-US" altLang="ko-KR" sz="1800" b="0" i="0">
                          <a:solidFill>
                            <a:schemeClr val="dk1"/>
                          </a:solidFill>
                          <a:latin typeface="+mn-lt"/>
                          <a:ea typeface="+mn-ea"/>
                          <a:cs typeface="+mn-cs"/>
                        </a:rPr>
                        <a:t>/</a:t>
                      </a:r>
                      <a:r>
                        <a:rPr lang="ko-KR" altLang="en-US" sz="1800" b="0" i="0">
                          <a:solidFill>
                            <a:schemeClr val="dk1"/>
                          </a:solidFill>
                          <a:latin typeface="+mn-lt"/>
                          <a:ea typeface="+mn-ea"/>
                          <a:cs typeface="+mn-cs"/>
                        </a:rPr>
                        <a:t>재산기준</a:t>
                      </a:r>
                      <a:endParaRPr lang="ko-KR" altLang="en-US" sz="1600"/>
                    </a:p>
                  </a:txBody>
                  <a:tcPr anchor="ctr"/>
                </a:tc>
                <a:tc>
                  <a:txBody>
                    <a:bodyPr/>
                    <a:lstStyle/>
                    <a:p>
                      <a:pPr lvl="0"/>
                      <a:r>
                        <a:rPr lang="ko-KR" altLang="en-US" sz="1800" b="0" i="0">
                          <a:solidFill>
                            <a:schemeClr val="dk1"/>
                          </a:solidFill>
                          <a:latin typeface="+mn-lt"/>
                          <a:ea typeface="+mn-ea"/>
                          <a:cs typeface="+mn-cs"/>
                        </a:rPr>
                        <a:t>최저생계비 기준</a:t>
                      </a:r>
                    </a:p>
                    <a:p>
                      <a:pPr lvl="0"/>
                      <a:r>
                        <a:rPr lang="ko-KR" altLang="en-US" sz="1400" b="0" i="0">
                          <a:solidFill>
                            <a:schemeClr val="dk1"/>
                          </a:solidFill>
                          <a:latin typeface="+mn-lt"/>
                          <a:ea typeface="+mn-ea"/>
                          <a:cs typeface="+mn-cs"/>
                        </a:rPr>
                        <a:t>*재산의 소득환산율</a:t>
                      </a:r>
                      <a:r>
                        <a:rPr lang="en-US" altLang="ko-KR" sz="1400" b="0" i="0">
                          <a:solidFill>
                            <a:schemeClr val="dk1"/>
                          </a:solidFill>
                          <a:latin typeface="+mn-lt"/>
                          <a:ea typeface="+mn-ea"/>
                          <a:cs typeface="+mn-cs"/>
                        </a:rPr>
                        <a:t>, </a:t>
                      </a:r>
                      <a:r>
                        <a:rPr lang="ko-KR" altLang="en-US" sz="1400" b="0" i="0">
                          <a:solidFill>
                            <a:schemeClr val="dk1"/>
                          </a:solidFill>
                          <a:latin typeface="+mn-lt"/>
                          <a:ea typeface="+mn-ea"/>
                          <a:cs typeface="+mn-cs"/>
                        </a:rPr>
                        <a:t>기초공제액이 결정되지 않아 소득</a:t>
                      </a:r>
                      <a:r>
                        <a:rPr lang="en-US" altLang="ko-KR" sz="1400" b="0" i="0">
                          <a:solidFill>
                            <a:schemeClr val="dk1"/>
                          </a:solidFill>
                          <a:latin typeface="+mn-lt"/>
                          <a:ea typeface="+mn-ea"/>
                          <a:cs typeface="+mn-cs"/>
                        </a:rPr>
                        <a:t>/</a:t>
                      </a:r>
                      <a:r>
                        <a:rPr lang="ko-KR" altLang="en-US" sz="1400" b="0" i="0">
                          <a:solidFill>
                            <a:schemeClr val="dk1"/>
                          </a:solidFill>
                          <a:latin typeface="+mn-lt"/>
                          <a:ea typeface="+mn-ea"/>
                          <a:cs typeface="+mn-cs"/>
                        </a:rPr>
                        <a:t>재산기준 활용</a:t>
                      </a:r>
                      <a:endParaRPr lang="ko-KR" altLang="en-US" sz="1200"/>
                    </a:p>
                  </a:txBody>
                  <a:tcPr anchor="ctr"/>
                </a:tc>
                <a:tc>
                  <a:txBody>
                    <a:bodyPr/>
                    <a:lstStyle/>
                    <a:p>
                      <a:pPr lvl="0"/>
                      <a:r>
                        <a:rPr lang="ko-KR" altLang="en-US" sz="1800" b="0" i="0">
                          <a:solidFill>
                            <a:schemeClr val="dk1"/>
                          </a:solidFill>
                          <a:latin typeface="+mn-lt"/>
                          <a:ea typeface="+mn-ea"/>
                          <a:cs typeface="+mn-cs"/>
                        </a:rPr>
                        <a:t>최저생계비 기준</a:t>
                      </a:r>
                    </a:p>
                    <a:p>
                      <a:pPr lvl="0"/>
                      <a:r>
                        <a:rPr lang="ko-KR" altLang="en-US" sz="1400" b="0" i="0">
                          <a:solidFill>
                            <a:schemeClr val="dk1"/>
                          </a:solidFill>
                          <a:latin typeface="+mn-lt"/>
                          <a:ea typeface="+mn-ea"/>
                          <a:cs typeface="+mn-cs"/>
                        </a:rPr>
                        <a:t>*‘</a:t>
                      </a:r>
                      <a:r>
                        <a:rPr lang="en-US" altLang="ko-KR" sz="1400" b="0" i="0">
                          <a:solidFill>
                            <a:schemeClr val="dk1"/>
                          </a:solidFill>
                          <a:latin typeface="+mn-lt"/>
                          <a:ea typeface="+mn-ea"/>
                          <a:cs typeface="+mn-cs"/>
                        </a:rPr>
                        <a:t>02</a:t>
                      </a:r>
                      <a:r>
                        <a:rPr lang="ko-KR" altLang="en-US" sz="1400" b="0" i="0">
                          <a:solidFill>
                            <a:schemeClr val="dk1"/>
                          </a:solidFill>
                          <a:latin typeface="+mn-lt"/>
                          <a:ea typeface="+mn-ea"/>
                          <a:cs typeface="+mn-cs"/>
                        </a:rPr>
                        <a:t>년부터 재산의 소득환산율</a:t>
                      </a:r>
                      <a:r>
                        <a:rPr lang="en-US" altLang="ko-KR" sz="1400" b="0" i="0">
                          <a:solidFill>
                            <a:schemeClr val="dk1"/>
                          </a:solidFill>
                          <a:latin typeface="+mn-lt"/>
                          <a:ea typeface="+mn-ea"/>
                          <a:cs typeface="+mn-cs"/>
                        </a:rPr>
                        <a:t>,</a:t>
                      </a:r>
                      <a:r>
                        <a:rPr lang="ko-KR" altLang="en-US" sz="1400" b="0" i="0">
                          <a:solidFill>
                            <a:schemeClr val="dk1"/>
                          </a:solidFill>
                          <a:latin typeface="+mn-lt"/>
                          <a:ea typeface="+mn-ea"/>
                          <a:cs typeface="+mn-cs"/>
                        </a:rPr>
                        <a:t>기초공제액이 결정되어 최저생계비 기준 적용</a:t>
                      </a:r>
                      <a:endParaRPr lang="ko-KR" altLang="en-US" sz="1200"/>
                    </a:p>
                  </a:txBody>
                  <a:tcPr anchor="ctr"/>
                </a:tc>
              </a:tr>
              <a:tr h="597092">
                <a:tc rowSpan="2">
                  <a:txBody>
                    <a:bodyPr/>
                    <a:lstStyle/>
                    <a:p>
                      <a:pPr algn="ctr" latinLnBrk="1"/>
                      <a:r>
                        <a:rPr lang="ko-KR" altLang="en-US" sz="1600"/>
                        <a:t>부양</a:t>
                      </a:r>
                    </a:p>
                    <a:p>
                      <a:pPr algn="ctr" latinLnBrk="1"/>
                      <a:r>
                        <a:rPr lang="ko-KR" altLang="en-US" sz="1600"/>
                        <a:t>의무자</a:t>
                      </a:r>
                    </a:p>
                    <a:p>
                      <a:pPr algn="ctr" latinLnBrk="1"/>
                      <a:r>
                        <a:rPr lang="ko-KR" altLang="en-US" sz="1600"/>
                        <a:t>기준</a:t>
                      </a:r>
                    </a:p>
                  </a:txBody>
                  <a:tcPr anchor="ctr"/>
                </a:tc>
                <a:tc>
                  <a:txBody>
                    <a:bodyPr/>
                    <a:lstStyle/>
                    <a:p>
                      <a:pPr algn="ctr" latinLnBrk="1"/>
                      <a:r>
                        <a:rPr lang="ko-KR" altLang="en-US" sz="1600"/>
                        <a:t>범위</a:t>
                      </a:r>
                    </a:p>
                  </a:txBody>
                  <a:tcPr anchor="ctr"/>
                </a:tc>
                <a:tc>
                  <a:txBody>
                    <a:bodyPr/>
                    <a:lstStyle/>
                    <a:p>
                      <a:pPr lvl="0"/>
                      <a:r>
                        <a:rPr lang="ko-KR" altLang="en-US" sz="1600" b="0" i="0">
                          <a:solidFill>
                            <a:schemeClr val="dk1"/>
                          </a:solidFill>
                          <a:latin typeface="+mn-lt"/>
                          <a:ea typeface="+mn-ea"/>
                          <a:cs typeface="+mn-cs"/>
                        </a:rPr>
                        <a:t>직계혈족과 그 배우자</a:t>
                      </a:r>
                      <a:r>
                        <a:rPr lang="en-US" altLang="ko-KR" sz="1600" b="0" i="0">
                          <a:solidFill>
                            <a:schemeClr val="dk1"/>
                          </a:solidFill>
                          <a:latin typeface="+mn-lt"/>
                          <a:ea typeface="+mn-ea"/>
                          <a:cs typeface="+mn-cs"/>
                        </a:rPr>
                        <a:t>, </a:t>
                      </a:r>
                      <a:r>
                        <a:rPr lang="ko-KR" altLang="en-US" sz="1600" b="0" i="0">
                          <a:solidFill>
                            <a:schemeClr val="dk1"/>
                          </a:solidFill>
                          <a:latin typeface="+mn-lt"/>
                          <a:ea typeface="+mn-ea"/>
                          <a:cs typeface="+mn-cs"/>
                        </a:rPr>
                        <a:t>생계를 같이 하는 </a:t>
                      </a:r>
                      <a:r>
                        <a:rPr lang="en-US" altLang="ko-KR" sz="1600" b="0" i="0">
                          <a:solidFill>
                            <a:schemeClr val="dk1"/>
                          </a:solidFill>
                          <a:latin typeface="+mn-lt"/>
                          <a:ea typeface="+mn-ea"/>
                          <a:cs typeface="+mn-cs"/>
                        </a:rPr>
                        <a:t>2</a:t>
                      </a:r>
                      <a:r>
                        <a:rPr lang="ko-KR" altLang="en-US" sz="1600" b="0" i="0">
                          <a:solidFill>
                            <a:schemeClr val="dk1"/>
                          </a:solidFill>
                          <a:latin typeface="+mn-lt"/>
                          <a:ea typeface="+mn-ea"/>
                          <a:cs typeface="+mn-cs"/>
                        </a:rPr>
                        <a:t>촌이내의 혈족</a:t>
                      </a:r>
                      <a:endParaRPr lang="ko-KR" altLang="en-US" sz="1400"/>
                    </a:p>
                  </a:txBody>
                  <a:tcPr anchor="ctr"/>
                </a:tc>
                <a:tc>
                  <a:txBody>
                    <a:bodyPr/>
                    <a:lstStyle/>
                    <a:p>
                      <a:pPr marL="0" indent="0" algn="l" defTabSz="1620202" latinLnBrk="1" hangingPunct="1">
                        <a:lnSpc>
                          <a:spcPct val="100000"/>
                        </a:lnSpc>
                        <a:spcBef>
                          <a:spcPct val="0"/>
                        </a:spcBef>
                        <a:spcAft>
                          <a:spcPct val="0"/>
                        </a:spcAft>
                        <a:buNone/>
                      </a:pPr>
                      <a:r>
                        <a:rPr lang="ko-KR" altLang="en-US" sz="1600" b="0" i="0">
                          <a:solidFill>
                            <a:schemeClr val="dk1"/>
                          </a:solidFill>
                          <a:latin typeface="+mn-lt"/>
                          <a:ea typeface="+mn-ea"/>
                          <a:cs typeface="+mn-cs"/>
                        </a:rPr>
                        <a:t>직계혈족과 그 배우자</a:t>
                      </a:r>
                      <a:r>
                        <a:rPr lang="en-US" altLang="ko-KR" sz="1600" b="0" i="0">
                          <a:solidFill>
                            <a:schemeClr val="dk1"/>
                          </a:solidFill>
                          <a:latin typeface="+mn-lt"/>
                          <a:ea typeface="+mn-ea"/>
                          <a:cs typeface="+mn-cs"/>
                        </a:rPr>
                        <a:t>, </a:t>
                      </a:r>
                      <a:r>
                        <a:rPr lang="ko-KR" altLang="en-US" sz="1600" b="0" i="0">
                          <a:solidFill>
                            <a:schemeClr val="dk1"/>
                          </a:solidFill>
                          <a:latin typeface="+mn-lt"/>
                          <a:ea typeface="+mn-ea"/>
                          <a:cs typeface="+mn-cs"/>
                        </a:rPr>
                        <a:t>생계를 같이 하는 </a:t>
                      </a:r>
                      <a:r>
                        <a:rPr lang="en-US" altLang="ko-KR" sz="1600" b="0" i="0">
                          <a:solidFill>
                            <a:schemeClr val="dk1"/>
                          </a:solidFill>
                          <a:latin typeface="+mn-lt"/>
                          <a:ea typeface="+mn-ea"/>
                          <a:cs typeface="+mn-cs"/>
                        </a:rPr>
                        <a:t>2</a:t>
                      </a:r>
                      <a:r>
                        <a:rPr lang="ko-KR" altLang="en-US" sz="1600" b="0" i="0">
                          <a:solidFill>
                            <a:schemeClr val="dk1"/>
                          </a:solidFill>
                          <a:latin typeface="+mn-lt"/>
                          <a:ea typeface="+mn-ea"/>
                          <a:cs typeface="+mn-cs"/>
                        </a:rPr>
                        <a:t>촌이내의 혈족</a:t>
                      </a:r>
                      <a:endParaRPr lang="ko-KR" altLang="en-US" sz="1400"/>
                    </a:p>
                  </a:txBody>
                  <a:tcPr anchor="ctr"/>
                </a:tc>
                <a:tc>
                  <a:txBody>
                    <a:bodyPr/>
                    <a:lstStyle/>
                    <a:p>
                      <a:pPr latinLnBrk="1"/>
                      <a:r>
                        <a:rPr lang="en-US" altLang="ko-KR" sz="1600" b="0" i="0">
                          <a:solidFill>
                            <a:schemeClr val="dk1"/>
                          </a:solidFill>
                          <a:latin typeface="+mn-lt"/>
                          <a:ea typeface="+mn-ea"/>
                          <a:cs typeface="+mn-cs"/>
                        </a:rPr>
                        <a:t>1</a:t>
                      </a:r>
                      <a:r>
                        <a:rPr lang="ko-KR" altLang="en-US" sz="1600" b="0" i="0">
                          <a:solidFill>
                            <a:schemeClr val="dk1"/>
                          </a:solidFill>
                          <a:latin typeface="+mn-lt"/>
                          <a:ea typeface="+mn-ea"/>
                          <a:cs typeface="+mn-cs"/>
                        </a:rPr>
                        <a:t>촌 직계혈족과 그 배우자</a:t>
                      </a:r>
                      <a:endParaRPr lang="ko-KR" altLang="en-US" sz="1600"/>
                    </a:p>
                  </a:txBody>
                  <a:tcPr anchor="ctr"/>
                </a:tc>
              </a:tr>
              <a:tr h="696607">
                <a:tc vMerge="1">
                  <a:txBody>
                    <a:bodyPr/>
                    <a:lstStyle/>
                    <a:p>
                      <a:pPr latinLnBrk="1"/>
                      <a:endParaRPr lang="ko-KR" altLang="en-US"/>
                    </a:p>
                  </a:txBody>
                  <a:tcPr/>
                </a:tc>
                <a:tc>
                  <a:txBody>
                    <a:bodyPr/>
                    <a:lstStyle/>
                    <a:p>
                      <a:pPr algn="ctr" latinLnBrk="1"/>
                      <a:r>
                        <a:rPr lang="ko-KR" altLang="en-US" sz="1600"/>
                        <a:t>판정</a:t>
                      </a:r>
                    </a:p>
                  </a:txBody>
                  <a:tcPr anchor="ctr"/>
                </a:tc>
                <a:tc>
                  <a:txBody>
                    <a:bodyPr/>
                    <a:lstStyle/>
                    <a:p>
                      <a:pPr lvl="0"/>
                      <a:r>
                        <a:rPr lang="ko-KR" altLang="en-US" sz="1600" b="0" i="0">
                          <a:solidFill>
                            <a:schemeClr val="dk1"/>
                          </a:solidFill>
                          <a:latin typeface="+mn-lt"/>
                          <a:ea typeface="+mn-ea"/>
                          <a:cs typeface="+mn-cs"/>
                        </a:rPr>
                        <a:t>보호대상자와 부양가구의 가구원</a:t>
                      </a:r>
                      <a:r>
                        <a:rPr lang="en-US" altLang="ko-KR" sz="1600" b="0" i="0">
                          <a:solidFill>
                            <a:schemeClr val="dk1"/>
                          </a:solidFill>
                          <a:latin typeface="+mn-lt"/>
                          <a:ea typeface="+mn-ea"/>
                          <a:cs typeface="+mn-cs"/>
                        </a:rPr>
                        <a:t>1</a:t>
                      </a:r>
                      <a:r>
                        <a:rPr lang="ko-KR" altLang="en-US" sz="1600" b="0" i="0">
                          <a:solidFill>
                            <a:schemeClr val="dk1"/>
                          </a:solidFill>
                          <a:latin typeface="+mn-lt"/>
                          <a:ea typeface="+mn-ea"/>
                          <a:cs typeface="+mn-cs"/>
                        </a:rPr>
                        <a:t>인 소득과 가구당 재산액이 생활보호기준에 미치지 못할 경우</a:t>
                      </a:r>
                      <a:endParaRPr lang="ko-KR" altLang="en-US" sz="1400"/>
                    </a:p>
                  </a:txBody>
                  <a:tcPr anchor="ctr"/>
                </a:tc>
                <a:tc>
                  <a:txBody>
                    <a:bodyPr/>
                    <a:lstStyle/>
                    <a:p>
                      <a:pPr lvl="0"/>
                      <a:r>
                        <a:rPr lang="ko-KR" altLang="en-US" sz="1600" b="0" i="0">
                          <a:solidFill>
                            <a:schemeClr val="dk1"/>
                          </a:solidFill>
                          <a:latin typeface="+mn-lt"/>
                          <a:ea typeface="+mn-ea"/>
                          <a:cs typeface="+mn-cs"/>
                        </a:rPr>
                        <a:t>부양의무자의 소득이</a:t>
                      </a:r>
                    </a:p>
                    <a:p>
                      <a:pPr lvl="0"/>
                      <a:r>
                        <a:rPr lang="ko-KR" altLang="en-US" sz="1600" b="0" i="0">
                          <a:solidFill>
                            <a:schemeClr val="dk1"/>
                          </a:solidFill>
                          <a:latin typeface="+mn-lt"/>
                          <a:ea typeface="+mn-ea"/>
                          <a:cs typeface="+mn-cs"/>
                        </a:rPr>
                        <a:t>부양의무자 가구 최저</a:t>
                      </a:r>
                    </a:p>
                    <a:p>
                      <a:pPr lvl="0"/>
                      <a:r>
                        <a:rPr lang="ko-KR" altLang="en-US" sz="1600" b="0" i="0">
                          <a:solidFill>
                            <a:schemeClr val="dk1"/>
                          </a:solidFill>
                          <a:latin typeface="+mn-lt"/>
                          <a:ea typeface="+mn-ea"/>
                          <a:cs typeface="+mn-cs"/>
                        </a:rPr>
                        <a:t>생계비의 </a:t>
                      </a:r>
                      <a:r>
                        <a:rPr lang="en-US" altLang="ko-KR" sz="1600" b="0" i="0">
                          <a:solidFill>
                            <a:schemeClr val="dk1"/>
                          </a:solidFill>
                          <a:latin typeface="+mn-lt"/>
                          <a:ea typeface="+mn-ea"/>
                          <a:cs typeface="+mn-cs"/>
                        </a:rPr>
                        <a:t>120% </a:t>
                      </a:r>
                      <a:r>
                        <a:rPr lang="ko-KR" altLang="en-US" sz="1600" b="0" i="0">
                          <a:solidFill>
                            <a:schemeClr val="dk1"/>
                          </a:solidFill>
                          <a:latin typeface="+mn-lt"/>
                          <a:ea typeface="+mn-ea"/>
                          <a:cs typeface="+mn-cs"/>
                        </a:rPr>
                        <a:t>미만</a:t>
                      </a:r>
                      <a:endParaRPr lang="ko-KR" altLang="en-US" sz="1400"/>
                    </a:p>
                  </a:txBody>
                  <a:tcPr anchor="ctr"/>
                </a:tc>
                <a:tc>
                  <a:txBody>
                    <a:bodyPr/>
                    <a:lstStyle/>
                    <a:p>
                      <a:pPr lvl="0"/>
                      <a:r>
                        <a:rPr lang="ko-KR" altLang="en-US" sz="1600" b="0" i="0">
                          <a:solidFill>
                            <a:schemeClr val="dk1"/>
                          </a:solidFill>
                          <a:latin typeface="+mn-lt"/>
                          <a:ea typeface="+mn-ea"/>
                          <a:cs typeface="+mn-cs"/>
                        </a:rPr>
                        <a:t>부양의무자의 소득이</a:t>
                      </a:r>
                    </a:p>
                    <a:p>
                      <a:pPr lvl="0"/>
                      <a:r>
                        <a:rPr lang="ko-KR" altLang="en-US" sz="1600" b="0" i="0">
                          <a:solidFill>
                            <a:schemeClr val="dk1"/>
                          </a:solidFill>
                          <a:latin typeface="+mn-lt"/>
                          <a:ea typeface="+mn-ea"/>
                          <a:cs typeface="+mn-cs"/>
                        </a:rPr>
                        <a:t>부양의무자 가구 최저</a:t>
                      </a:r>
                    </a:p>
                    <a:p>
                      <a:pPr lvl="0"/>
                      <a:r>
                        <a:rPr lang="ko-KR" altLang="en-US" sz="1600" b="0" i="0">
                          <a:solidFill>
                            <a:schemeClr val="dk1"/>
                          </a:solidFill>
                          <a:latin typeface="+mn-lt"/>
                          <a:ea typeface="+mn-ea"/>
                          <a:cs typeface="+mn-cs"/>
                        </a:rPr>
                        <a:t>생계비의 </a:t>
                      </a:r>
                      <a:r>
                        <a:rPr lang="en-US" altLang="ko-KR" sz="1600" b="0" i="0">
                          <a:solidFill>
                            <a:schemeClr val="dk1"/>
                          </a:solidFill>
                          <a:latin typeface="+mn-lt"/>
                          <a:ea typeface="+mn-ea"/>
                          <a:cs typeface="+mn-cs"/>
                        </a:rPr>
                        <a:t>130% </a:t>
                      </a:r>
                      <a:r>
                        <a:rPr lang="ko-KR" altLang="en-US" sz="1600" b="0" i="0">
                          <a:solidFill>
                            <a:schemeClr val="dk1"/>
                          </a:solidFill>
                          <a:latin typeface="+mn-lt"/>
                          <a:ea typeface="+mn-ea"/>
                          <a:cs typeface="+mn-cs"/>
                        </a:rPr>
                        <a:t>미만</a:t>
                      </a:r>
                      <a:endParaRPr lang="ko-KR" altLang="en-US" sz="1400"/>
                    </a:p>
                  </a:txBody>
                  <a:tcPr anchor="ctr"/>
                </a:tc>
              </a:tr>
              <a:tr h="403590">
                <a:tc gridSpan="2">
                  <a:txBody>
                    <a:bodyPr/>
                    <a:lstStyle/>
                    <a:p>
                      <a:pPr algn="ctr" latinLnBrk="1"/>
                      <a:r>
                        <a:rPr lang="ko-KR" altLang="en-US" sz="1600"/>
                        <a:t>선정방식</a:t>
                      </a:r>
                    </a:p>
                  </a:txBody>
                  <a:tcPr anchor="ctr"/>
                </a:tc>
                <a:tc hMerge="1">
                  <a:txBody>
                    <a:bodyPr/>
                    <a:lstStyle/>
                    <a:p>
                      <a:pPr latinLnBrk="1"/>
                      <a:endParaRPr lang="ko-KR" altLang="en-US"/>
                    </a:p>
                  </a:txBody>
                  <a:tcPr/>
                </a:tc>
                <a:tc>
                  <a:txBody>
                    <a:bodyPr/>
                    <a:lstStyle/>
                    <a:p>
                      <a:pPr lvl="0"/>
                      <a:r>
                        <a:rPr lang="ko-KR" altLang="en-US" sz="1600" b="0" i="0">
                          <a:solidFill>
                            <a:schemeClr val="dk1"/>
                          </a:solidFill>
                          <a:latin typeface="+mn-lt"/>
                          <a:ea typeface="+mn-ea"/>
                          <a:cs typeface="+mn-cs"/>
                        </a:rPr>
                        <a:t>부양의무자 기준</a:t>
                      </a:r>
                      <a:r>
                        <a:rPr lang="en-US" altLang="ko-KR" sz="1600" b="0" i="0">
                          <a:solidFill>
                            <a:schemeClr val="dk1"/>
                          </a:solidFill>
                          <a:latin typeface="+mn-lt"/>
                          <a:ea typeface="+mn-ea"/>
                          <a:cs typeface="+mn-cs"/>
                        </a:rPr>
                        <a:t>, </a:t>
                      </a:r>
                      <a:r>
                        <a:rPr lang="ko-KR" altLang="en-US" sz="1600" b="0" i="0">
                          <a:solidFill>
                            <a:schemeClr val="dk1"/>
                          </a:solidFill>
                          <a:latin typeface="+mn-lt"/>
                          <a:ea typeface="+mn-ea"/>
                          <a:cs typeface="+mn-cs"/>
                        </a:rPr>
                        <a:t>소득</a:t>
                      </a:r>
                    </a:p>
                    <a:p>
                      <a:pPr lvl="0"/>
                      <a:r>
                        <a:rPr lang="ko-KR" altLang="en-US" sz="1600" b="0" i="0">
                          <a:solidFill>
                            <a:schemeClr val="dk1"/>
                          </a:solidFill>
                          <a:latin typeface="+mn-lt"/>
                          <a:ea typeface="+mn-ea"/>
                          <a:cs typeface="+mn-cs"/>
                        </a:rPr>
                        <a:t>기준</a:t>
                      </a:r>
                      <a:r>
                        <a:rPr lang="en-US" altLang="ko-KR" sz="1600" b="0" i="0">
                          <a:solidFill>
                            <a:schemeClr val="dk1"/>
                          </a:solidFill>
                          <a:latin typeface="+mn-lt"/>
                          <a:ea typeface="+mn-ea"/>
                          <a:cs typeface="+mn-cs"/>
                        </a:rPr>
                        <a:t>, </a:t>
                      </a:r>
                      <a:r>
                        <a:rPr lang="ko-KR" altLang="en-US" sz="1600" b="0" i="0">
                          <a:solidFill>
                            <a:schemeClr val="dk1"/>
                          </a:solidFill>
                          <a:latin typeface="+mn-lt"/>
                          <a:ea typeface="+mn-ea"/>
                          <a:cs typeface="+mn-cs"/>
                        </a:rPr>
                        <a:t>재산기준을 동시에</a:t>
                      </a:r>
                    </a:p>
                    <a:p>
                      <a:pPr lvl="0"/>
                      <a:r>
                        <a:rPr lang="ko-KR" altLang="en-US" sz="1600" b="0" i="0">
                          <a:solidFill>
                            <a:schemeClr val="dk1"/>
                          </a:solidFill>
                          <a:latin typeface="+mn-lt"/>
                          <a:ea typeface="+mn-ea"/>
                          <a:cs typeface="+mn-cs"/>
                        </a:rPr>
                        <a:t>충족하는 경우</a:t>
                      </a:r>
                      <a:endParaRPr lang="ko-KR" altLang="en-US" sz="1400"/>
                    </a:p>
                  </a:txBody>
                  <a:tcPr anchor="ctr"/>
                </a:tc>
                <a:tc>
                  <a:txBody>
                    <a:bodyPr/>
                    <a:lstStyle/>
                    <a:p>
                      <a:pPr lvl="0"/>
                      <a:r>
                        <a:rPr lang="ko-KR" altLang="en-US" sz="1600" b="0" i="0">
                          <a:solidFill>
                            <a:schemeClr val="dk1"/>
                          </a:solidFill>
                          <a:latin typeface="+mn-lt"/>
                          <a:ea typeface="+mn-ea"/>
                          <a:cs typeface="+mn-cs"/>
                        </a:rPr>
                        <a:t>부양의무자 기준</a:t>
                      </a:r>
                      <a:r>
                        <a:rPr lang="en-US" altLang="ko-KR" sz="1600" b="0" i="0">
                          <a:solidFill>
                            <a:schemeClr val="dk1"/>
                          </a:solidFill>
                          <a:latin typeface="+mn-lt"/>
                          <a:ea typeface="+mn-ea"/>
                          <a:cs typeface="+mn-cs"/>
                        </a:rPr>
                        <a:t>, </a:t>
                      </a:r>
                      <a:r>
                        <a:rPr lang="ko-KR" altLang="en-US" sz="1600" b="0" i="0">
                          <a:solidFill>
                            <a:schemeClr val="dk1"/>
                          </a:solidFill>
                          <a:latin typeface="+mn-lt"/>
                          <a:ea typeface="+mn-ea"/>
                          <a:cs typeface="+mn-cs"/>
                        </a:rPr>
                        <a:t>소득</a:t>
                      </a:r>
                    </a:p>
                    <a:p>
                      <a:pPr lvl="0"/>
                      <a:r>
                        <a:rPr lang="ko-KR" altLang="en-US" sz="1600" b="0" i="0">
                          <a:solidFill>
                            <a:schemeClr val="dk1"/>
                          </a:solidFill>
                          <a:latin typeface="+mn-lt"/>
                          <a:ea typeface="+mn-ea"/>
                          <a:cs typeface="+mn-cs"/>
                        </a:rPr>
                        <a:t>기준</a:t>
                      </a:r>
                      <a:r>
                        <a:rPr lang="en-US" altLang="ko-KR" sz="1600" b="0" i="0">
                          <a:solidFill>
                            <a:schemeClr val="dk1"/>
                          </a:solidFill>
                          <a:latin typeface="+mn-lt"/>
                          <a:ea typeface="+mn-ea"/>
                          <a:cs typeface="+mn-cs"/>
                        </a:rPr>
                        <a:t>, </a:t>
                      </a:r>
                      <a:r>
                        <a:rPr lang="ko-KR" altLang="en-US" sz="1600" b="0" i="0">
                          <a:solidFill>
                            <a:schemeClr val="dk1"/>
                          </a:solidFill>
                          <a:latin typeface="+mn-lt"/>
                          <a:ea typeface="+mn-ea"/>
                          <a:cs typeface="+mn-cs"/>
                        </a:rPr>
                        <a:t>재산기준을 동시에 충족하는 경우</a:t>
                      </a:r>
                      <a:endParaRPr lang="ko-KR" altLang="en-US" sz="1400"/>
                    </a:p>
                  </a:txBody>
                  <a:tcPr anchor="ctr"/>
                </a:tc>
                <a:tc>
                  <a:txBody>
                    <a:bodyPr/>
                    <a:lstStyle/>
                    <a:p>
                      <a:pPr lvl="0"/>
                      <a:r>
                        <a:rPr lang="ko-KR" altLang="en-US" sz="1600" b="0" i="0">
                          <a:solidFill>
                            <a:schemeClr val="dk1"/>
                          </a:solidFill>
                          <a:latin typeface="+mn-lt"/>
                          <a:ea typeface="+mn-ea"/>
                          <a:cs typeface="+mn-cs"/>
                        </a:rPr>
                        <a:t>부양의무자 기준을 만족</a:t>
                      </a:r>
                    </a:p>
                    <a:p>
                      <a:pPr lvl="0"/>
                      <a:r>
                        <a:rPr lang="ko-KR" altLang="en-US" sz="1600" b="0" i="0">
                          <a:solidFill>
                            <a:schemeClr val="dk1"/>
                          </a:solidFill>
                          <a:latin typeface="+mn-lt"/>
                          <a:ea typeface="+mn-ea"/>
                          <a:cs typeface="+mn-cs"/>
                        </a:rPr>
                        <a:t>하고 소득인정액이 최저</a:t>
                      </a:r>
                    </a:p>
                    <a:p>
                      <a:pPr lvl="0"/>
                      <a:r>
                        <a:rPr lang="ko-KR" altLang="en-US" sz="1600" b="0" i="0">
                          <a:solidFill>
                            <a:schemeClr val="dk1"/>
                          </a:solidFill>
                          <a:latin typeface="+mn-lt"/>
                          <a:ea typeface="+mn-ea"/>
                          <a:cs typeface="+mn-cs"/>
                        </a:rPr>
                        <a:t>생계비 이하인 경우</a:t>
                      </a:r>
                      <a:endParaRPr lang="ko-KR" altLang="en-US" sz="1400"/>
                    </a:p>
                  </a:txBody>
                  <a:tcPr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p:nvPr/>
        </p:nvPicPr>
        <p:blipFill rotWithShape="1">
          <a:blip r:embed="rId2">
            <a:alphaModFix/>
            <a:lum/>
          </a:blip>
          <a:stretch>
            <a:fillRect/>
          </a:stretch>
        </p:blipFill>
        <p:spPr>
          <a:xfrm>
            <a:off x="0" y="0"/>
            <a:ext cx="9145143" cy="6858001"/>
          </a:xfrm>
          <a:prstGeom prst="rect">
            <a:avLst/>
          </a:prstGeom>
        </p:spPr>
      </p:pic>
      <p:sp>
        <p:nvSpPr>
          <p:cNvPr id="9" name="제목 1"/>
          <p:cNvSpPr>
            <a:spLocks noGrp="1"/>
          </p:cNvSpPr>
          <p:nvPr/>
        </p:nvSpPr>
        <p:spPr>
          <a:xfrm>
            <a:off x="251520" y="692696"/>
            <a:ext cx="8640960" cy="792088"/>
          </a:xfrm>
          <a:prstGeom prst="rect">
            <a:avLst/>
          </a:prstGeom>
        </p:spPr>
        <p:txBody>
          <a:bodyPr vert="horz" anchor="ctr">
            <a:normAutofit/>
          </a:bodyPr>
          <a:lstStyle/>
          <a:p>
            <a:pPr marL="342900" indent="-342900" algn="l" latinLnBrk="1" hangingPunct="1">
              <a:spcBef>
                <a:spcPct val="0"/>
              </a:spcBef>
              <a:buFont typeface="Arial"/>
              <a:buChar char="•"/>
            </a:pPr>
            <a:r>
              <a:rPr lang="ko-KR" altLang="en-US" sz="2200" b="0" i="0" spc="5">
                <a:solidFill>
                  <a:srgbClr val="424456"/>
                </a:solidFill>
                <a:latin typeface="Trebuchet MS"/>
                <a:ea typeface="맑은 고딕"/>
                <a:cs typeface="맑은 고딕"/>
              </a:rPr>
              <a:t>생활보호제도와 국민기초생활보장제도의 선정기준 및 방식 비교</a:t>
            </a:r>
            <a:endParaRPr lang="ko-KR" altLang="en-US" sz="2200"/>
          </a:p>
        </p:txBody>
      </p:sp>
      <p:graphicFrame>
        <p:nvGraphicFramePr>
          <p:cNvPr id="10" name="내용 개체 틀 3"/>
          <p:cNvGraphicFramePr>
            <a:graphicFrameLocks noGrp="1"/>
          </p:cNvGraphicFramePr>
          <p:nvPr/>
        </p:nvGraphicFramePr>
        <p:xfrm>
          <a:off x="251520" y="1556792"/>
          <a:ext cx="8640960" cy="3071145"/>
        </p:xfrm>
        <a:graphic>
          <a:graphicData uri="http://schemas.openxmlformats.org/drawingml/2006/table">
            <a:tbl>
              <a:tblPr firstRow="1" bandRow="1">
                <a:tableStyleId>{76450435-6131-4BA9-BD02-603D08AFE7CB}</a:tableStyleId>
              </a:tblPr>
              <a:tblGrid>
                <a:gridCol w="792088"/>
                <a:gridCol w="1152128"/>
                <a:gridCol w="1152128"/>
                <a:gridCol w="5544616"/>
              </a:tblGrid>
              <a:tr h="504055">
                <a:tc>
                  <a:txBody>
                    <a:bodyPr/>
                    <a:lstStyle/>
                    <a:p>
                      <a:pPr algn="ctr" latinLnBrk="1"/>
                      <a:r>
                        <a:rPr lang="ko-KR" altLang="en-US" sz="1800"/>
                        <a:t>구분</a:t>
                      </a:r>
                    </a:p>
                  </a:txBody>
                  <a:tcPr anchor="ctr"/>
                </a:tc>
                <a:tc>
                  <a:txBody>
                    <a:bodyPr/>
                    <a:lstStyle/>
                    <a:p>
                      <a:pPr algn="ctr" latinLnBrk="1"/>
                      <a:r>
                        <a:rPr lang="ko-KR" altLang="en-US" sz="1800"/>
                        <a:t>공포일자</a:t>
                      </a:r>
                    </a:p>
                  </a:txBody>
                  <a:tcPr anchor="ctr"/>
                </a:tc>
                <a:tc>
                  <a:txBody>
                    <a:bodyPr/>
                    <a:lstStyle/>
                    <a:p>
                      <a:pPr algn="ctr" latinLnBrk="1"/>
                      <a:r>
                        <a:rPr lang="ko-KR" altLang="en-US" sz="1800"/>
                        <a:t>시행일자</a:t>
                      </a:r>
                    </a:p>
                  </a:txBody>
                  <a:tcPr anchor="ctr"/>
                </a:tc>
                <a:tc>
                  <a:txBody>
                    <a:bodyPr/>
                    <a:lstStyle/>
                    <a:p>
                      <a:pPr algn="ctr" latinLnBrk="1"/>
                      <a:r>
                        <a:rPr lang="ko-KR" altLang="en-US" sz="1800"/>
                        <a:t>주요 개정내용</a:t>
                      </a:r>
                    </a:p>
                  </a:txBody>
                  <a:tcPr anchor="ctr"/>
                </a:tc>
              </a:tr>
              <a:tr h="504056">
                <a:tc>
                  <a:txBody>
                    <a:bodyPr/>
                    <a:lstStyle/>
                    <a:p>
                      <a:pPr algn="ctr" latinLnBrk="1"/>
                      <a:r>
                        <a:rPr lang="en-US" altLang="ko-KR" sz="1800"/>
                        <a:t>1</a:t>
                      </a:r>
                      <a:r>
                        <a:rPr lang="ko-KR" altLang="en-US" sz="1800"/>
                        <a:t>차</a:t>
                      </a:r>
                    </a:p>
                  </a:txBody>
                  <a:tcPr anchor="ctr"/>
                </a:tc>
                <a:tc>
                  <a:txBody>
                    <a:bodyPr/>
                    <a:lstStyle/>
                    <a:p>
                      <a:pPr algn="r" latinLnBrk="1"/>
                      <a:r>
                        <a:rPr lang="ko-KR" altLang="en-US" sz="1800" b="0" i="0">
                          <a:solidFill>
                            <a:schemeClr val="dk1"/>
                          </a:solidFill>
                          <a:latin typeface="+mn-lt"/>
                          <a:ea typeface="+mn-ea"/>
                          <a:cs typeface="+mn-cs"/>
                        </a:rPr>
                        <a:t>‘</a:t>
                      </a:r>
                      <a:r>
                        <a:rPr lang="en-US" altLang="ko-KR" sz="1800" b="0" i="0">
                          <a:solidFill>
                            <a:schemeClr val="dk1"/>
                          </a:solidFill>
                          <a:latin typeface="+mn-lt"/>
                          <a:ea typeface="+mn-ea"/>
                          <a:cs typeface="+mn-cs"/>
                        </a:rPr>
                        <a:t>04.3.5.</a:t>
                      </a:r>
                      <a:endParaRPr lang="ko-KR" altLang="en-US" sz="1800"/>
                    </a:p>
                  </a:txBody>
                  <a:tcPr anchor="ctr"/>
                </a:tc>
                <a:tc>
                  <a:txBody>
                    <a:bodyPr/>
                    <a:lstStyle/>
                    <a:p>
                      <a:pPr algn="ctr" latinLnBrk="1"/>
                      <a:r>
                        <a:rPr lang="ko-KR" altLang="en-US" sz="1800" b="0" i="0">
                          <a:solidFill>
                            <a:schemeClr val="dk1"/>
                          </a:solidFill>
                          <a:latin typeface="+mn-lt"/>
                          <a:ea typeface="+mn-ea"/>
                          <a:cs typeface="+mn-cs"/>
                        </a:rPr>
                        <a:t>‘</a:t>
                      </a:r>
                      <a:r>
                        <a:rPr lang="en-US" altLang="ko-KR" sz="1800" b="0" i="0">
                          <a:solidFill>
                            <a:schemeClr val="dk1"/>
                          </a:solidFill>
                          <a:latin typeface="+mn-lt"/>
                          <a:ea typeface="+mn-ea"/>
                          <a:cs typeface="+mn-cs"/>
                        </a:rPr>
                        <a:t>05.7.1.</a:t>
                      </a:r>
                      <a:endParaRPr lang="ko-KR" altLang="en-US" sz="1800"/>
                    </a:p>
                  </a:txBody>
                  <a:tcPr anchor="ctr"/>
                </a:tc>
                <a:tc>
                  <a:txBody>
                    <a:bodyPr/>
                    <a:lstStyle/>
                    <a:p>
                      <a:pPr algn="l" latinLnBrk="1"/>
                      <a:r>
                        <a:rPr lang="ko-KR" altLang="en-US" sz="1800" b="0" i="0">
                          <a:solidFill>
                            <a:schemeClr val="dk1"/>
                          </a:solidFill>
                          <a:latin typeface="+mn-lt"/>
                          <a:ea typeface="+mn-ea"/>
                          <a:cs typeface="+mn-cs"/>
                        </a:rPr>
                        <a:t>부양의무자 범위 </a:t>
                      </a:r>
                      <a:r>
                        <a:rPr lang="en-US" altLang="ko-KR" sz="1800" b="0" i="0">
                          <a:solidFill>
                            <a:schemeClr val="dk1"/>
                          </a:solidFill>
                          <a:latin typeface="+mn-lt"/>
                          <a:ea typeface="+mn-ea"/>
                          <a:cs typeface="+mn-cs"/>
                        </a:rPr>
                        <a:t>1</a:t>
                      </a:r>
                      <a:r>
                        <a:rPr lang="ko-KR" altLang="en-US" sz="1800" b="0" i="0">
                          <a:solidFill>
                            <a:schemeClr val="dk1"/>
                          </a:solidFill>
                          <a:latin typeface="+mn-lt"/>
                          <a:ea typeface="+mn-ea"/>
                          <a:cs typeface="+mn-cs"/>
                        </a:rPr>
                        <a:t>차 축소</a:t>
                      </a:r>
                    </a:p>
                    <a:p>
                      <a:pPr algn="r" latinLnBrk="1"/>
                      <a:r>
                        <a:rPr lang="ko-KR" altLang="en-US" sz="1800" b="0" i="0">
                          <a:solidFill>
                            <a:schemeClr val="dk1"/>
                          </a:solidFill>
                          <a:latin typeface="+mn-lt"/>
                          <a:ea typeface="+mn-ea"/>
                          <a:cs typeface="+mn-cs"/>
                        </a:rPr>
                        <a:t> </a:t>
                      </a:r>
                      <a:r>
                        <a:rPr lang="en-US" altLang="ko-KR" sz="1600" b="0" i="0">
                          <a:solidFill>
                            <a:schemeClr val="dk1"/>
                          </a:solidFill>
                          <a:latin typeface="+mn-lt"/>
                          <a:ea typeface="+mn-ea"/>
                          <a:cs typeface="+mn-cs"/>
                        </a:rPr>
                        <a:t>(</a:t>
                      </a:r>
                      <a:r>
                        <a:rPr lang="ko-KR" altLang="en-US" sz="1600" b="0" i="0">
                          <a:solidFill>
                            <a:schemeClr val="dk1"/>
                          </a:solidFill>
                          <a:latin typeface="+mn-lt"/>
                          <a:ea typeface="+mn-ea"/>
                          <a:cs typeface="+mn-cs"/>
                        </a:rPr>
                        <a:t>직계혈족에서 </a:t>
                      </a:r>
                      <a:r>
                        <a:rPr lang="en-US" altLang="ko-KR" sz="1600" b="0" i="0">
                          <a:solidFill>
                            <a:schemeClr val="dk1"/>
                          </a:solidFill>
                          <a:latin typeface="+mn-lt"/>
                          <a:ea typeface="+mn-ea"/>
                          <a:cs typeface="+mn-cs"/>
                        </a:rPr>
                        <a:t>1</a:t>
                      </a:r>
                      <a:r>
                        <a:rPr lang="ko-KR" altLang="en-US" sz="1600" b="0" i="0">
                          <a:solidFill>
                            <a:schemeClr val="dk1"/>
                          </a:solidFill>
                          <a:latin typeface="+mn-lt"/>
                          <a:ea typeface="+mn-ea"/>
                          <a:cs typeface="+mn-cs"/>
                        </a:rPr>
                        <a:t>촌의 직계혈족으로</a:t>
                      </a:r>
                      <a:r>
                        <a:rPr lang="en-US" altLang="ko-KR" sz="1600" b="0" i="0">
                          <a:solidFill>
                            <a:schemeClr val="dk1"/>
                          </a:solidFill>
                          <a:latin typeface="+mn-lt"/>
                          <a:ea typeface="+mn-ea"/>
                          <a:cs typeface="+mn-cs"/>
                        </a:rPr>
                        <a:t>)</a:t>
                      </a:r>
                      <a:endParaRPr lang="ko-KR" altLang="en-US" sz="1600"/>
                    </a:p>
                  </a:txBody>
                  <a:tcPr anchor="ctr"/>
                </a:tc>
              </a:tr>
              <a:tr h="403590">
                <a:tc>
                  <a:txBody>
                    <a:bodyPr/>
                    <a:lstStyle/>
                    <a:p>
                      <a:pPr algn="ctr" latinLnBrk="1"/>
                      <a:r>
                        <a:rPr lang="en-US" altLang="ko-KR" sz="1800"/>
                        <a:t>2</a:t>
                      </a:r>
                      <a:r>
                        <a:rPr lang="ko-KR" altLang="en-US" sz="1800"/>
                        <a:t>차</a:t>
                      </a:r>
                    </a:p>
                  </a:txBody>
                  <a:tcPr anchor="ctr"/>
                </a:tc>
                <a:tc>
                  <a:txBody>
                    <a:bodyPr/>
                    <a:lstStyle/>
                    <a:p>
                      <a:pPr algn="r" latinLnBrk="1"/>
                      <a:r>
                        <a:rPr lang="ko-KR" altLang="en-US" sz="1800" b="0" i="0">
                          <a:solidFill>
                            <a:schemeClr val="dk1"/>
                          </a:solidFill>
                          <a:latin typeface="+mn-lt"/>
                          <a:ea typeface="+mn-ea"/>
                          <a:cs typeface="+mn-cs"/>
                        </a:rPr>
                        <a:t>‘</a:t>
                      </a:r>
                      <a:r>
                        <a:rPr lang="en-US" altLang="ko-KR" sz="1800" b="0" i="0">
                          <a:solidFill>
                            <a:schemeClr val="dk1"/>
                          </a:solidFill>
                          <a:latin typeface="+mn-lt"/>
                          <a:ea typeface="+mn-ea"/>
                          <a:cs typeface="+mn-cs"/>
                        </a:rPr>
                        <a:t>05.12.23.</a:t>
                      </a:r>
                      <a:endParaRPr lang="ko-KR" altLang="en-US" sz="1800"/>
                    </a:p>
                  </a:txBody>
                  <a:tcPr anchor="ctr"/>
                </a:tc>
                <a:tc>
                  <a:txBody>
                    <a:bodyPr/>
                    <a:lstStyle/>
                    <a:p>
                      <a:pPr algn="ctr"/>
                      <a:r>
                        <a:rPr lang="ko-KR" altLang="en-US" sz="1800" b="0" i="0">
                          <a:solidFill>
                            <a:schemeClr val="dk1"/>
                          </a:solidFill>
                          <a:latin typeface="+mn-lt"/>
                          <a:ea typeface="+mn-ea"/>
                          <a:cs typeface="+mn-cs"/>
                        </a:rPr>
                        <a:t>‘</a:t>
                      </a:r>
                      <a:r>
                        <a:rPr lang="en-US" altLang="ko-KR" sz="1800" b="0" i="0">
                          <a:solidFill>
                            <a:schemeClr val="dk1"/>
                          </a:solidFill>
                          <a:latin typeface="+mn-lt"/>
                          <a:ea typeface="+mn-ea"/>
                          <a:cs typeface="+mn-cs"/>
                        </a:rPr>
                        <a:t>07.1.1.</a:t>
                      </a:r>
                      <a:endParaRPr lang="ko-KR" altLang="en-US" sz="1800"/>
                    </a:p>
                  </a:txBody>
                  <a:tcPr anchor="ctr"/>
                </a:tc>
                <a:tc>
                  <a:txBody>
                    <a:bodyPr/>
                    <a:lstStyle/>
                    <a:p>
                      <a:pPr algn="l"/>
                      <a:r>
                        <a:rPr lang="ko-KR" altLang="en-US" sz="1800" b="0" i="0">
                          <a:solidFill>
                            <a:schemeClr val="dk1"/>
                          </a:solidFill>
                          <a:latin typeface="+mn-lt"/>
                          <a:ea typeface="+mn-ea"/>
                          <a:cs typeface="+mn-cs"/>
                        </a:rPr>
                        <a:t>부양의무자 범위 </a:t>
                      </a:r>
                      <a:r>
                        <a:rPr lang="en-US" altLang="ko-KR" sz="1800" b="0" i="0">
                          <a:solidFill>
                            <a:schemeClr val="dk1"/>
                          </a:solidFill>
                          <a:latin typeface="+mn-lt"/>
                          <a:ea typeface="+mn-ea"/>
                          <a:cs typeface="+mn-cs"/>
                        </a:rPr>
                        <a:t>2</a:t>
                      </a:r>
                      <a:r>
                        <a:rPr lang="ko-KR" altLang="en-US" sz="1800" b="0" i="0">
                          <a:solidFill>
                            <a:schemeClr val="dk1"/>
                          </a:solidFill>
                          <a:latin typeface="+mn-lt"/>
                          <a:ea typeface="+mn-ea"/>
                          <a:cs typeface="+mn-cs"/>
                        </a:rPr>
                        <a:t>차 축소</a:t>
                      </a:r>
                    </a:p>
                    <a:p>
                      <a:pPr algn="r"/>
                      <a:r>
                        <a:rPr lang="ko-KR" altLang="en-US" sz="1800" b="0" i="0">
                          <a:solidFill>
                            <a:schemeClr val="dk1"/>
                          </a:solidFill>
                          <a:latin typeface="+mn-lt"/>
                          <a:ea typeface="+mn-ea"/>
                          <a:cs typeface="+mn-cs"/>
                        </a:rPr>
                        <a:t> </a:t>
                      </a:r>
                      <a:r>
                        <a:rPr lang="en-US" altLang="ko-KR" sz="1600" b="0" i="0">
                          <a:solidFill>
                            <a:schemeClr val="dk1"/>
                          </a:solidFill>
                          <a:latin typeface="+mn-lt"/>
                          <a:ea typeface="+mn-ea"/>
                          <a:cs typeface="+mn-cs"/>
                        </a:rPr>
                        <a:t>(</a:t>
                      </a:r>
                      <a:r>
                        <a:rPr lang="ko-KR" altLang="en-US" sz="1600" b="0" i="0">
                          <a:solidFill>
                            <a:schemeClr val="dk1"/>
                          </a:solidFill>
                          <a:latin typeface="+mn-lt"/>
                          <a:ea typeface="+mn-ea"/>
                          <a:cs typeface="+mn-cs"/>
                        </a:rPr>
                        <a:t>생계를 같이 하는 </a:t>
                      </a:r>
                      <a:r>
                        <a:rPr lang="en-US" altLang="ko-KR" sz="1600" b="0" i="0">
                          <a:solidFill>
                            <a:schemeClr val="dk1"/>
                          </a:solidFill>
                          <a:latin typeface="+mn-lt"/>
                          <a:ea typeface="+mn-ea"/>
                          <a:cs typeface="+mn-cs"/>
                        </a:rPr>
                        <a:t>2</a:t>
                      </a:r>
                      <a:r>
                        <a:rPr lang="ko-KR" altLang="en-US" sz="1600" b="0" i="0">
                          <a:solidFill>
                            <a:schemeClr val="dk1"/>
                          </a:solidFill>
                          <a:latin typeface="+mn-lt"/>
                          <a:ea typeface="+mn-ea"/>
                          <a:cs typeface="+mn-cs"/>
                        </a:rPr>
                        <a:t>촌 이내의 혈족 제외</a:t>
                      </a:r>
                      <a:r>
                        <a:rPr lang="en-US" altLang="ko-KR" sz="1600" b="0" i="0">
                          <a:solidFill>
                            <a:schemeClr val="dk1"/>
                          </a:solidFill>
                          <a:latin typeface="+mn-lt"/>
                          <a:ea typeface="+mn-ea"/>
                          <a:cs typeface="+mn-cs"/>
                        </a:rPr>
                        <a:t>)</a:t>
                      </a:r>
                      <a:endParaRPr lang="ko-KR" altLang="en-US" sz="1200"/>
                    </a:p>
                  </a:txBody>
                  <a:tcPr anchor="ctr"/>
                </a:tc>
              </a:tr>
              <a:tr h="646850">
                <a:tc>
                  <a:txBody>
                    <a:bodyPr/>
                    <a:lstStyle/>
                    <a:p>
                      <a:pPr algn="ctr" latinLnBrk="1"/>
                      <a:r>
                        <a:rPr lang="en-US" altLang="ko-KR" sz="1800"/>
                        <a:t>3</a:t>
                      </a:r>
                      <a:r>
                        <a:rPr lang="ko-KR" altLang="en-US" sz="1800"/>
                        <a:t>차</a:t>
                      </a:r>
                    </a:p>
                  </a:txBody>
                  <a:tcPr anchor="ctr"/>
                </a:tc>
                <a:tc>
                  <a:txBody>
                    <a:bodyPr/>
                    <a:lstStyle/>
                    <a:p>
                      <a:pPr algn="r" latinLnBrk="1"/>
                      <a:r>
                        <a:rPr lang="ko-KR" altLang="en-US" sz="1800" b="0" i="0">
                          <a:solidFill>
                            <a:schemeClr val="dk1"/>
                          </a:solidFill>
                          <a:latin typeface="+mn-lt"/>
                          <a:ea typeface="+mn-ea"/>
                          <a:cs typeface="+mn-cs"/>
                        </a:rPr>
                        <a:t>‘</a:t>
                      </a:r>
                      <a:r>
                        <a:rPr lang="en-US" altLang="ko-KR" sz="1800" b="0" i="0">
                          <a:solidFill>
                            <a:schemeClr val="dk1"/>
                          </a:solidFill>
                          <a:latin typeface="+mn-lt"/>
                          <a:ea typeface="+mn-ea"/>
                          <a:cs typeface="+mn-cs"/>
                        </a:rPr>
                        <a:t>06.12.28</a:t>
                      </a:r>
                      <a:endParaRPr lang="ko-KR" altLang="en-US" sz="1800"/>
                    </a:p>
                  </a:txBody>
                  <a:tcPr anchor="ctr"/>
                </a:tc>
                <a:tc>
                  <a:txBody>
                    <a:bodyPr/>
                    <a:lstStyle/>
                    <a:p>
                      <a:pPr algn="ctr" latinLnBrk="1"/>
                      <a:r>
                        <a:rPr lang="ko-KR" altLang="en-US" sz="1800" b="0" i="0">
                          <a:solidFill>
                            <a:schemeClr val="dk1"/>
                          </a:solidFill>
                          <a:latin typeface="+mn-lt"/>
                          <a:ea typeface="+mn-ea"/>
                          <a:cs typeface="+mn-cs"/>
                        </a:rPr>
                        <a:t>‘</a:t>
                      </a:r>
                      <a:r>
                        <a:rPr lang="en-US" altLang="ko-KR" sz="1800" b="0" i="0">
                          <a:solidFill>
                            <a:schemeClr val="dk1"/>
                          </a:solidFill>
                          <a:latin typeface="+mn-lt"/>
                          <a:ea typeface="+mn-ea"/>
                          <a:cs typeface="+mn-cs"/>
                        </a:rPr>
                        <a:t>07.7.1.</a:t>
                      </a:r>
                      <a:endParaRPr lang="ko-KR" altLang="en-US" sz="1800"/>
                    </a:p>
                  </a:txBody>
                  <a:tcPr anchor="ctr"/>
                </a:tc>
                <a:tc>
                  <a:txBody>
                    <a:bodyPr/>
                    <a:lstStyle/>
                    <a:p>
                      <a:pPr algn="l" latinLnBrk="1"/>
                      <a:r>
                        <a:rPr lang="ko-KR" altLang="en-US" sz="1800" b="0" i="0">
                          <a:solidFill>
                            <a:schemeClr val="dk1"/>
                          </a:solidFill>
                          <a:latin typeface="+mn-lt"/>
                          <a:ea typeface="+mn-ea"/>
                          <a:cs typeface="+mn-cs"/>
                        </a:rPr>
                        <a:t>중앙자활센터 설치</a:t>
                      </a:r>
                      <a:endParaRPr lang="ko-KR" altLang="en-US"/>
                    </a:p>
                  </a:txBody>
                  <a:tcPr anchor="ctr"/>
                </a:tc>
              </a:tr>
              <a:tr h="403590">
                <a:tc>
                  <a:txBody>
                    <a:bodyPr/>
                    <a:lstStyle/>
                    <a:p>
                      <a:pPr algn="ctr" latinLnBrk="1"/>
                      <a:r>
                        <a:rPr lang="en-US" altLang="ko-KR" sz="1800"/>
                        <a:t>4</a:t>
                      </a:r>
                      <a:r>
                        <a:rPr lang="ko-KR" altLang="en-US" sz="1800"/>
                        <a:t>차</a:t>
                      </a:r>
                    </a:p>
                  </a:txBody>
                  <a:tcPr anchor="ctr"/>
                </a:tc>
                <a:tc>
                  <a:txBody>
                    <a:bodyPr/>
                    <a:lstStyle/>
                    <a:p>
                      <a:pPr algn="r"/>
                      <a:r>
                        <a:rPr lang="ko-KR" altLang="en-US" sz="1800" b="0" i="0">
                          <a:solidFill>
                            <a:schemeClr val="dk1"/>
                          </a:solidFill>
                          <a:latin typeface="+mn-lt"/>
                          <a:ea typeface="+mn-ea"/>
                          <a:cs typeface="+mn-cs"/>
                        </a:rPr>
                        <a:t>‘</a:t>
                      </a:r>
                      <a:r>
                        <a:rPr lang="en-US" altLang="ko-KR" sz="1800" b="0" i="0">
                          <a:solidFill>
                            <a:schemeClr val="dk1"/>
                          </a:solidFill>
                          <a:latin typeface="+mn-lt"/>
                          <a:ea typeface="+mn-ea"/>
                          <a:cs typeface="+mn-cs"/>
                        </a:rPr>
                        <a:t>07.10.17</a:t>
                      </a:r>
                      <a:endParaRPr lang="ko-KR" altLang="en-US" sz="1800"/>
                    </a:p>
                  </a:txBody>
                  <a:tcPr anchor="ctr"/>
                </a:tc>
                <a:tc>
                  <a:txBody>
                    <a:bodyPr/>
                    <a:lstStyle/>
                    <a:p>
                      <a:pPr algn="ctr"/>
                      <a:r>
                        <a:rPr lang="ko-KR" altLang="en-US" sz="1800" b="0" i="0">
                          <a:solidFill>
                            <a:schemeClr val="dk1"/>
                          </a:solidFill>
                          <a:latin typeface="+mn-lt"/>
                          <a:ea typeface="+mn-ea"/>
                          <a:cs typeface="+mn-cs"/>
                        </a:rPr>
                        <a:t>‘</a:t>
                      </a:r>
                      <a:r>
                        <a:rPr lang="en-US" altLang="ko-KR" sz="1800" b="0" i="0">
                          <a:solidFill>
                            <a:schemeClr val="dk1"/>
                          </a:solidFill>
                          <a:latin typeface="+mn-lt"/>
                          <a:ea typeface="+mn-ea"/>
                          <a:cs typeface="+mn-cs"/>
                        </a:rPr>
                        <a:t>08.7.1.</a:t>
                      </a:r>
                      <a:endParaRPr lang="ko-KR" altLang="en-US" sz="1800"/>
                    </a:p>
                  </a:txBody>
                  <a:tcPr anchor="ctr"/>
                </a:tc>
                <a:tc>
                  <a:txBody>
                    <a:bodyPr/>
                    <a:lstStyle/>
                    <a:p>
                      <a:pPr algn="l"/>
                      <a:r>
                        <a:rPr lang="ko-KR" altLang="en-US" sz="1800" b="0" i="0">
                          <a:solidFill>
                            <a:schemeClr val="dk1"/>
                          </a:solidFill>
                          <a:latin typeface="+mn-lt"/>
                          <a:ea typeface="+mn-ea"/>
                          <a:cs typeface="+mn-cs"/>
                        </a:rPr>
                        <a:t>중앙</a:t>
                      </a:r>
                      <a:r>
                        <a:rPr lang="en-US" altLang="ko-KR" sz="1800" b="0" i="0">
                          <a:solidFill>
                            <a:schemeClr val="dk1"/>
                          </a:solidFill>
                          <a:latin typeface="+mn-lt"/>
                          <a:ea typeface="+mn-ea"/>
                          <a:cs typeface="+mn-cs"/>
                        </a:rPr>
                        <a:t>-</a:t>
                      </a:r>
                      <a:r>
                        <a:rPr lang="ko-KR" altLang="en-US" sz="1800" b="0" i="0">
                          <a:solidFill>
                            <a:schemeClr val="dk1"/>
                          </a:solidFill>
                          <a:latin typeface="+mn-lt"/>
                          <a:ea typeface="+mn-ea"/>
                          <a:cs typeface="+mn-cs"/>
                        </a:rPr>
                        <a:t>지방정부간 비용분담 비율 조정</a:t>
                      </a:r>
                    </a:p>
                    <a:p>
                      <a:pPr algn="l"/>
                      <a:r>
                        <a:rPr lang="ko-KR" altLang="en-US" sz="1800" b="0" i="0">
                          <a:solidFill>
                            <a:schemeClr val="dk1"/>
                          </a:solidFill>
                          <a:latin typeface="+mn-lt"/>
                          <a:ea typeface="+mn-ea"/>
                          <a:cs typeface="+mn-cs"/>
                        </a:rPr>
                        <a:t>수급권자 등에 대한 금융정보 조회 근거 마련</a:t>
                      </a:r>
                      <a:endParaRPr lang="ko-KR" altLang="en-US" sz="1400"/>
                    </a:p>
                  </a:txBody>
                  <a:tcPr anchor="ctr"/>
                </a:tc>
              </a:tr>
            </a:tbl>
          </a:graphicData>
        </a:graphic>
      </p:graphicFrame>
      <p:sp>
        <p:nvSpPr>
          <p:cNvPr id="11" name="TextBox 5"/>
          <p:cNvSpPr txBox="1"/>
          <p:nvPr/>
        </p:nvSpPr>
        <p:spPr>
          <a:xfrm>
            <a:off x="395536" y="5085184"/>
            <a:ext cx="8424936" cy="818410"/>
          </a:xfrm>
          <a:prstGeom prst="rect">
            <a:avLst/>
          </a:prstGeom>
          <a:noFill/>
        </p:spPr>
        <p:txBody>
          <a:bodyPr wrap="square">
            <a:spAutoFit/>
          </a:bodyPr>
          <a:lstStyle/>
          <a:p>
            <a:pPr marL="285750" indent="-285750" algn="l" latinLnBrk="1" hangingPunct="1">
              <a:buFont typeface="Arial"/>
              <a:buChar char="•"/>
            </a:pPr>
            <a:r>
              <a:rPr lang="en-US" altLang="ko-KR" sz="2400" b="0" i="0" spc="5">
                <a:solidFill>
                  <a:srgbClr val="000000"/>
                </a:solidFill>
                <a:latin typeface="Georgia"/>
              </a:rPr>
              <a:t>2015</a:t>
            </a:r>
            <a:r>
              <a:rPr lang="ko-KR" altLang="en-US" sz="2400" b="0" i="0" spc="5">
                <a:solidFill>
                  <a:srgbClr val="000000"/>
                </a:solidFill>
                <a:latin typeface="Georgia"/>
                <a:ea typeface="맑은 고딕"/>
                <a:cs typeface="맑은 고딕"/>
              </a:rPr>
              <a:t>년 </a:t>
            </a:r>
            <a:r>
              <a:rPr lang="en-US" altLang="ko-KR" sz="2400" b="0" i="0" spc="5">
                <a:solidFill>
                  <a:srgbClr val="000000"/>
                </a:solidFill>
                <a:latin typeface="Georgia"/>
              </a:rPr>
              <a:t>7</a:t>
            </a:r>
            <a:r>
              <a:rPr lang="ko-KR" altLang="en-US" sz="2400" b="0" i="0" spc="5">
                <a:solidFill>
                  <a:srgbClr val="000000"/>
                </a:solidFill>
                <a:latin typeface="Georgia"/>
                <a:ea typeface="맑은 고딕"/>
                <a:cs typeface="맑은 고딕"/>
              </a:rPr>
              <a:t>월부터 시행된 맞춤형개별급여는 제도 시행 </a:t>
            </a:r>
            <a:r>
              <a:rPr lang="en-US" altLang="ko-KR" sz="2400" b="0" i="0" spc="5">
                <a:solidFill>
                  <a:srgbClr val="000000"/>
                </a:solidFill>
                <a:latin typeface="Georgia"/>
              </a:rPr>
              <a:t>15</a:t>
            </a:r>
            <a:r>
              <a:rPr lang="ko-KR" altLang="en-US" sz="2400" b="0" i="0" spc="5">
                <a:solidFill>
                  <a:srgbClr val="000000"/>
                </a:solidFill>
                <a:latin typeface="Georgia"/>
                <a:ea typeface="맑은 고딕"/>
                <a:cs typeface="맑은 고딕"/>
              </a:rPr>
              <a:t>년간 가장 큰 제도 변화였음</a:t>
            </a:r>
            <a:r>
              <a:rPr lang="en-US" altLang="ko-KR" sz="2400" b="0" i="0" spc="5">
                <a:solidFill>
                  <a:srgbClr val="000000"/>
                </a:solidFill>
                <a:latin typeface="Georgia"/>
              </a:rPr>
              <a:t>. </a:t>
            </a:r>
            <a:endParaRPr lang="ko-KR" altLang="en-US"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p:nvPr/>
        </p:nvPicPr>
        <p:blipFill rotWithShape="1">
          <a:blip r:embed="rId2">
            <a:alphaModFix/>
            <a:lum/>
          </a:blip>
          <a:stretch>
            <a:fillRect/>
          </a:stretch>
        </p:blipFill>
        <p:spPr>
          <a:xfrm>
            <a:off x="0" y="0"/>
            <a:ext cx="9144000" cy="6858000"/>
          </a:xfrm>
          <a:prstGeom prst="rect">
            <a:avLst/>
          </a:prstGeom>
        </p:spPr>
      </p:pic>
      <p:sp>
        <p:nvSpPr>
          <p:cNvPr id="5" name="직사각형 4"/>
          <p:cNvSpPr txBox="1"/>
          <p:nvPr/>
        </p:nvSpPr>
        <p:spPr>
          <a:xfrm>
            <a:off x="0" y="1476757"/>
            <a:ext cx="5184648" cy="1369313"/>
          </a:xfrm>
          <a:prstGeom prst="rect">
            <a:avLst/>
          </a:prstGeom>
        </p:spPr>
        <p:style>
          <a:lnRef idx="2">
            <a:schemeClr val="accent3">
              <a:shade val="20000"/>
            </a:schemeClr>
          </a:lnRef>
          <a:fillRef idx="1">
            <a:schemeClr val="accent3"/>
          </a:fillRef>
          <a:effectRef idx="0">
            <a:schemeClr val="accent3"/>
          </a:effectRef>
          <a:fontRef idx="minor">
            <a:schemeClr val="lt1"/>
          </a:fontRef>
        </p:style>
        <p:txBody>
          <a:bodyPr wrap="square">
            <a:spAutoFit/>
          </a:bodyPr>
          <a:lstStyle/>
          <a:p>
            <a:r>
              <a:rPr lang="ko-KR" altLang="en-US" sz="2800"/>
              <a:t>2. 2015년 개정된</a:t>
            </a:r>
          </a:p>
          <a:p>
            <a:r>
              <a:rPr lang="ko-KR" altLang="en-US" sz="2800"/>
              <a:t>    국민기초생활보장제도의</a:t>
            </a:r>
          </a:p>
          <a:p>
            <a:r>
              <a:rPr lang="ko-KR" altLang="en-US" sz="2800"/>
              <a:t>    내용</a:t>
            </a:r>
          </a:p>
        </p:txBody>
      </p:sp>
      <p:sp>
        <p:nvSpPr>
          <p:cNvPr id="7" name="내용 개체 틀 4"/>
          <p:cNvSpPr>
            <a:spLocks noGrp="1"/>
          </p:cNvSpPr>
          <p:nvPr/>
        </p:nvSpPr>
        <p:spPr>
          <a:xfrm>
            <a:off x="745235" y="3429000"/>
            <a:ext cx="4834890" cy="2378583"/>
          </a:xfrm>
          <a:prstGeom prst="rect">
            <a:avLst/>
          </a:prstGeom>
        </p:spPr>
        <p:txBody>
          <a:bodyPr vert="horz">
            <a:normAutofit/>
          </a:bodyPr>
          <a:lstStyle/>
          <a:p>
            <a:pPr marL="109728" indent="0" algn="l" latinLnBrk="1" hangingPunct="1">
              <a:lnSpc>
                <a:spcPct val="180000"/>
              </a:lnSpc>
              <a:spcBef>
                <a:spcPct val="8000"/>
              </a:spcBef>
              <a:buClr>
                <a:schemeClr val="accent3"/>
              </a:buClr>
              <a:buFont typeface="Georgia"/>
              <a:buNone/>
            </a:pPr>
            <a:r>
              <a:rPr lang="en-US" altLang="ko-KR" sz="2200" b="0" i="0" spc="5">
                <a:solidFill>
                  <a:srgbClr val="000000"/>
                </a:solidFill>
                <a:latin typeface="Georgia"/>
              </a:rPr>
              <a:t>1) </a:t>
            </a:r>
            <a:r>
              <a:rPr lang="ko-KR" altLang="en-US" sz="2200" b="0" i="0" spc="5">
                <a:solidFill>
                  <a:srgbClr val="000000"/>
                </a:solidFill>
                <a:latin typeface="Georgia"/>
                <a:ea typeface="맑은 고딕"/>
                <a:cs typeface="맑은 고딕"/>
              </a:rPr>
              <a:t>용어 알아보기</a:t>
            </a:r>
          </a:p>
          <a:p>
            <a:pPr marL="109728" indent="0" algn="l" latinLnBrk="1" hangingPunct="1">
              <a:lnSpc>
                <a:spcPct val="180000"/>
              </a:lnSpc>
              <a:spcBef>
                <a:spcPct val="8000"/>
              </a:spcBef>
              <a:buClr>
                <a:schemeClr val="accent3"/>
              </a:buClr>
              <a:buFont typeface="Georgia"/>
              <a:buNone/>
            </a:pPr>
            <a:r>
              <a:rPr lang="en-US" altLang="ko-KR" sz="2200" b="0" i="0" spc="5">
                <a:solidFill>
                  <a:srgbClr val="000000"/>
                </a:solidFill>
                <a:latin typeface="Georgia"/>
              </a:rPr>
              <a:t>2) </a:t>
            </a:r>
            <a:r>
              <a:rPr lang="ko-KR" altLang="en-US" sz="2200" b="0" i="0" spc="5">
                <a:solidFill>
                  <a:srgbClr val="000000"/>
                </a:solidFill>
                <a:latin typeface="Georgia"/>
                <a:ea typeface="맑은 고딕"/>
                <a:cs typeface="맑은 고딕"/>
              </a:rPr>
              <a:t>신청절차와 필요 서류</a:t>
            </a:r>
          </a:p>
          <a:p>
            <a:pPr marL="109728" indent="0" algn="l" latinLnBrk="1" hangingPunct="1">
              <a:lnSpc>
                <a:spcPct val="180000"/>
              </a:lnSpc>
              <a:spcBef>
                <a:spcPct val="8000"/>
              </a:spcBef>
              <a:buClr>
                <a:schemeClr val="accent3"/>
              </a:buClr>
              <a:buFont typeface="Georgia"/>
              <a:buNone/>
            </a:pPr>
            <a:r>
              <a:rPr lang="en-US" altLang="ko-KR" sz="2200" b="0" i="0" spc="5">
                <a:solidFill>
                  <a:srgbClr val="000000"/>
                </a:solidFill>
                <a:latin typeface="Georgia"/>
              </a:rPr>
              <a:t>3) </a:t>
            </a:r>
            <a:r>
              <a:rPr lang="ko-KR" altLang="en-US" sz="2200" b="0" i="0" spc="5">
                <a:solidFill>
                  <a:srgbClr val="000000"/>
                </a:solidFill>
                <a:latin typeface="Georgia"/>
                <a:ea typeface="맑은 고딕"/>
                <a:cs typeface="맑은 고딕"/>
              </a:rPr>
              <a:t>급여별선정기준과 보장수준</a:t>
            </a:r>
          </a:p>
        </p:txBody>
      </p:sp>
    </p:spTree>
  </p:cSld>
  <p:clrMapOvr>
    <a:masterClrMapping/>
  </p:clrMapOvr>
</p:sld>
</file>

<file path=ppt/theme/theme1.xml><?xml version="1.0" encoding="utf-8"?>
<a:theme xmlns:a="http://schemas.openxmlformats.org/drawingml/2006/main" name="Hancom Office">
  <a:themeElements>
    <a:clrScheme name="Hanshow Theme">
      <a:dk1>
        <a:sysClr val="windowText" lastClr="000000"/>
      </a:dk1>
      <a:lt1>
        <a:sysClr val="window" lastClr="FFFFFF"/>
      </a:lt1>
      <a:dk2>
        <a:srgbClr val="1C3D62"/>
      </a:dk2>
      <a:lt2>
        <a:srgbClr val="E3DCC1"/>
      </a:lt2>
      <a:accent1>
        <a:srgbClr val="315F97"/>
      </a:accent1>
      <a:accent2>
        <a:srgbClr val="C75252"/>
      </a:accent2>
      <a:accent3>
        <a:srgbClr val="E9AE2B"/>
      </a:accent3>
      <a:accent4>
        <a:srgbClr val="699B37"/>
      </a:accent4>
      <a:accent5>
        <a:srgbClr val="358791"/>
      </a:accent5>
      <a:accent6>
        <a:srgbClr val="CA56A7"/>
      </a:accent6>
      <a:hlink>
        <a:srgbClr val="0000FF"/>
      </a:hlink>
      <a:folHlink>
        <a:srgbClr val="800080"/>
      </a:folHlink>
    </a:clrScheme>
    <a:fontScheme name="Hancom Office">
      <a:majorFont>
        <a:latin typeface="함초롬돋움"/>
        <a:ea typeface="함초롬돋움"/>
        <a:cs typeface=""/>
      </a:majorFont>
      <a:minorFont>
        <a:latin typeface="함초롬돋움"/>
        <a:ea typeface="함초롬돋움"/>
        <a:cs typeface=""/>
      </a:minorFont>
    </a:fontScheme>
    <a:fmtSc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ncom Office">
  <a:themeElements>
    <a:clrScheme name="Hancom Office">
      <a:dk1>
        <a:sysClr val="windowText" lastClr="000000"/>
      </a:dk1>
      <a:lt1>
        <a:sysClr val="window" lastClr="FFFFFF"/>
      </a:lt1>
      <a:dk2>
        <a:srgbClr val="1C3D62"/>
      </a:dk2>
      <a:lt2>
        <a:srgbClr val="E3DCC1"/>
      </a:lt2>
      <a:accent1>
        <a:srgbClr val="315F97"/>
      </a:accent1>
      <a:accent2>
        <a:srgbClr val="C75252"/>
      </a:accent2>
      <a:accent3>
        <a:srgbClr val="E9AE2B"/>
      </a:accent3>
      <a:accent4>
        <a:srgbClr val="699B37"/>
      </a:accent4>
      <a:accent5>
        <a:srgbClr val="358791"/>
      </a:accent5>
      <a:accent6>
        <a:srgbClr val="CA56A7"/>
      </a:accent6>
      <a:hlink>
        <a:srgbClr val="0000FF"/>
      </a:hlink>
      <a:folHlink>
        <a:srgbClr val="800080"/>
      </a:folHlink>
    </a:clrScheme>
    <a:fontScheme name="Hancom Office">
      <a:majorFont>
        <a:latin typeface="함초롬돋움"/>
        <a:ea typeface="함초롬돋움"/>
        <a:cs typeface=""/>
      </a:majorFont>
      <a:minorFont>
        <a:latin typeface="함초롬돋움"/>
        <a:ea typeface="함초롬돋움"/>
        <a:cs typeface=""/>
      </a:minorFont>
    </a:fontScheme>
    <a:fmtScheme name="Hancom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3321</Words>
  <Application>Microsoft Office PowerPoint</Application>
  <PresentationFormat>화면 슬라이드 쇼(4:3)</PresentationFormat>
  <Paragraphs>861</Paragraphs>
  <Slides>49</Slides>
  <Notes>0</Notes>
  <HiddenSlides>0</HiddenSlides>
  <MMClips>0</MMClips>
  <ScaleCrop>false</ScaleCrop>
  <HeadingPairs>
    <vt:vector size="4" baseType="variant">
      <vt:variant>
        <vt:lpstr>테마</vt:lpstr>
      </vt:variant>
      <vt:variant>
        <vt:i4>1</vt:i4>
      </vt:variant>
      <vt:variant>
        <vt:lpstr>슬라이드 제목</vt:lpstr>
      </vt:variant>
      <vt:variant>
        <vt:i4>49</vt:i4>
      </vt:variant>
    </vt:vector>
  </HeadingPairs>
  <TitlesOfParts>
    <vt:vector size="50" baseType="lpstr">
      <vt:lpstr>Hancom Office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
  <dc:creator>Yoon</dc:creator>
  <cp:keywords/>
  <dc:description/>
  <cp:lastModifiedBy>antipoorkr</cp:lastModifiedBy>
  <cp:revision>42</cp:revision>
  <dcterms:created xsi:type="dcterms:W3CDTF">2016-10-28T09:59:13Z</dcterms:created>
  <dcterms:modified xsi:type="dcterms:W3CDTF">2017-03-12T02:06:54Z</dcterms:modified>
  <cp:category/>
  <cp:contentStatus>화면 슬라이드 쇼(4:3)</cp:contentStatus>
</cp:coreProperties>
</file>