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Default Extension="xlsx" ContentType="application/haansoftxlsx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xls" ContentType="application/vnd.ms-exce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33" r:id="rId1"/>
    <p:sldMasterId id="2147483849" r:id="rId2"/>
    <p:sldMasterId id="2147483859" r:id="rId3"/>
  </p:sldMasterIdLst>
  <p:notesMasterIdLst>
    <p:notesMasterId r:id="rId68"/>
  </p:notesMasterIdLst>
  <p:handoutMasterIdLst>
    <p:handoutMasterId r:id="rId69"/>
  </p:handoutMasterIdLst>
  <p:sldIdLst>
    <p:sldId id="485" r:id="rId4"/>
    <p:sldId id="771" r:id="rId5"/>
    <p:sldId id="772" r:id="rId6"/>
    <p:sldId id="770" r:id="rId7"/>
    <p:sldId id="773" r:id="rId8"/>
    <p:sldId id="774" r:id="rId9"/>
    <p:sldId id="775" r:id="rId10"/>
    <p:sldId id="781" r:id="rId11"/>
    <p:sldId id="783" r:id="rId12"/>
    <p:sldId id="784" r:id="rId13"/>
    <p:sldId id="782" r:id="rId14"/>
    <p:sldId id="776" r:id="rId15"/>
    <p:sldId id="785" r:id="rId16"/>
    <p:sldId id="786" r:id="rId17"/>
    <p:sldId id="778" r:id="rId18"/>
    <p:sldId id="787" r:id="rId19"/>
    <p:sldId id="788" r:id="rId20"/>
    <p:sldId id="627" r:id="rId21"/>
    <p:sldId id="789" r:id="rId22"/>
    <p:sldId id="730" r:id="rId23"/>
    <p:sldId id="731" r:id="rId24"/>
    <p:sldId id="739" r:id="rId25"/>
    <p:sldId id="728" r:id="rId26"/>
    <p:sldId id="746" r:id="rId27"/>
    <p:sldId id="704" r:id="rId28"/>
    <p:sldId id="707" r:id="rId29"/>
    <p:sldId id="706" r:id="rId30"/>
    <p:sldId id="709" r:id="rId31"/>
    <p:sldId id="634" r:id="rId32"/>
    <p:sldId id="635" r:id="rId33"/>
    <p:sldId id="723" r:id="rId34"/>
    <p:sldId id="636" r:id="rId35"/>
    <p:sldId id="637" r:id="rId36"/>
    <p:sldId id="638" r:id="rId37"/>
    <p:sldId id="658" r:id="rId38"/>
    <p:sldId id="639" r:id="rId39"/>
    <p:sldId id="726" r:id="rId40"/>
    <p:sldId id="725" r:id="rId41"/>
    <p:sldId id="660" r:id="rId42"/>
    <p:sldId id="642" r:id="rId43"/>
    <p:sldId id="724" r:id="rId44"/>
    <p:sldId id="643" r:id="rId45"/>
    <p:sldId id="790" r:id="rId46"/>
    <p:sldId id="759" r:id="rId47"/>
    <p:sldId id="760" r:id="rId48"/>
    <p:sldId id="762" r:id="rId49"/>
    <p:sldId id="763" r:id="rId50"/>
    <p:sldId id="761" r:id="rId51"/>
    <p:sldId id="791" r:id="rId52"/>
    <p:sldId id="764" r:id="rId53"/>
    <p:sldId id="765" r:id="rId54"/>
    <p:sldId id="792" r:id="rId55"/>
    <p:sldId id="793" r:id="rId56"/>
    <p:sldId id="766" r:id="rId57"/>
    <p:sldId id="767" r:id="rId58"/>
    <p:sldId id="769" r:id="rId59"/>
    <p:sldId id="794" r:id="rId60"/>
    <p:sldId id="799" r:id="rId61"/>
    <p:sldId id="737" r:id="rId62"/>
    <p:sldId id="795" r:id="rId63"/>
    <p:sldId id="796" r:id="rId64"/>
    <p:sldId id="736" r:id="rId65"/>
    <p:sldId id="657" r:id="rId66"/>
    <p:sldId id="798" r:id="rId67"/>
  </p:sldIdLst>
  <p:sldSz cx="9144000" cy="6858000" type="screen4x3"/>
  <p:notesSz cx="6807200" cy="9939338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새굴림" pitchFamily="18" charset="-127"/>
        <a:ea typeface="새굴림" pitchFamily="18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새굴림" pitchFamily="18" charset="-127"/>
        <a:ea typeface="새굴림" pitchFamily="18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새굴림" pitchFamily="18" charset="-127"/>
        <a:ea typeface="새굴림" pitchFamily="18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새굴림" pitchFamily="18" charset="-127"/>
        <a:ea typeface="새굴림" pitchFamily="18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새굴림" pitchFamily="18" charset="-127"/>
        <a:ea typeface="새굴림" pitchFamily="18" charset="-127"/>
        <a:cs typeface="+mn-cs"/>
      </a:defRPr>
    </a:lvl5pPr>
    <a:lvl6pPr marL="2286000" algn="l" defTabSz="914400" rtl="0" eaLnBrk="1" latinLnBrk="1" hangingPunct="1">
      <a:defRPr kumimoji="1" sz="2000" kern="1200">
        <a:solidFill>
          <a:schemeClr val="tx1"/>
        </a:solidFill>
        <a:latin typeface="새굴림" pitchFamily="18" charset="-127"/>
        <a:ea typeface="새굴림" pitchFamily="18" charset="-127"/>
        <a:cs typeface="+mn-cs"/>
      </a:defRPr>
    </a:lvl6pPr>
    <a:lvl7pPr marL="2743200" algn="l" defTabSz="914400" rtl="0" eaLnBrk="1" latinLnBrk="1" hangingPunct="1">
      <a:defRPr kumimoji="1" sz="2000" kern="1200">
        <a:solidFill>
          <a:schemeClr val="tx1"/>
        </a:solidFill>
        <a:latin typeface="새굴림" pitchFamily="18" charset="-127"/>
        <a:ea typeface="새굴림" pitchFamily="18" charset="-127"/>
        <a:cs typeface="+mn-cs"/>
      </a:defRPr>
    </a:lvl7pPr>
    <a:lvl8pPr marL="3200400" algn="l" defTabSz="914400" rtl="0" eaLnBrk="1" latinLnBrk="1" hangingPunct="1">
      <a:defRPr kumimoji="1" sz="2000" kern="1200">
        <a:solidFill>
          <a:schemeClr val="tx1"/>
        </a:solidFill>
        <a:latin typeface="새굴림" pitchFamily="18" charset="-127"/>
        <a:ea typeface="새굴림" pitchFamily="18" charset="-127"/>
        <a:cs typeface="+mn-cs"/>
      </a:defRPr>
    </a:lvl8pPr>
    <a:lvl9pPr marL="3657600" algn="l" defTabSz="914400" rtl="0" eaLnBrk="1" latinLnBrk="1" hangingPunct="1">
      <a:defRPr kumimoji="1" sz="2000" kern="1200">
        <a:solidFill>
          <a:schemeClr val="tx1"/>
        </a:solidFill>
        <a:latin typeface="새굴림" pitchFamily="18" charset="-127"/>
        <a:ea typeface="새굴림" pitchFamily="18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99FF99"/>
    <a:srgbClr val="E6594E"/>
    <a:srgbClr val="FFFFFF"/>
    <a:srgbClr val="585600"/>
    <a:srgbClr val="A69F1A"/>
    <a:srgbClr val="737000"/>
    <a:srgbClr val="FFFB4B"/>
    <a:srgbClr val="FFFC81"/>
    <a:srgbClr val="3A1E2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7853C-536D-4A76-A0AE-DD22124D55A5}" styleName="테마 스타일 1 - 강조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테마 스타일 1 - 강조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테마 스타일 1 - 강조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9027" autoAdjust="0"/>
    <p:restoredTop sz="99169" autoAdjust="0"/>
  </p:normalViewPr>
  <p:slideViewPr>
    <p:cSldViewPr snapToGrid="0">
      <p:cViewPr>
        <p:scale>
          <a:sx n="90" d="100"/>
          <a:sy n="90" d="100"/>
        </p:scale>
        <p:origin x="-846" y="-588"/>
      </p:cViewPr>
      <p:guideLst>
        <p:guide orient="horz" pos="4313"/>
        <p:guide pos="45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1" d="100"/>
        <a:sy n="61" d="100"/>
      </p:scale>
      <p:origin x="0" y="3720"/>
    </p:cViewPr>
  </p:sorterViewPr>
  <p:notesViewPr>
    <p:cSldViewPr snapToGrid="0">
      <p:cViewPr varScale="1">
        <p:scale>
          <a:sx n="52" d="100"/>
          <a:sy n="52" d="100"/>
        </p:scale>
        <p:origin x="-1920" y="-84"/>
      </p:cViewPr>
      <p:guideLst>
        <p:guide orient="horz" pos="3131"/>
        <p:guide pos="2143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61.xml"/><Relationship Id="rId1" Type="http://schemas.openxmlformats.org/officeDocument/2006/relationships/slide" Target="slides/slide6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111111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2221122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ko-KR"/>
  <c:chart>
    <c:plotArea>
      <c:layout>
        <c:manualLayout>
          <c:layoutTarget val="inner"/>
          <c:xMode val="edge"/>
          <c:yMode val="edge"/>
          <c:x val="4.6335057012325126E-2"/>
          <c:y val="1.886628274595992E-2"/>
          <c:w val="0.93694711962194988"/>
          <c:h val="0.84714053067994666"/>
        </c:manualLayout>
      </c:layout>
      <c:lineChart>
        <c:grouping val="standard"/>
        <c:ser>
          <c:idx val="0"/>
          <c:order val="0"/>
          <c:tx>
            <c:strRef>
              <c:f>Sheet1!$C$2</c:f>
              <c:strCache>
                <c:ptCount val="1"/>
                <c:pt idx="0">
                  <c:v>전국</c:v>
                </c:pt>
              </c:strCache>
            </c:strRef>
          </c:tx>
          <c:marker>
            <c:symbol val="none"/>
          </c:marker>
          <c:cat>
            <c:strRef>
              <c:f>Sheet1!$B$3:$B$20</c:f>
              <c:strCache>
                <c:ptCount val="18"/>
                <c:pt idx="0">
                  <c:v>0 - 4세</c:v>
                </c:pt>
                <c:pt idx="1">
                  <c:v>5 - 9세</c:v>
                </c:pt>
                <c:pt idx="2">
                  <c:v>10 - 14세</c:v>
                </c:pt>
                <c:pt idx="3">
                  <c:v>15 - 19세</c:v>
                </c:pt>
                <c:pt idx="4">
                  <c:v>20 - 24세</c:v>
                </c:pt>
                <c:pt idx="5">
                  <c:v>25 - 29세</c:v>
                </c:pt>
                <c:pt idx="6">
                  <c:v>30 - 34세</c:v>
                </c:pt>
                <c:pt idx="7">
                  <c:v>35 - 39세</c:v>
                </c:pt>
                <c:pt idx="8">
                  <c:v>40 - 44세</c:v>
                </c:pt>
                <c:pt idx="9">
                  <c:v>45 - 49세</c:v>
                </c:pt>
                <c:pt idx="10">
                  <c:v>50 - 54세</c:v>
                </c:pt>
                <c:pt idx="11">
                  <c:v>55 - 59세</c:v>
                </c:pt>
                <c:pt idx="12">
                  <c:v>60 - 64세</c:v>
                </c:pt>
                <c:pt idx="13">
                  <c:v>65 - 69세</c:v>
                </c:pt>
                <c:pt idx="14">
                  <c:v>70 - 74세</c:v>
                </c:pt>
                <c:pt idx="15">
                  <c:v>75 - 79세</c:v>
                </c:pt>
                <c:pt idx="16">
                  <c:v>80 - 84세</c:v>
                </c:pt>
                <c:pt idx="17">
                  <c:v>85세이상</c:v>
                </c:pt>
              </c:strCache>
            </c:strRef>
          </c:cat>
          <c:val>
            <c:numRef>
              <c:f>Sheet1!$C$3:$C$20</c:f>
              <c:numCache>
                <c:formatCode>General</c:formatCode>
                <c:ptCount val="18"/>
                <c:pt idx="0">
                  <c:v>4.5999999999999996</c:v>
                </c:pt>
                <c:pt idx="1">
                  <c:v>5</c:v>
                </c:pt>
                <c:pt idx="2">
                  <c:v>6.6</c:v>
                </c:pt>
                <c:pt idx="3">
                  <c:v>7.2</c:v>
                </c:pt>
                <c:pt idx="4">
                  <c:v>6.4</c:v>
                </c:pt>
                <c:pt idx="5">
                  <c:v>7.4</c:v>
                </c:pt>
                <c:pt idx="6">
                  <c:v>7.7</c:v>
                </c:pt>
                <c:pt idx="7">
                  <c:v>8.5</c:v>
                </c:pt>
                <c:pt idx="8">
                  <c:v>8.6</c:v>
                </c:pt>
                <c:pt idx="9">
                  <c:v>8.5</c:v>
                </c:pt>
                <c:pt idx="10">
                  <c:v>7.9</c:v>
                </c:pt>
                <c:pt idx="11">
                  <c:v>5.8</c:v>
                </c:pt>
                <c:pt idx="12">
                  <c:v>4.5</c:v>
                </c:pt>
                <c:pt idx="13">
                  <c:v>3.8</c:v>
                </c:pt>
                <c:pt idx="14">
                  <c:v>3.3</c:v>
                </c:pt>
                <c:pt idx="15">
                  <c:v>2.2999999999999998</c:v>
                </c:pt>
                <c:pt idx="16">
                  <c:v>1.2</c:v>
                </c:pt>
                <c:pt idx="17">
                  <c:v>0.8</c:v>
                </c:pt>
              </c:numCache>
            </c:numRef>
          </c:val>
        </c:ser>
        <c:ser>
          <c:idx val="1"/>
          <c:order val="1"/>
          <c:tx>
            <c:strRef>
              <c:f>Sheet1!$D$2</c:f>
              <c:strCache>
                <c:ptCount val="1"/>
                <c:pt idx="0">
                  <c:v>성남시</c:v>
                </c:pt>
              </c:strCache>
            </c:strRef>
          </c:tx>
          <c:marker>
            <c:symbol val="none"/>
          </c:marker>
          <c:cat>
            <c:strRef>
              <c:f>Sheet1!$B$3:$B$20</c:f>
              <c:strCache>
                <c:ptCount val="18"/>
                <c:pt idx="0">
                  <c:v>0 - 4세</c:v>
                </c:pt>
                <c:pt idx="1">
                  <c:v>5 - 9세</c:v>
                </c:pt>
                <c:pt idx="2">
                  <c:v>10 - 14세</c:v>
                </c:pt>
                <c:pt idx="3">
                  <c:v>15 - 19세</c:v>
                </c:pt>
                <c:pt idx="4">
                  <c:v>20 - 24세</c:v>
                </c:pt>
                <c:pt idx="5">
                  <c:v>25 - 29세</c:v>
                </c:pt>
                <c:pt idx="6">
                  <c:v>30 - 34세</c:v>
                </c:pt>
                <c:pt idx="7">
                  <c:v>35 - 39세</c:v>
                </c:pt>
                <c:pt idx="8">
                  <c:v>40 - 44세</c:v>
                </c:pt>
                <c:pt idx="9">
                  <c:v>45 - 49세</c:v>
                </c:pt>
                <c:pt idx="10">
                  <c:v>50 - 54세</c:v>
                </c:pt>
                <c:pt idx="11">
                  <c:v>55 - 59세</c:v>
                </c:pt>
                <c:pt idx="12">
                  <c:v>60 - 64세</c:v>
                </c:pt>
                <c:pt idx="13">
                  <c:v>65 - 69세</c:v>
                </c:pt>
                <c:pt idx="14">
                  <c:v>70 - 74세</c:v>
                </c:pt>
                <c:pt idx="15">
                  <c:v>75 - 79세</c:v>
                </c:pt>
                <c:pt idx="16">
                  <c:v>80 - 84세</c:v>
                </c:pt>
                <c:pt idx="17">
                  <c:v>85세이상</c:v>
                </c:pt>
              </c:strCache>
            </c:strRef>
          </c:cat>
          <c:val>
            <c:numRef>
              <c:f>Sheet1!$D$3:$D$20</c:f>
              <c:numCache>
                <c:formatCode>General</c:formatCode>
                <c:ptCount val="18"/>
                <c:pt idx="0">
                  <c:v>4.4000000000000004</c:v>
                </c:pt>
                <c:pt idx="1">
                  <c:v>4.4000000000000004</c:v>
                </c:pt>
                <c:pt idx="2">
                  <c:v>5.5</c:v>
                </c:pt>
                <c:pt idx="3">
                  <c:v>6.7</c:v>
                </c:pt>
                <c:pt idx="4">
                  <c:v>6.9</c:v>
                </c:pt>
                <c:pt idx="5">
                  <c:v>7</c:v>
                </c:pt>
                <c:pt idx="6">
                  <c:v>8.9</c:v>
                </c:pt>
                <c:pt idx="7">
                  <c:v>8.1</c:v>
                </c:pt>
                <c:pt idx="8">
                  <c:v>9.7000000000000011</c:v>
                </c:pt>
                <c:pt idx="9">
                  <c:v>8.8000000000000007</c:v>
                </c:pt>
                <c:pt idx="10">
                  <c:v>8.6</c:v>
                </c:pt>
                <c:pt idx="11">
                  <c:v>6.8</c:v>
                </c:pt>
                <c:pt idx="12">
                  <c:v>4.3</c:v>
                </c:pt>
                <c:pt idx="13">
                  <c:v>3.4</c:v>
                </c:pt>
                <c:pt idx="14">
                  <c:v>2.8</c:v>
                </c:pt>
                <c:pt idx="15">
                  <c:v>1.9</c:v>
                </c:pt>
                <c:pt idx="16">
                  <c:v>1.1000000000000001</c:v>
                </c:pt>
                <c:pt idx="17">
                  <c:v>0.5</c:v>
                </c:pt>
              </c:numCache>
            </c:numRef>
          </c:val>
        </c:ser>
        <c:dLbls/>
        <c:marker val="1"/>
        <c:axId val="114344320"/>
        <c:axId val="33137408"/>
      </c:lineChart>
      <c:catAx>
        <c:axId val="114344320"/>
        <c:scaling>
          <c:orientation val="minMax"/>
        </c:scaling>
        <c:axPos val="b"/>
        <c:majorTickMark val="none"/>
        <c:tickLblPos val="nextTo"/>
        <c:crossAx val="33137408"/>
        <c:crosses val="autoZero"/>
        <c:auto val="1"/>
        <c:lblAlgn val="ctr"/>
        <c:lblOffset val="100"/>
      </c:catAx>
      <c:valAx>
        <c:axId val="33137408"/>
        <c:scaling>
          <c:orientation val="minMax"/>
        </c:scaling>
        <c:axPos val="l"/>
        <c:numFmt formatCode="General" sourceLinked="1"/>
        <c:majorTickMark val="none"/>
        <c:tickLblPos val="nextTo"/>
        <c:crossAx val="11434432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76626927231754649"/>
          <c:y val="0.10067960230135856"/>
          <c:w val="0.1544118958143334"/>
          <c:h val="0.23872592261436315"/>
        </c:manualLayout>
      </c:layout>
      <c:txPr>
        <a:bodyPr/>
        <a:lstStyle/>
        <a:p>
          <a:pPr>
            <a:defRPr sz="1200"/>
          </a:pPr>
          <a:endParaRPr lang="ko-KR"/>
        </a:p>
      </c:txPr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ko-KR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2.635915368365039E-2"/>
          <c:y val="3.7846020761245656E-3"/>
          <c:w val="0.97364081668603419"/>
          <c:h val="0.87561989171936538"/>
        </c:manualLayout>
      </c:layout>
      <c:bar3DChart>
        <c:barDir val="col"/>
        <c:grouping val="clustered"/>
        <c:ser>
          <c:idx val="0"/>
          <c:order val="0"/>
          <c:tx>
            <c:strRef>
              <c:f>Sheet2!$K$5</c:f>
              <c:strCache>
                <c:ptCount val="1"/>
                <c:pt idx="0">
                  <c:v>성남시</c:v>
                </c:pt>
              </c:strCache>
            </c:strRef>
          </c:tx>
          <c:dLbls>
            <c:showVal val="1"/>
          </c:dLbls>
          <c:cat>
            <c:strRef>
              <c:f>Sheet2!$L$4:$O$4</c:f>
              <c:strCache>
                <c:ptCount val="4"/>
                <c:pt idx="0">
                  <c:v>권장 신체활동 수행율</c:v>
                </c:pt>
                <c:pt idx="1">
                  <c:v>비만율</c:v>
                </c:pt>
                <c:pt idx="2">
                  <c:v>음주율</c:v>
                </c:pt>
                <c:pt idx="3">
                  <c:v>대사증후군발견율</c:v>
                </c:pt>
              </c:strCache>
            </c:strRef>
          </c:cat>
          <c:val>
            <c:numRef>
              <c:f>Sheet2!$L$5:$O$5</c:f>
              <c:numCache>
                <c:formatCode>General</c:formatCode>
                <c:ptCount val="4"/>
                <c:pt idx="0">
                  <c:v>20</c:v>
                </c:pt>
                <c:pt idx="1">
                  <c:v>32</c:v>
                </c:pt>
                <c:pt idx="2">
                  <c:v>35</c:v>
                </c:pt>
                <c:pt idx="3">
                  <c:v>17.100000000000001</c:v>
                </c:pt>
              </c:numCache>
            </c:numRef>
          </c:val>
        </c:ser>
        <c:ser>
          <c:idx val="1"/>
          <c:order val="1"/>
          <c:tx>
            <c:strRef>
              <c:f>Sheet2!$K$6</c:f>
              <c:strCache>
                <c:ptCount val="1"/>
                <c:pt idx="0">
                  <c:v>경기도</c:v>
                </c:pt>
              </c:strCache>
            </c:strRef>
          </c:tx>
          <c:dLbls>
            <c:showVal val="1"/>
          </c:dLbls>
          <c:cat>
            <c:strRef>
              <c:f>Sheet2!$L$4:$O$4</c:f>
              <c:strCache>
                <c:ptCount val="4"/>
                <c:pt idx="0">
                  <c:v>권장 신체활동 수행율</c:v>
                </c:pt>
                <c:pt idx="1">
                  <c:v>비만율</c:v>
                </c:pt>
                <c:pt idx="2">
                  <c:v>음주율</c:v>
                </c:pt>
                <c:pt idx="3">
                  <c:v>대사증후군발견율</c:v>
                </c:pt>
              </c:strCache>
            </c:strRef>
          </c:cat>
          <c:val>
            <c:numRef>
              <c:f>Sheet2!$L$6:$O$6</c:f>
              <c:numCache>
                <c:formatCode>General</c:formatCode>
                <c:ptCount val="4"/>
                <c:pt idx="0">
                  <c:v>18.899999999999999</c:v>
                </c:pt>
                <c:pt idx="1">
                  <c:v>34.5</c:v>
                </c:pt>
                <c:pt idx="2">
                  <c:v>36.300000000000011</c:v>
                </c:pt>
                <c:pt idx="3">
                  <c:v>19.100000000000001</c:v>
                </c:pt>
              </c:numCache>
            </c:numRef>
          </c:val>
        </c:ser>
        <c:ser>
          <c:idx val="2"/>
          <c:order val="2"/>
          <c:tx>
            <c:strRef>
              <c:f>Sheet2!$K$7</c:f>
              <c:strCache>
                <c:ptCount val="1"/>
                <c:pt idx="0">
                  <c:v>전국</c:v>
                </c:pt>
              </c:strCache>
            </c:strRef>
          </c:tx>
          <c:dLbls>
            <c:showVal val="1"/>
          </c:dLbls>
          <c:cat>
            <c:strRef>
              <c:f>Sheet2!$L$4:$O$4</c:f>
              <c:strCache>
                <c:ptCount val="4"/>
                <c:pt idx="0">
                  <c:v>권장 신체활동 수행율</c:v>
                </c:pt>
                <c:pt idx="1">
                  <c:v>비만율</c:v>
                </c:pt>
                <c:pt idx="2">
                  <c:v>음주율</c:v>
                </c:pt>
                <c:pt idx="3">
                  <c:v>대사증후군발견율</c:v>
                </c:pt>
              </c:strCache>
            </c:strRef>
          </c:cat>
          <c:val>
            <c:numRef>
              <c:f>Sheet2!$L$7:$O$7</c:f>
              <c:numCache>
                <c:formatCode>General</c:formatCode>
                <c:ptCount val="4"/>
                <c:pt idx="0">
                  <c:v>19.7</c:v>
                </c:pt>
                <c:pt idx="1">
                  <c:v>33.6</c:v>
                </c:pt>
                <c:pt idx="2">
                  <c:v>34.6</c:v>
                </c:pt>
                <c:pt idx="3">
                  <c:v>19.399999999999999</c:v>
                </c:pt>
              </c:numCache>
            </c:numRef>
          </c:val>
        </c:ser>
        <c:dLbls>
          <c:showVal val="1"/>
        </c:dLbls>
        <c:shape val="box"/>
        <c:axId val="121649024"/>
        <c:axId val="121650560"/>
        <c:axId val="0"/>
      </c:bar3DChart>
      <c:catAx>
        <c:axId val="12164902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600" b="1">
                <a:solidFill>
                  <a:srgbClr val="FF0000"/>
                </a:solidFill>
              </a:defRPr>
            </a:pPr>
            <a:endParaRPr lang="ko-KR"/>
          </a:p>
        </c:txPr>
        <c:crossAx val="121650560"/>
        <c:crosses val="autoZero"/>
        <c:auto val="1"/>
        <c:lblAlgn val="ctr"/>
        <c:lblOffset val="100"/>
      </c:catAx>
      <c:valAx>
        <c:axId val="121650560"/>
        <c:scaling>
          <c:orientation val="minMax"/>
        </c:scaling>
        <c:delete val="1"/>
        <c:axPos val="l"/>
        <c:numFmt formatCode="General" sourceLinked="1"/>
        <c:majorTickMark val="none"/>
        <c:tickLblPos val="nextTo"/>
        <c:crossAx val="12164902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21536221621105153"/>
          <c:y val="0"/>
          <c:w val="0.59249927654133272"/>
          <c:h val="0.11505805542298056"/>
        </c:manualLayout>
      </c:layout>
      <c:txPr>
        <a:bodyPr/>
        <a:lstStyle/>
        <a:p>
          <a:pPr>
            <a:defRPr sz="2800"/>
          </a:pPr>
          <a:endParaRPr lang="ko-KR"/>
        </a:p>
      </c:txPr>
    </c:legend>
    <c:plotVisOnly val="1"/>
    <c:dispBlanksAs val="gap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01775B-EE40-442F-878B-7829AF86F021}" type="doc">
      <dgm:prSet loTypeId="urn:microsoft.com/office/officeart/2005/8/layout/vProcess5" loCatId="process" qsTypeId="urn:microsoft.com/office/officeart/2005/8/quickstyle/simple5" qsCatId="simple" csTypeId="urn:microsoft.com/office/officeart/2005/8/colors/accent1_3" csCatId="accent1" phldr="1"/>
      <dgm:spPr/>
      <dgm:t>
        <a:bodyPr/>
        <a:lstStyle/>
        <a:p>
          <a:pPr latinLnBrk="1"/>
          <a:endParaRPr lang="ko-KR" altLang="en-US"/>
        </a:p>
      </dgm:t>
    </dgm:pt>
    <dgm:pt modelId="{D8CA6CBB-8151-4A01-8BE9-543657D57358}">
      <dgm:prSet phldrT="[텍스트]" custT="1"/>
      <dgm:spPr/>
      <dgm:t>
        <a:bodyPr/>
        <a:lstStyle/>
        <a:p>
          <a:pPr latinLnBrk="1"/>
          <a:endParaRPr lang="ko-KR" altLang="en-US" sz="2400" b="1" dirty="0">
            <a:solidFill>
              <a:schemeClr val="tx1"/>
            </a:solidFill>
            <a:latin typeface="맑은 고딕" pitchFamily="50" charset="-127"/>
            <a:ea typeface="맑은 고딕" pitchFamily="50" charset="-127"/>
          </a:endParaRPr>
        </a:p>
      </dgm:t>
    </dgm:pt>
    <dgm:pt modelId="{25093D66-F8D1-4282-AF44-3E883E13E6DD}" type="parTrans" cxnId="{17BD69E7-A666-4535-8D14-F869193CEBE3}">
      <dgm:prSet/>
      <dgm:spPr/>
      <dgm:t>
        <a:bodyPr/>
        <a:lstStyle/>
        <a:p>
          <a:pPr latinLnBrk="1"/>
          <a:endParaRPr lang="ko-KR" altLang="en-US"/>
        </a:p>
      </dgm:t>
    </dgm:pt>
    <dgm:pt modelId="{BD4BC0FD-9526-48A2-B76A-B7C9B6ACF97C}" type="sibTrans" cxnId="{17BD69E7-A666-4535-8D14-F869193CEBE3}">
      <dgm:prSet/>
      <dgm:spPr>
        <a:solidFill>
          <a:srgbClr val="66CC99">
            <a:alpha val="89804"/>
          </a:srgbClr>
        </a:solidFill>
      </dgm:spPr>
      <dgm:t>
        <a:bodyPr/>
        <a:lstStyle/>
        <a:p>
          <a:pPr latinLnBrk="1"/>
          <a:endParaRPr lang="ko-KR" altLang="en-US"/>
        </a:p>
      </dgm:t>
    </dgm:pt>
    <dgm:pt modelId="{F8398AC8-361F-4359-8D53-04BC7412569E}">
      <dgm:prSet phldrT="[텍스트]"/>
      <dgm:spPr/>
      <dgm:t>
        <a:bodyPr/>
        <a:lstStyle/>
        <a:p>
          <a:pPr latinLnBrk="1"/>
          <a:endParaRPr lang="ko-KR" altLang="en-US" dirty="0"/>
        </a:p>
      </dgm:t>
    </dgm:pt>
    <dgm:pt modelId="{72A51CF3-C1B0-46DF-B49E-13B803040CE2}" type="parTrans" cxnId="{2EC3D605-1709-42F6-B055-0B57DBAFCDAF}">
      <dgm:prSet/>
      <dgm:spPr/>
      <dgm:t>
        <a:bodyPr/>
        <a:lstStyle/>
        <a:p>
          <a:pPr latinLnBrk="1"/>
          <a:endParaRPr lang="ko-KR" altLang="en-US"/>
        </a:p>
      </dgm:t>
    </dgm:pt>
    <dgm:pt modelId="{D0095538-A220-4F62-92F8-25EA584BF6FA}" type="sibTrans" cxnId="{2EC3D605-1709-42F6-B055-0B57DBAFCDAF}">
      <dgm:prSet/>
      <dgm:spPr/>
      <dgm:t>
        <a:bodyPr/>
        <a:lstStyle/>
        <a:p>
          <a:pPr latinLnBrk="1"/>
          <a:endParaRPr lang="ko-KR" altLang="en-US"/>
        </a:p>
      </dgm:t>
    </dgm:pt>
    <dgm:pt modelId="{9B3071DF-7CD8-4B83-808D-9CE9AD3476E4}">
      <dgm:prSet phldrT="[텍스트]"/>
      <dgm:spPr/>
      <dgm:t>
        <a:bodyPr/>
        <a:lstStyle/>
        <a:p>
          <a:pPr latinLnBrk="1"/>
          <a:r>
            <a:rPr lang="en-US" altLang="ko-KR" dirty="0" smtClean="0"/>
            <a:t> </a:t>
          </a:r>
          <a:endParaRPr lang="ko-KR" altLang="en-US" dirty="0"/>
        </a:p>
      </dgm:t>
    </dgm:pt>
    <dgm:pt modelId="{9C9BEE7C-5C0C-4320-8C3F-52934AA34EE1}" type="sibTrans" cxnId="{7C63C271-AA49-4F7F-AC6B-CD8D112A5C5C}">
      <dgm:prSet/>
      <dgm:spPr>
        <a:solidFill>
          <a:srgbClr val="329A66">
            <a:alpha val="89804"/>
          </a:srgbClr>
        </a:solidFill>
      </dgm:spPr>
      <dgm:t>
        <a:bodyPr/>
        <a:lstStyle/>
        <a:p>
          <a:pPr latinLnBrk="1"/>
          <a:endParaRPr lang="ko-KR" altLang="en-US"/>
        </a:p>
      </dgm:t>
    </dgm:pt>
    <dgm:pt modelId="{F04B9F27-7445-4C10-9F9D-35081E77B552}" type="parTrans" cxnId="{7C63C271-AA49-4F7F-AC6B-CD8D112A5C5C}">
      <dgm:prSet/>
      <dgm:spPr/>
      <dgm:t>
        <a:bodyPr/>
        <a:lstStyle/>
        <a:p>
          <a:pPr latinLnBrk="1"/>
          <a:endParaRPr lang="ko-KR" altLang="en-US"/>
        </a:p>
      </dgm:t>
    </dgm:pt>
    <dgm:pt modelId="{2FF22D8B-1766-45A9-90A0-C82D1A7642EF}" type="pres">
      <dgm:prSet presAssocID="{EE01775B-EE40-442F-878B-7829AF86F02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54269C2-E411-4D60-9C28-821F6E858078}" type="pres">
      <dgm:prSet presAssocID="{EE01775B-EE40-442F-878B-7829AF86F021}" presName="dummyMaxCanvas" presStyleCnt="0">
        <dgm:presLayoutVars/>
      </dgm:prSet>
      <dgm:spPr/>
    </dgm:pt>
    <dgm:pt modelId="{200F0DF4-C035-4029-8DED-8A9666A5D6F2}" type="pres">
      <dgm:prSet presAssocID="{EE01775B-EE40-442F-878B-7829AF86F021}" presName="ThreeNodes_1" presStyleLbl="node1" presStyleIdx="0" presStyleCnt="3" custScaleX="117647" custScaleY="122616" custLinFactNeighborX="517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743F4BA6-7AF6-4174-A2BC-CC16C42B3E0E}" type="pres">
      <dgm:prSet presAssocID="{EE01775B-EE40-442F-878B-7829AF86F021}" presName="ThreeNodes_2" presStyleLbl="node1" presStyleIdx="1" presStyleCnt="3" custScaleX="103961" custLinFactNeighborX="2431" custLinFactNeighborY="476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9801FEC-E622-414D-AC21-799D0D5FFAD2}" type="pres">
      <dgm:prSet presAssocID="{EE01775B-EE40-442F-878B-7829AF86F021}" presName="ThreeNodes_3" presStyleLbl="node1" presStyleIdx="2" presStyleCnt="3" custScaleX="94848" custLinFactNeighborX="-1852" custLinFactNeighborY="1190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1B60B3E-DF56-4E9F-B64B-84BD5BC67D5E}" type="pres">
      <dgm:prSet presAssocID="{EE01775B-EE40-442F-878B-7829AF86F021}" presName="ThreeConn_1-2" presStyleLbl="fgAccFollowNode1" presStyleIdx="0" presStyleCnt="2" custLinFactX="-600000" custLinFactNeighborX="-632794" custLinFactNeighborY="34439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BC9127A-4246-40E3-AC52-F107D9C8DB4A}" type="pres">
      <dgm:prSet presAssocID="{EE01775B-EE40-442F-878B-7829AF86F021}" presName="ThreeConn_2-3" presStyleLbl="fgAccFollowNode1" presStyleIdx="1" presStyleCnt="2" custLinFactX="-600000" custLinFactNeighborX="-608793" custLinFactNeighborY="24471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44641AC-A555-46DA-9210-EB8DA9AB946E}" type="pres">
      <dgm:prSet presAssocID="{EE01775B-EE40-442F-878B-7829AF86F021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5966E83-703E-4C43-9F48-36CCA763446B}" type="pres">
      <dgm:prSet presAssocID="{EE01775B-EE40-442F-878B-7829AF86F021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55F07D3-7544-4D93-829C-33099FD5EE4B}" type="pres">
      <dgm:prSet presAssocID="{EE01775B-EE40-442F-878B-7829AF86F021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13D4D6FA-E658-476D-9A72-8E2B7D1E3E32}" type="presOf" srcId="{9B3071DF-7CD8-4B83-808D-9CE9AD3476E4}" destId="{743F4BA6-7AF6-4174-A2BC-CC16C42B3E0E}" srcOrd="0" destOrd="0" presId="urn:microsoft.com/office/officeart/2005/8/layout/vProcess5"/>
    <dgm:cxn modelId="{ABD8B420-EB8F-4997-8E15-271076229B22}" type="presOf" srcId="{EE01775B-EE40-442F-878B-7829AF86F021}" destId="{2FF22D8B-1766-45A9-90A0-C82D1A7642EF}" srcOrd="0" destOrd="0" presId="urn:microsoft.com/office/officeart/2005/8/layout/vProcess5"/>
    <dgm:cxn modelId="{3A271F88-2C75-4190-B32B-5C18C2CD642A}" type="presOf" srcId="{D8CA6CBB-8151-4A01-8BE9-543657D57358}" destId="{200F0DF4-C035-4029-8DED-8A9666A5D6F2}" srcOrd="0" destOrd="0" presId="urn:microsoft.com/office/officeart/2005/8/layout/vProcess5"/>
    <dgm:cxn modelId="{528F72D4-F724-42C9-A1F6-6F1A4805B336}" type="presOf" srcId="{F8398AC8-361F-4359-8D53-04BC7412569E}" destId="{D55F07D3-7544-4D93-829C-33099FD5EE4B}" srcOrd="1" destOrd="0" presId="urn:microsoft.com/office/officeart/2005/8/layout/vProcess5"/>
    <dgm:cxn modelId="{2EC3D605-1709-42F6-B055-0B57DBAFCDAF}" srcId="{EE01775B-EE40-442F-878B-7829AF86F021}" destId="{F8398AC8-361F-4359-8D53-04BC7412569E}" srcOrd="2" destOrd="0" parTransId="{72A51CF3-C1B0-46DF-B49E-13B803040CE2}" sibTransId="{D0095538-A220-4F62-92F8-25EA584BF6FA}"/>
    <dgm:cxn modelId="{887EAD89-41CD-40AE-95E6-D69AE1FC9718}" type="presOf" srcId="{9B3071DF-7CD8-4B83-808D-9CE9AD3476E4}" destId="{A5966E83-703E-4C43-9F48-36CCA763446B}" srcOrd="1" destOrd="0" presId="urn:microsoft.com/office/officeart/2005/8/layout/vProcess5"/>
    <dgm:cxn modelId="{7C63C271-AA49-4F7F-AC6B-CD8D112A5C5C}" srcId="{EE01775B-EE40-442F-878B-7829AF86F021}" destId="{9B3071DF-7CD8-4B83-808D-9CE9AD3476E4}" srcOrd="1" destOrd="0" parTransId="{F04B9F27-7445-4C10-9F9D-35081E77B552}" sibTransId="{9C9BEE7C-5C0C-4320-8C3F-52934AA34EE1}"/>
    <dgm:cxn modelId="{92A965CD-86CE-4547-890F-C153BA25FA5F}" type="presOf" srcId="{BD4BC0FD-9526-48A2-B76A-B7C9B6ACF97C}" destId="{21B60B3E-DF56-4E9F-B64B-84BD5BC67D5E}" srcOrd="0" destOrd="0" presId="urn:microsoft.com/office/officeart/2005/8/layout/vProcess5"/>
    <dgm:cxn modelId="{17BD69E7-A666-4535-8D14-F869193CEBE3}" srcId="{EE01775B-EE40-442F-878B-7829AF86F021}" destId="{D8CA6CBB-8151-4A01-8BE9-543657D57358}" srcOrd="0" destOrd="0" parTransId="{25093D66-F8D1-4282-AF44-3E883E13E6DD}" sibTransId="{BD4BC0FD-9526-48A2-B76A-B7C9B6ACF97C}"/>
    <dgm:cxn modelId="{D0CC3F25-444B-49CA-B67B-1540047D541B}" type="presOf" srcId="{F8398AC8-361F-4359-8D53-04BC7412569E}" destId="{29801FEC-E622-414D-AC21-799D0D5FFAD2}" srcOrd="0" destOrd="0" presId="urn:microsoft.com/office/officeart/2005/8/layout/vProcess5"/>
    <dgm:cxn modelId="{A665CA30-DE8C-4FA8-B38D-5B45EE512C81}" type="presOf" srcId="{D8CA6CBB-8151-4A01-8BE9-543657D57358}" destId="{B44641AC-A555-46DA-9210-EB8DA9AB946E}" srcOrd="1" destOrd="0" presId="urn:microsoft.com/office/officeart/2005/8/layout/vProcess5"/>
    <dgm:cxn modelId="{C3BADCF2-A14E-4AA5-8BC7-786A2ABD3BCB}" type="presOf" srcId="{9C9BEE7C-5C0C-4320-8C3F-52934AA34EE1}" destId="{1BC9127A-4246-40E3-AC52-F107D9C8DB4A}" srcOrd="0" destOrd="0" presId="urn:microsoft.com/office/officeart/2005/8/layout/vProcess5"/>
    <dgm:cxn modelId="{ABA64A20-712D-407C-9BF4-6EA932737F9A}" type="presParOf" srcId="{2FF22D8B-1766-45A9-90A0-C82D1A7642EF}" destId="{B54269C2-E411-4D60-9C28-821F6E858078}" srcOrd="0" destOrd="0" presId="urn:microsoft.com/office/officeart/2005/8/layout/vProcess5"/>
    <dgm:cxn modelId="{0023D4A1-39FC-4D64-B2E2-F58D5FA3F348}" type="presParOf" srcId="{2FF22D8B-1766-45A9-90A0-C82D1A7642EF}" destId="{200F0DF4-C035-4029-8DED-8A9666A5D6F2}" srcOrd="1" destOrd="0" presId="urn:microsoft.com/office/officeart/2005/8/layout/vProcess5"/>
    <dgm:cxn modelId="{B0C8636A-713E-48D3-9EF5-3698EBD01D23}" type="presParOf" srcId="{2FF22D8B-1766-45A9-90A0-C82D1A7642EF}" destId="{743F4BA6-7AF6-4174-A2BC-CC16C42B3E0E}" srcOrd="2" destOrd="0" presId="urn:microsoft.com/office/officeart/2005/8/layout/vProcess5"/>
    <dgm:cxn modelId="{886B9C7B-EA79-4247-8A00-BF1D4EC0C965}" type="presParOf" srcId="{2FF22D8B-1766-45A9-90A0-C82D1A7642EF}" destId="{29801FEC-E622-414D-AC21-799D0D5FFAD2}" srcOrd="3" destOrd="0" presId="urn:microsoft.com/office/officeart/2005/8/layout/vProcess5"/>
    <dgm:cxn modelId="{2786CD4C-DF2D-4F34-9F30-9E0B67125EB3}" type="presParOf" srcId="{2FF22D8B-1766-45A9-90A0-C82D1A7642EF}" destId="{21B60B3E-DF56-4E9F-B64B-84BD5BC67D5E}" srcOrd="4" destOrd="0" presId="urn:microsoft.com/office/officeart/2005/8/layout/vProcess5"/>
    <dgm:cxn modelId="{7E117C48-D6C0-4954-BE38-D6F2B857B413}" type="presParOf" srcId="{2FF22D8B-1766-45A9-90A0-C82D1A7642EF}" destId="{1BC9127A-4246-40E3-AC52-F107D9C8DB4A}" srcOrd="5" destOrd="0" presId="urn:microsoft.com/office/officeart/2005/8/layout/vProcess5"/>
    <dgm:cxn modelId="{300E0377-0975-491E-9250-5F184ABCBA3E}" type="presParOf" srcId="{2FF22D8B-1766-45A9-90A0-C82D1A7642EF}" destId="{B44641AC-A555-46DA-9210-EB8DA9AB946E}" srcOrd="6" destOrd="0" presId="urn:microsoft.com/office/officeart/2005/8/layout/vProcess5"/>
    <dgm:cxn modelId="{1D4D0D65-9292-48E7-9886-8C6AC47F6AA7}" type="presParOf" srcId="{2FF22D8B-1766-45A9-90A0-C82D1A7642EF}" destId="{A5966E83-703E-4C43-9F48-36CCA763446B}" srcOrd="7" destOrd="0" presId="urn:microsoft.com/office/officeart/2005/8/layout/vProcess5"/>
    <dgm:cxn modelId="{5411AE2F-7D39-43AE-AEF3-3F8921608A6F}" type="presParOf" srcId="{2FF22D8B-1766-45A9-90A0-C82D1A7642EF}" destId="{D55F07D3-7544-4D93-829C-33099FD5EE4B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993357-50DE-4177-9F02-88EBC62F49BB}" type="doc">
      <dgm:prSet loTypeId="urn:microsoft.com/office/officeart/2005/8/layout/radial6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pPr latinLnBrk="1"/>
          <a:endParaRPr lang="ko-KR" altLang="en-US"/>
        </a:p>
      </dgm:t>
    </dgm:pt>
    <dgm:pt modelId="{8407C13F-599E-48C2-9B09-965D402C4F39}">
      <dgm:prSet phldrT="[텍스트]" custT="1"/>
      <dgm:spPr/>
      <dgm:t>
        <a:bodyPr/>
        <a:lstStyle/>
        <a:p>
          <a:pPr latinLnBrk="1"/>
          <a:r>
            <a:rPr lang="ko-KR" altLang="en-US" sz="2000" b="1" dirty="0" smtClean="0">
              <a:solidFill>
                <a:srgbClr val="FFFF00"/>
              </a:solidFill>
            </a:rPr>
            <a:t>새날</a:t>
          </a:r>
          <a:endParaRPr lang="en-US" altLang="ko-KR" sz="2000" b="1" dirty="0" smtClean="0">
            <a:solidFill>
              <a:srgbClr val="FFFF00"/>
            </a:solidFill>
          </a:endParaRPr>
        </a:p>
        <a:p>
          <a:pPr latinLnBrk="1"/>
          <a:r>
            <a:rPr lang="ko-KR" altLang="en-US" sz="2000" b="1" dirty="0" smtClean="0">
              <a:solidFill>
                <a:srgbClr val="FFFF00"/>
              </a:solidFill>
            </a:rPr>
            <a:t>의료복지</a:t>
          </a:r>
          <a:endParaRPr lang="en-US" altLang="ko-KR" sz="2000" b="1" dirty="0" smtClean="0">
            <a:solidFill>
              <a:srgbClr val="FFFF00"/>
            </a:solidFill>
          </a:endParaRPr>
        </a:p>
        <a:p>
          <a:pPr latinLnBrk="1"/>
          <a:r>
            <a:rPr lang="ko-KR" altLang="en-US" sz="2000" b="1" dirty="0" err="1" smtClean="0">
              <a:solidFill>
                <a:srgbClr val="FFFF00"/>
              </a:solidFill>
            </a:rPr>
            <a:t>사회적협동조합</a:t>
          </a:r>
          <a:endParaRPr lang="ko-KR" altLang="en-US" sz="2000" b="1" dirty="0">
            <a:solidFill>
              <a:srgbClr val="FFFF00"/>
            </a:solidFill>
          </a:endParaRPr>
        </a:p>
      </dgm:t>
    </dgm:pt>
    <dgm:pt modelId="{9102307C-023C-4507-BDCF-6C75AACE280B}" type="parTrans" cxnId="{F9C6EB9F-48F3-48BE-B2D1-111E4C306864}">
      <dgm:prSet/>
      <dgm:spPr/>
      <dgm:t>
        <a:bodyPr/>
        <a:lstStyle/>
        <a:p>
          <a:pPr latinLnBrk="1"/>
          <a:endParaRPr lang="ko-KR" altLang="en-US"/>
        </a:p>
      </dgm:t>
    </dgm:pt>
    <dgm:pt modelId="{FAF28AB9-EEFD-4186-82D9-AD72471B5120}" type="sibTrans" cxnId="{F9C6EB9F-48F3-48BE-B2D1-111E4C306864}">
      <dgm:prSet/>
      <dgm:spPr/>
      <dgm:t>
        <a:bodyPr/>
        <a:lstStyle/>
        <a:p>
          <a:pPr latinLnBrk="1"/>
          <a:endParaRPr lang="ko-KR" altLang="en-US"/>
        </a:p>
      </dgm:t>
    </dgm:pt>
    <dgm:pt modelId="{561E6568-B5D0-41BA-AAB6-390F19ED1731}">
      <dgm:prSet phldrT="[텍스트]" custT="1"/>
      <dgm:spPr/>
      <dgm:t>
        <a:bodyPr/>
        <a:lstStyle/>
        <a:p>
          <a:pPr latinLnBrk="1"/>
          <a:r>
            <a:rPr lang="ko-KR" altLang="en-US" sz="1800" b="1" dirty="0" smtClean="0">
              <a:solidFill>
                <a:schemeClr val="tx2"/>
              </a:solidFill>
            </a:rPr>
            <a:t>새날</a:t>
          </a:r>
          <a:endParaRPr lang="en-US" altLang="ko-KR" sz="1800" b="1" dirty="0" smtClean="0">
            <a:solidFill>
              <a:schemeClr val="tx2"/>
            </a:solidFill>
          </a:endParaRPr>
        </a:p>
        <a:p>
          <a:pPr latinLnBrk="1"/>
          <a:r>
            <a:rPr lang="ko-KR" altLang="en-US" sz="1800" b="1" dirty="0" smtClean="0">
              <a:solidFill>
                <a:schemeClr val="tx2"/>
              </a:solidFill>
            </a:rPr>
            <a:t>치과</a:t>
          </a:r>
          <a:endParaRPr lang="ko-KR" altLang="en-US" sz="1800" b="1" dirty="0">
            <a:solidFill>
              <a:schemeClr val="tx2"/>
            </a:solidFill>
          </a:endParaRPr>
        </a:p>
      </dgm:t>
    </dgm:pt>
    <dgm:pt modelId="{3AC21E55-E10B-40F4-A001-77B567BAD2D4}" type="parTrans" cxnId="{F24AB613-C52D-42EC-9EAE-A842AD72D4B7}">
      <dgm:prSet/>
      <dgm:spPr/>
      <dgm:t>
        <a:bodyPr/>
        <a:lstStyle/>
        <a:p>
          <a:pPr latinLnBrk="1"/>
          <a:endParaRPr lang="ko-KR" altLang="en-US"/>
        </a:p>
      </dgm:t>
    </dgm:pt>
    <dgm:pt modelId="{97ECCE7D-777E-45BD-9298-A8C8553E9B22}" type="sibTrans" cxnId="{F24AB613-C52D-42EC-9EAE-A842AD72D4B7}">
      <dgm:prSet/>
      <dgm:spPr/>
      <dgm:t>
        <a:bodyPr/>
        <a:lstStyle/>
        <a:p>
          <a:pPr latinLnBrk="1"/>
          <a:endParaRPr lang="ko-KR" altLang="en-US"/>
        </a:p>
      </dgm:t>
    </dgm:pt>
    <dgm:pt modelId="{C0A1C91D-251C-4183-9491-4070D7861910}">
      <dgm:prSet phldrT="[텍스트]" custT="1"/>
      <dgm:spPr/>
      <dgm:t>
        <a:bodyPr/>
        <a:lstStyle/>
        <a:p>
          <a:pPr latinLnBrk="1"/>
          <a:r>
            <a:rPr lang="ko-KR" altLang="en-US" sz="2000" dirty="0" smtClean="0">
              <a:solidFill>
                <a:srgbClr val="FF0000"/>
              </a:solidFill>
            </a:rPr>
            <a:t>새날</a:t>
          </a:r>
          <a:endParaRPr lang="en-US" altLang="ko-KR" sz="2000" dirty="0" smtClean="0">
            <a:solidFill>
              <a:srgbClr val="FF0000"/>
            </a:solidFill>
          </a:endParaRPr>
        </a:p>
        <a:p>
          <a:pPr latinLnBrk="1"/>
          <a:r>
            <a:rPr lang="ko-KR" altLang="en-US" sz="2000" dirty="0" smtClean="0">
              <a:solidFill>
                <a:srgbClr val="FF0000"/>
              </a:solidFill>
            </a:rPr>
            <a:t>의원</a:t>
          </a:r>
          <a:endParaRPr lang="ko-KR" altLang="en-US" sz="2000" dirty="0">
            <a:solidFill>
              <a:srgbClr val="FF0000"/>
            </a:solidFill>
          </a:endParaRPr>
        </a:p>
      </dgm:t>
    </dgm:pt>
    <dgm:pt modelId="{4D0225CA-216E-4583-83C1-D4539BD5DCF3}" type="parTrans" cxnId="{734EFF11-C789-444C-8907-0312771A55DC}">
      <dgm:prSet/>
      <dgm:spPr/>
      <dgm:t>
        <a:bodyPr/>
        <a:lstStyle/>
        <a:p>
          <a:pPr latinLnBrk="1"/>
          <a:endParaRPr lang="ko-KR" altLang="en-US"/>
        </a:p>
      </dgm:t>
    </dgm:pt>
    <dgm:pt modelId="{6FE81DE6-1FE3-4FC1-8555-BA8813CE7774}" type="sibTrans" cxnId="{734EFF11-C789-444C-8907-0312771A55DC}">
      <dgm:prSet/>
      <dgm:spPr/>
      <dgm:t>
        <a:bodyPr/>
        <a:lstStyle/>
        <a:p>
          <a:pPr latinLnBrk="1"/>
          <a:endParaRPr lang="ko-KR" altLang="en-US"/>
        </a:p>
      </dgm:t>
    </dgm:pt>
    <dgm:pt modelId="{7B3BD3B9-383D-486B-BF55-32281388FF71}">
      <dgm:prSet phldrT="[텍스트]" custT="1"/>
      <dgm:spPr/>
      <dgm:t>
        <a:bodyPr/>
        <a:lstStyle/>
        <a:p>
          <a:pPr latinLnBrk="1"/>
          <a:r>
            <a:rPr lang="ko-KR" altLang="en-US" sz="1600" b="1" dirty="0" smtClean="0">
              <a:solidFill>
                <a:srgbClr val="FF0000"/>
              </a:solidFill>
            </a:rPr>
            <a:t>새날</a:t>
          </a:r>
          <a:endParaRPr lang="en-US" altLang="ko-KR" sz="1600" b="1" dirty="0" smtClean="0">
            <a:solidFill>
              <a:srgbClr val="FF0000"/>
            </a:solidFill>
          </a:endParaRPr>
        </a:p>
        <a:p>
          <a:pPr latinLnBrk="1"/>
          <a:r>
            <a:rPr lang="ko-KR" altLang="en-US" sz="1600" b="1" dirty="0" smtClean="0">
              <a:solidFill>
                <a:srgbClr val="FF0000"/>
              </a:solidFill>
            </a:rPr>
            <a:t>요양원과 </a:t>
          </a:r>
          <a:r>
            <a:rPr lang="ko-KR" altLang="en-US" sz="1600" b="1" dirty="0" err="1" smtClean="0">
              <a:solidFill>
                <a:srgbClr val="FF0000"/>
              </a:solidFill>
            </a:rPr>
            <a:t>널싱홈</a:t>
          </a:r>
          <a:endParaRPr lang="ko-KR" altLang="en-US" sz="1600" b="1" dirty="0">
            <a:solidFill>
              <a:srgbClr val="FF0000"/>
            </a:solidFill>
          </a:endParaRPr>
        </a:p>
      </dgm:t>
    </dgm:pt>
    <dgm:pt modelId="{1A5444BD-0617-4A54-9E94-58B5D60469BA}" type="parTrans" cxnId="{DA5B1396-A92F-4054-B8A7-DE5219F121E4}">
      <dgm:prSet/>
      <dgm:spPr/>
      <dgm:t>
        <a:bodyPr/>
        <a:lstStyle/>
        <a:p>
          <a:pPr latinLnBrk="1"/>
          <a:endParaRPr lang="ko-KR" altLang="en-US"/>
        </a:p>
      </dgm:t>
    </dgm:pt>
    <dgm:pt modelId="{C5705B27-7894-466E-85DB-3EAE64373C21}" type="sibTrans" cxnId="{DA5B1396-A92F-4054-B8A7-DE5219F121E4}">
      <dgm:prSet/>
      <dgm:spPr/>
      <dgm:t>
        <a:bodyPr/>
        <a:lstStyle/>
        <a:p>
          <a:pPr latinLnBrk="1"/>
          <a:endParaRPr lang="ko-KR" altLang="en-US"/>
        </a:p>
      </dgm:t>
    </dgm:pt>
    <dgm:pt modelId="{A4D008E2-74AA-4997-B4A4-CD12AA887656}">
      <dgm:prSet phldrT="[텍스트]" custT="1"/>
      <dgm:spPr/>
      <dgm:t>
        <a:bodyPr/>
        <a:lstStyle/>
        <a:p>
          <a:pPr latinLnBrk="1"/>
          <a:r>
            <a:rPr lang="ko-KR" altLang="en-US" sz="1800" b="1" dirty="0" smtClean="0">
              <a:solidFill>
                <a:schemeClr val="tx2"/>
              </a:solidFill>
            </a:rPr>
            <a:t>새날</a:t>
          </a:r>
          <a:endParaRPr lang="en-US" altLang="ko-KR" sz="1800" b="1" dirty="0" smtClean="0">
            <a:solidFill>
              <a:schemeClr val="tx2"/>
            </a:solidFill>
          </a:endParaRPr>
        </a:p>
        <a:p>
          <a:pPr latinLnBrk="1"/>
          <a:r>
            <a:rPr lang="ko-KR" altLang="en-US" sz="1800" b="1" dirty="0" smtClean="0">
              <a:solidFill>
                <a:schemeClr val="tx2"/>
              </a:solidFill>
            </a:rPr>
            <a:t>한의원</a:t>
          </a:r>
          <a:endParaRPr lang="ko-KR" altLang="en-US" sz="1800" b="1" dirty="0">
            <a:solidFill>
              <a:schemeClr val="tx2"/>
            </a:solidFill>
          </a:endParaRPr>
        </a:p>
      </dgm:t>
    </dgm:pt>
    <dgm:pt modelId="{D2B67855-CC8E-4A14-AB6B-37781544616E}" type="parTrans" cxnId="{47249B43-3766-484D-9D9F-9E1859D69129}">
      <dgm:prSet/>
      <dgm:spPr/>
      <dgm:t>
        <a:bodyPr/>
        <a:lstStyle/>
        <a:p>
          <a:pPr latinLnBrk="1"/>
          <a:endParaRPr lang="ko-KR" altLang="en-US"/>
        </a:p>
      </dgm:t>
    </dgm:pt>
    <dgm:pt modelId="{A02FE2EC-52A3-4ABF-9FB3-8B9AA851F84F}" type="sibTrans" cxnId="{47249B43-3766-484D-9D9F-9E1859D69129}">
      <dgm:prSet/>
      <dgm:spPr/>
      <dgm:t>
        <a:bodyPr/>
        <a:lstStyle/>
        <a:p>
          <a:pPr latinLnBrk="1"/>
          <a:endParaRPr lang="ko-KR" altLang="en-US"/>
        </a:p>
      </dgm:t>
    </dgm:pt>
    <dgm:pt modelId="{0AC4BEA3-0819-4937-9060-BBBCF6C6FE53}" type="pres">
      <dgm:prSet presAssocID="{D1993357-50DE-4177-9F02-88EBC62F49B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F08FC9E3-1446-4C3C-88EE-1B65269931D9}" type="pres">
      <dgm:prSet presAssocID="{8407C13F-599E-48C2-9B09-965D402C4F39}" presName="centerShape" presStyleLbl="node0" presStyleIdx="0" presStyleCnt="1" custScaleX="159338"/>
      <dgm:spPr/>
      <dgm:t>
        <a:bodyPr/>
        <a:lstStyle/>
        <a:p>
          <a:pPr latinLnBrk="1"/>
          <a:endParaRPr lang="ko-KR" altLang="en-US"/>
        </a:p>
      </dgm:t>
    </dgm:pt>
    <dgm:pt modelId="{39ED66C6-73C3-4DBC-8ADC-9D926B688D3A}" type="pres">
      <dgm:prSet presAssocID="{561E6568-B5D0-41BA-AAB6-390F19ED1731}" presName="node" presStyleLbl="node1" presStyleIdx="0" presStyleCnt="4" custScaleX="206638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1BBC7721-7825-4CA5-8CE7-4EC4B0577E01}" type="pres">
      <dgm:prSet presAssocID="{561E6568-B5D0-41BA-AAB6-390F19ED1731}" presName="dummy" presStyleCnt="0"/>
      <dgm:spPr/>
    </dgm:pt>
    <dgm:pt modelId="{22D6BF1C-111F-404E-9B8E-FE36E3BF55D2}" type="pres">
      <dgm:prSet presAssocID="{97ECCE7D-777E-45BD-9298-A8C8553E9B22}" presName="sibTrans" presStyleLbl="sibTrans2D1" presStyleIdx="0" presStyleCnt="4"/>
      <dgm:spPr/>
      <dgm:t>
        <a:bodyPr/>
        <a:lstStyle/>
        <a:p>
          <a:pPr latinLnBrk="1"/>
          <a:endParaRPr lang="ko-KR" altLang="en-US"/>
        </a:p>
      </dgm:t>
    </dgm:pt>
    <dgm:pt modelId="{E865A074-8CDB-434F-BEE8-40F692218526}" type="pres">
      <dgm:prSet presAssocID="{C0A1C91D-251C-4183-9491-4070D7861910}" presName="node" presStyleLbl="node1" presStyleIdx="1" presStyleCnt="4" custScaleX="157707" custRadScaleRad="129308" custRadScaleInc="1574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4BCEABA-93E4-4E6A-B820-B18071F278B0}" type="pres">
      <dgm:prSet presAssocID="{C0A1C91D-251C-4183-9491-4070D7861910}" presName="dummy" presStyleCnt="0"/>
      <dgm:spPr/>
    </dgm:pt>
    <dgm:pt modelId="{D039D2CB-2ECB-4783-9F5B-FF80B1A01985}" type="pres">
      <dgm:prSet presAssocID="{6FE81DE6-1FE3-4FC1-8555-BA8813CE7774}" presName="sibTrans" presStyleLbl="sibTrans2D1" presStyleIdx="1" presStyleCnt="4"/>
      <dgm:spPr/>
      <dgm:t>
        <a:bodyPr/>
        <a:lstStyle/>
        <a:p>
          <a:pPr latinLnBrk="1"/>
          <a:endParaRPr lang="ko-KR" altLang="en-US"/>
        </a:p>
      </dgm:t>
    </dgm:pt>
    <dgm:pt modelId="{35EFFB93-F5CB-4A9D-823E-1ADA28DEDC69}" type="pres">
      <dgm:prSet presAssocID="{7B3BD3B9-383D-486B-BF55-32281388FF71}" presName="node" presStyleLbl="node1" presStyleIdx="2" presStyleCnt="4" custScaleX="217568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E16F5CF-ECEE-46F8-A355-492E1D60CE79}" type="pres">
      <dgm:prSet presAssocID="{7B3BD3B9-383D-486B-BF55-32281388FF71}" presName="dummy" presStyleCnt="0"/>
      <dgm:spPr/>
    </dgm:pt>
    <dgm:pt modelId="{EF62CB1A-8A53-467A-B8BA-21CE1A33BFEA}" type="pres">
      <dgm:prSet presAssocID="{C5705B27-7894-466E-85DB-3EAE64373C21}" presName="sibTrans" presStyleLbl="sibTrans2D1" presStyleIdx="2" presStyleCnt="4"/>
      <dgm:spPr/>
      <dgm:t>
        <a:bodyPr/>
        <a:lstStyle/>
        <a:p>
          <a:pPr latinLnBrk="1"/>
          <a:endParaRPr lang="ko-KR" altLang="en-US"/>
        </a:p>
      </dgm:t>
    </dgm:pt>
    <dgm:pt modelId="{82A44797-BF2A-4058-AF20-D240031811AC}" type="pres">
      <dgm:prSet presAssocID="{A4D008E2-74AA-4997-B4A4-CD12AA887656}" presName="node" presStyleLbl="node1" presStyleIdx="3" presStyleCnt="4" custScaleX="174223" custRadScaleRad="137845" custRadScaleInc="295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82BDAF0-4C7C-494D-B831-18D201AFEF2B}" type="pres">
      <dgm:prSet presAssocID="{A4D008E2-74AA-4997-B4A4-CD12AA887656}" presName="dummy" presStyleCnt="0"/>
      <dgm:spPr/>
    </dgm:pt>
    <dgm:pt modelId="{557D121D-EF5C-4A47-BAFF-4922B9F64057}" type="pres">
      <dgm:prSet presAssocID="{A02FE2EC-52A3-4ABF-9FB3-8B9AA851F84F}" presName="sibTrans" presStyleLbl="sibTrans2D1" presStyleIdx="3" presStyleCnt="4"/>
      <dgm:spPr/>
      <dgm:t>
        <a:bodyPr/>
        <a:lstStyle/>
        <a:p>
          <a:pPr latinLnBrk="1"/>
          <a:endParaRPr lang="ko-KR" altLang="en-US"/>
        </a:p>
      </dgm:t>
    </dgm:pt>
  </dgm:ptLst>
  <dgm:cxnLst>
    <dgm:cxn modelId="{93481577-AF9B-4BF8-A367-EDF287995F2B}" type="presOf" srcId="{C5705B27-7894-466E-85DB-3EAE64373C21}" destId="{EF62CB1A-8A53-467A-B8BA-21CE1A33BFEA}" srcOrd="0" destOrd="0" presId="urn:microsoft.com/office/officeart/2005/8/layout/radial6"/>
    <dgm:cxn modelId="{3187731A-6AC8-4DB0-9A5B-9B4D91C87030}" type="presOf" srcId="{97ECCE7D-777E-45BD-9298-A8C8553E9B22}" destId="{22D6BF1C-111F-404E-9B8E-FE36E3BF55D2}" srcOrd="0" destOrd="0" presId="urn:microsoft.com/office/officeart/2005/8/layout/radial6"/>
    <dgm:cxn modelId="{35F4064B-F1A8-497B-BB5F-90B687B683B4}" type="presOf" srcId="{A02FE2EC-52A3-4ABF-9FB3-8B9AA851F84F}" destId="{557D121D-EF5C-4A47-BAFF-4922B9F64057}" srcOrd="0" destOrd="0" presId="urn:microsoft.com/office/officeart/2005/8/layout/radial6"/>
    <dgm:cxn modelId="{12B2AEE7-510A-4964-8849-105621184056}" type="presOf" srcId="{7B3BD3B9-383D-486B-BF55-32281388FF71}" destId="{35EFFB93-F5CB-4A9D-823E-1ADA28DEDC69}" srcOrd="0" destOrd="0" presId="urn:microsoft.com/office/officeart/2005/8/layout/radial6"/>
    <dgm:cxn modelId="{F9C6EB9F-48F3-48BE-B2D1-111E4C306864}" srcId="{D1993357-50DE-4177-9F02-88EBC62F49BB}" destId="{8407C13F-599E-48C2-9B09-965D402C4F39}" srcOrd="0" destOrd="0" parTransId="{9102307C-023C-4507-BDCF-6C75AACE280B}" sibTransId="{FAF28AB9-EEFD-4186-82D9-AD72471B5120}"/>
    <dgm:cxn modelId="{DA5B1396-A92F-4054-B8A7-DE5219F121E4}" srcId="{8407C13F-599E-48C2-9B09-965D402C4F39}" destId="{7B3BD3B9-383D-486B-BF55-32281388FF71}" srcOrd="2" destOrd="0" parTransId="{1A5444BD-0617-4A54-9E94-58B5D60469BA}" sibTransId="{C5705B27-7894-466E-85DB-3EAE64373C21}"/>
    <dgm:cxn modelId="{A22096E2-A77A-4D23-8953-1A334E9E8083}" type="presOf" srcId="{C0A1C91D-251C-4183-9491-4070D7861910}" destId="{E865A074-8CDB-434F-BEE8-40F692218526}" srcOrd="0" destOrd="0" presId="urn:microsoft.com/office/officeart/2005/8/layout/radial6"/>
    <dgm:cxn modelId="{FDB89020-2414-4D95-BE99-15B267BF3F0C}" type="presOf" srcId="{8407C13F-599E-48C2-9B09-965D402C4F39}" destId="{F08FC9E3-1446-4C3C-88EE-1B65269931D9}" srcOrd="0" destOrd="0" presId="urn:microsoft.com/office/officeart/2005/8/layout/radial6"/>
    <dgm:cxn modelId="{73F6D68B-9A89-4B1D-829E-22CA0C3500E8}" type="presOf" srcId="{561E6568-B5D0-41BA-AAB6-390F19ED1731}" destId="{39ED66C6-73C3-4DBC-8ADC-9D926B688D3A}" srcOrd="0" destOrd="0" presId="urn:microsoft.com/office/officeart/2005/8/layout/radial6"/>
    <dgm:cxn modelId="{6C89339A-E904-4A2A-890D-9909DDCAEE22}" type="presOf" srcId="{6FE81DE6-1FE3-4FC1-8555-BA8813CE7774}" destId="{D039D2CB-2ECB-4783-9F5B-FF80B1A01985}" srcOrd="0" destOrd="0" presId="urn:microsoft.com/office/officeart/2005/8/layout/radial6"/>
    <dgm:cxn modelId="{66206393-A6DC-4CAD-8891-021AB04D77F4}" type="presOf" srcId="{D1993357-50DE-4177-9F02-88EBC62F49BB}" destId="{0AC4BEA3-0819-4937-9060-BBBCF6C6FE53}" srcOrd="0" destOrd="0" presId="urn:microsoft.com/office/officeart/2005/8/layout/radial6"/>
    <dgm:cxn modelId="{6AF9CDCB-1EE4-493C-8CAB-EAB65BA0A1D9}" type="presOf" srcId="{A4D008E2-74AA-4997-B4A4-CD12AA887656}" destId="{82A44797-BF2A-4058-AF20-D240031811AC}" srcOrd="0" destOrd="0" presId="urn:microsoft.com/office/officeart/2005/8/layout/radial6"/>
    <dgm:cxn modelId="{734EFF11-C789-444C-8907-0312771A55DC}" srcId="{8407C13F-599E-48C2-9B09-965D402C4F39}" destId="{C0A1C91D-251C-4183-9491-4070D7861910}" srcOrd="1" destOrd="0" parTransId="{4D0225CA-216E-4583-83C1-D4539BD5DCF3}" sibTransId="{6FE81DE6-1FE3-4FC1-8555-BA8813CE7774}"/>
    <dgm:cxn modelId="{F24AB613-C52D-42EC-9EAE-A842AD72D4B7}" srcId="{8407C13F-599E-48C2-9B09-965D402C4F39}" destId="{561E6568-B5D0-41BA-AAB6-390F19ED1731}" srcOrd="0" destOrd="0" parTransId="{3AC21E55-E10B-40F4-A001-77B567BAD2D4}" sibTransId="{97ECCE7D-777E-45BD-9298-A8C8553E9B22}"/>
    <dgm:cxn modelId="{47249B43-3766-484D-9D9F-9E1859D69129}" srcId="{8407C13F-599E-48C2-9B09-965D402C4F39}" destId="{A4D008E2-74AA-4997-B4A4-CD12AA887656}" srcOrd="3" destOrd="0" parTransId="{D2B67855-CC8E-4A14-AB6B-37781544616E}" sibTransId="{A02FE2EC-52A3-4ABF-9FB3-8B9AA851F84F}"/>
    <dgm:cxn modelId="{C0385105-3B88-4644-977B-445EB1C73B44}" type="presParOf" srcId="{0AC4BEA3-0819-4937-9060-BBBCF6C6FE53}" destId="{F08FC9E3-1446-4C3C-88EE-1B65269931D9}" srcOrd="0" destOrd="0" presId="urn:microsoft.com/office/officeart/2005/8/layout/radial6"/>
    <dgm:cxn modelId="{DD3CC7C8-7D5D-409C-BC4A-CA9A6AEF2B93}" type="presParOf" srcId="{0AC4BEA3-0819-4937-9060-BBBCF6C6FE53}" destId="{39ED66C6-73C3-4DBC-8ADC-9D926B688D3A}" srcOrd="1" destOrd="0" presId="urn:microsoft.com/office/officeart/2005/8/layout/radial6"/>
    <dgm:cxn modelId="{DC24D34C-D957-4EC3-BD0A-CD7C7E8E08AD}" type="presParOf" srcId="{0AC4BEA3-0819-4937-9060-BBBCF6C6FE53}" destId="{1BBC7721-7825-4CA5-8CE7-4EC4B0577E01}" srcOrd="2" destOrd="0" presId="urn:microsoft.com/office/officeart/2005/8/layout/radial6"/>
    <dgm:cxn modelId="{E7F15609-8896-4DA9-B3FB-568F17B5BE5C}" type="presParOf" srcId="{0AC4BEA3-0819-4937-9060-BBBCF6C6FE53}" destId="{22D6BF1C-111F-404E-9B8E-FE36E3BF55D2}" srcOrd="3" destOrd="0" presId="urn:microsoft.com/office/officeart/2005/8/layout/radial6"/>
    <dgm:cxn modelId="{E2025AA8-8242-494D-B215-D7814958B368}" type="presParOf" srcId="{0AC4BEA3-0819-4937-9060-BBBCF6C6FE53}" destId="{E865A074-8CDB-434F-BEE8-40F692218526}" srcOrd="4" destOrd="0" presId="urn:microsoft.com/office/officeart/2005/8/layout/radial6"/>
    <dgm:cxn modelId="{2D09040D-7AF8-4DDC-873A-649DE218084D}" type="presParOf" srcId="{0AC4BEA3-0819-4937-9060-BBBCF6C6FE53}" destId="{D4BCEABA-93E4-4E6A-B820-B18071F278B0}" srcOrd="5" destOrd="0" presId="urn:microsoft.com/office/officeart/2005/8/layout/radial6"/>
    <dgm:cxn modelId="{02292BFF-1DC1-4478-B501-9501C301BC7C}" type="presParOf" srcId="{0AC4BEA3-0819-4937-9060-BBBCF6C6FE53}" destId="{D039D2CB-2ECB-4783-9F5B-FF80B1A01985}" srcOrd="6" destOrd="0" presId="urn:microsoft.com/office/officeart/2005/8/layout/radial6"/>
    <dgm:cxn modelId="{8E227A80-0E00-41C5-BF21-35F7A58342BD}" type="presParOf" srcId="{0AC4BEA3-0819-4937-9060-BBBCF6C6FE53}" destId="{35EFFB93-F5CB-4A9D-823E-1ADA28DEDC69}" srcOrd="7" destOrd="0" presId="urn:microsoft.com/office/officeart/2005/8/layout/radial6"/>
    <dgm:cxn modelId="{F80F8683-0B9C-48CE-A1BE-2EC2B94BA6BD}" type="presParOf" srcId="{0AC4BEA3-0819-4937-9060-BBBCF6C6FE53}" destId="{DE16F5CF-ECEE-46F8-A355-492E1D60CE79}" srcOrd="8" destOrd="0" presId="urn:microsoft.com/office/officeart/2005/8/layout/radial6"/>
    <dgm:cxn modelId="{9C65C695-BA42-4189-9416-67065D80B2BF}" type="presParOf" srcId="{0AC4BEA3-0819-4937-9060-BBBCF6C6FE53}" destId="{EF62CB1A-8A53-467A-B8BA-21CE1A33BFEA}" srcOrd="9" destOrd="0" presId="urn:microsoft.com/office/officeart/2005/8/layout/radial6"/>
    <dgm:cxn modelId="{F4021C57-A5A3-4462-8D76-A8A1A1BFEC9F}" type="presParOf" srcId="{0AC4BEA3-0819-4937-9060-BBBCF6C6FE53}" destId="{82A44797-BF2A-4058-AF20-D240031811AC}" srcOrd="10" destOrd="0" presId="urn:microsoft.com/office/officeart/2005/8/layout/radial6"/>
    <dgm:cxn modelId="{0158B889-1FD2-4F51-A4C5-A233C69E710F}" type="presParOf" srcId="{0AC4BEA3-0819-4937-9060-BBBCF6C6FE53}" destId="{482BDAF0-4C7C-494D-B831-18D201AFEF2B}" srcOrd="11" destOrd="0" presId="urn:microsoft.com/office/officeart/2005/8/layout/radial6"/>
    <dgm:cxn modelId="{4D7DD207-91CE-4930-8B31-130B83FE7AB5}" type="presParOf" srcId="{0AC4BEA3-0819-4937-9060-BBBCF6C6FE53}" destId="{557D121D-EF5C-4A47-BAFF-4922B9F64057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0F0DF4-C035-4029-8DED-8A9666A5D6F2}">
      <dsp:nvSpPr>
        <dsp:cNvPr id="0" name=""/>
        <dsp:cNvSpPr/>
      </dsp:nvSpPr>
      <dsp:spPr>
        <a:xfrm>
          <a:off x="4" y="-45237"/>
          <a:ext cx="8115324" cy="98105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2400" b="1" kern="1200" dirty="0">
            <a:solidFill>
              <a:schemeClr val="tx1"/>
            </a:solidFill>
            <a:latin typeface="맑은 고딕" pitchFamily="50" charset="-127"/>
            <a:ea typeface="맑은 고딕" pitchFamily="50" charset="-127"/>
          </a:endParaRPr>
        </a:p>
      </dsp:txBody>
      <dsp:txXfrm>
        <a:off x="28738" y="-16503"/>
        <a:ext cx="7097266" cy="923582"/>
      </dsp:txXfrm>
    </dsp:sp>
    <dsp:sp modelId="{743F4BA6-7AF6-4174-A2BC-CC16C42B3E0E}">
      <dsp:nvSpPr>
        <dsp:cNvPr id="0" name=""/>
        <dsp:cNvSpPr/>
      </dsp:nvSpPr>
      <dsp:spPr>
        <a:xfrm>
          <a:off x="944049" y="1016772"/>
          <a:ext cx="7171260" cy="8001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6129"/>
                <a:satOff val="6459"/>
                <a:lumOff val="7019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6129"/>
                <a:satOff val="6459"/>
                <a:lumOff val="7019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6129"/>
                <a:satOff val="6459"/>
                <a:lumOff val="70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ko-KR" sz="3300" kern="1200" dirty="0" smtClean="0"/>
            <a:t> </a:t>
          </a:r>
          <a:endParaRPr lang="ko-KR" altLang="en-US" sz="3300" kern="1200" dirty="0"/>
        </a:p>
      </dsp:txBody>
      <dsp:txXfrm>
        <a:off x="967483" y="1040206"/>
        <a:ext cx="5950969" cy="753232"/>
      </dsp:txXfrm>
    </dsp:sp>
    <dsp:sp modelId="{29801FEC-E622-414D-AC21-799D0D5FFAD2}">
      <dsp:nvSpPr>
        <dsp:cNvPr id="0" name=""/>
        <dsp:cNvSpPr/>
      </dsp:nvSpPr>
      <dsp:spPr>
        <a:xfrm>
          <a:off x="1571564" y="1912137"/>
          <a:ext cx="6542643" cy="8001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shade val="80000"/>
                <a:hueOff val="12259"/>
                <a:satOff val="12919"/>
                <a:lumOff val="14039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12259"/>
                <a:satOff val="12919"/>
                <a:lumOff val="14039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12259"/>
                <a:satOff val="12919"/>
                <a:lumOff val="1403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3300" kern="1200" dirty="0"/>
        </a:p>
      </dsp:txBody>
      <dsp:txXfrm>
        <a:off x="1594998" y="1935571"/>
        <a:ext cx="5425211" cy="753232"/>
      </dsp:txXfrm>
    </dsp:sp>
    <dsp:sp modelId="{21B60B3E-DF56-4E9F-B64B-84BD5BC67D5E}">
      <dsp:nvSpPr>
        <dsp:cNvPr id="0" name=""/>
        <dsp:cNvSpPr/>
      </dsp:nvSpPr>
      <dsp:spPr>
        <a:xfrm>
          <a:off x="270958" y="831085"/>
          <a:ext cx="520065" cy="520065"/>
        </a:xfrm>
        <a:prstGeom prst="downArrow">
          <a:avLst>
            <a:gd name="adj1" fmla="val 55000"/>
            <a:gd name="adj2" fmla="val 45000"/>
          </a:avLst>
        </a:prstGeom>
        <a:solidFill>
          <a:srgbClr val="66CC99">
            <a:alpha val="89804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2200" kern="1200"/>
        </a:p>
      </dsp:txBody>
      <dsp:txXfrm>
        <a:off x="387973" y="831085"/>
        <a:ext cx="286035" cy="391349"/>
      </dsp:txXfrm>
    </dsp:sp>
    <dsp:sp modelId="{1BC9127A-4246-40E3-AC52-F107D9C8DB4A}">
      <dsp:nvSpPr>
        <dsp:cNvPr id="0" name=""/>
        <dsp:cNvSpPr/>
      </dsp:nvSpPr>
      <dsp:spPr>
        <a:xfrm>
          <a:off x="1004428" y="1707361"/>
          <a:ext cx="520065" cy="520065"/>
        </a:xfrm>
        <a:prstGeom prst="downArrow">
          <a:avLst>
            <a:gd name="adj1" fmla="val 55000"/>
            <a:gd name="adj2" fmla="val 45000"/>
          </a:avLst>
        </a:prstGeom>
        <a:solidFill>
          <a:srgbClr val="329A66">
            <a:alpha val="89804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2200" kern="1200"/>
        </a:p>
      </dsp:txBody>
      <dsp:txXfrm>
        <a:off x="1121443" y="1707361"/>
        <a:ext cx="286035" cy="3913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7D121D-EF5C-4A47-BAFF-4922B9F64057}">
      <dsp:nvSpPr>
        <dsp:cNvPr id="0" name=""/>
        <dsp:cNvSpPr/>
      </dsp:nvSpPr>
      <dsp:spPr>
        <a:xfrm>
          <a:off x="1713903" y="463545"/>
          <a:ext cx="4086109" cy="4086109"/>
        </a:xfrm>
        <a:prstGeom prst="blockArc">
          <a:avLst>
            <a:gd name="adj1" fmla="val 10615694"/>
            <a:gd name="adj2" fmla="val 17538988"/>
            <a:gd name="adj3" fmla="val 4642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62CB1A-8A53-467A-B8BA-21CE1A33BFEA}">
      <dsp:nvSpPr>
        <dsp:cNvPr id="0" name=""/>
        <dsp:cNvSpPr/>
      </dsp:nvSpPr>
      <dsp:spPr>
        <a:xfrm>
          <a:off x="1707245" y="765235"/>
          <a:ext cx="4086109" cy="4086109"/>
        </a:xfrm>
        <a:prstGeom prst="blockArc">
          <a:avLst>
            <a:gd name="adj1" fmla="val 4048605"/>
            <a:gd name="adj2" fmla="val 11136019"/>
            <a:gd name="adj3" fmla="val 4642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39D2CB-2ECB-4783-9F5B-FF80B1A01985}">
      <dsp:nvSpPr>
        <dsp:cNvPr id="0" name=""/>
        <dsp:cNvSpPr/>
      </dsp:nvSpPr>
      <dsp:spPr>
        <a:xfrm>
          <a:off x="3057597" y="700964"/>
          <a:ext cx="4086109" cy="4086109"/>
        </a:xfrm>
        <a:prstGeom prst="blockArc">
          <a:avLst>
            <a:gd name="adj1" fmla="val 21485112"/>
            <a:gd name="adj2" fmla="val 6424396"/>
            <a:gd name="adj3" fmla="val 4642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D6BF1C-111F-404E-9B8E-FE36E3BF55D2}">
      <dsp:nvSpPr>
        <dsp:cNvPr id="0" name=""/>
        <dsp:cNvSpPr/>
      </dsp:nvSpPr>
      <dsp:spPr>
        <a:xfrm>
          <a:off x="3059506" y="524482"/>
          <a:ext cx="4086109" cy="4086109"/>
        </a:xfrm>
        <a:prstGeom prst="blockArc">
          <a:avLst>
            <a:gd name="adj1" fmla="val 15172163"/>
            <a:gd name="adj2" fmla="val 189244"/>
            <a:gd name="adj3" fmla="val 464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8FC9E3-1446-4C3C-88EE-1B65269931D9}">
      <dsp:nvSpPr>
        <dsp:cNvPr id="0" name=""/>
        <dsp:cNvSpPr/>
      </dsp:nvSpPr>
      <dsp:spPr>
        <a:xfrm>
          <a:off x="3015602" y="1715215"/>
          <a:ext cx="2998284" cy="188171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b="1" kern="1200" dirty="0" smtClean="0">
              <a:solidFill>
                <a:srgbClr val="FFFF00"/>
              </a:solidFill>
            </a:rPr>
            <a:t>새날</a:t>
          </a:r>
          <a:endParaRPr lang="en-US" altLang="ko-KR" sz="2000" b="1" kern="1200" dirty="0" smtClean="0">
            <a:solidFill>
              <a:srgbClr val="FFFF00"/>
            </a:solidFill>
          </a:endParaRPr>
        </a:p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b="1" kern="1200" dirty="0" smtClean="0">
              <a:solidFill>
                <a:srgbClr val="FFFF00"/>
              </a:solidFill>
            </a:rPr>
            <a:t>의료복지</a:t>
          </a:r>
          <a:endParaRPr lang="en-US" altLang="ko-KR" sz="2000" b="1" kern="1200" dirty="0" smtClean="0">
            <a:solidFill>
              <a:srgbClr val="FFFF00"/>
            </a:solidFill>
          </a:endParaRPr>
        </a:p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b="1" kern="1200" dirty="0" err="1" smtClean="0">
              <a:solidFill>
                <a:srgbClr val="FFFF00"/>
              </a:solidFill>
            </a:rPr>
            <a:t>사회적협동조합</a:t>
          </a:r>
          <a:endParaRPr lang="ko-KR" altLang="en-US" sz="2000" b="1" kern="1200" dirty="0">
            <a:solidFill>
              <a:srgbClr val="FFFF00"/>
            </a:solidFill>
          </a:endParaRPr>
        </a:p>
      </dsp:txBody>
      <dsp:txXfrm>
        <a:off x="3454691" y="1990785"/>
        <a:ext cx="2120106" cy="1330573"/>
      </dsp:txXfrm>
    </dsp:sp>
    <dsp:sp modelId="{39ED66C6-73C3-4DBC-8ADC-9D926B688D3A}">
      <dsp:nvSpPr>
        <dsp:cNvPr id="0" name=""/>
        <dsp:cNvSpPr/>
      </dsp:nvSpPr>
      <dsp:spPr>
        <a:xfrm>
          <a:off x="3153827" y="1836"/>
          <a:ext cx="2721834" cy="131719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b="1" kern="1200" dirty="0" smtClean="0">
              <a:solidFill>
                <a:schemeClr val="tx2"/>
              </a:solidFill>
            </a:rPr>
            <a:t>새날</a:t>
          </a:r>
          <a:endParaRPr lang="en-US" altLang="ko-KR" sz="1800" b="1" kern="1200" dirty="0" smtClean="0">
            <a:solidFill>
              <a:schemeClr val="tx2"/>
            </a:solidFill>
          </a:endParaRPr>
        </a:p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b="1" kern="1200" dirty="0" smtClean="0">
              <a:solidFill>
                <a:schemeClr val="tx2"/>
              </a:solidFill>
            </a:rPr>
            <a:t>치과</a:t>
          </a:r>
          <a:endParaRPr lang="ko-KR" altLang="en-US" sz="1800" b="1" kern="1200" dirty="0">
            <a:solidFill>
              <a:schemeClr val="tx2"/>
            </a:solidFill>
          </a:endParaRPr>
        </a:p>
      </dsp:txBody>
      <dsp:txXfrm>
        <a:off x="3552430" y="194735"/>
        <a:ext cx="1924628" cy="931401"/>
      </dsp:txXfrm>
    </dsp:sp>
    <dsp:sp modelId="{E865A074-8CDB-434F-BEE8-40F692218526}">
      <dsp:nvSpPr>
        <dsp:cNvPr id="0" name=""/>
        <dsp:cNvSpPr/>
      </dsp:nvSpPr>
      <dsp:spPr>
        <a:xfrm>
          <a:off x="6056516" y="2018739"/>
          <a:ext cx="2077315" cy="1317199"/>
        </a:xfrm>
        <a:prstGeom prst="ellipse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kern="1200" dirty="0" smtClean="0">
              <a:solidFill>
                <a:srgbClr val="FF0000"/>
              </a:solidFill>
            </a:rPr>
            <a:t>새날</a:t>
          </a:r>
          <a:endParaRPr lang="en-US" altLang="ko-KR" sz="2000" kern="1200" dirty="0" smtClean="0">
            <a:solidFill>
              <a:srgbClr val="FF0000"/>
            </a:solidFill>
          </a:endParaRPr>
        </a:p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kern="1200" dirty="0" smtClean="0">
              <a:solidFill>
                <a:srgbClr val="FF0000"/>
              </a:solidFill>
            </a:rPr>
            <a:t>의원</a:t>
          </a:r>
          <a:endParaRPr lang="ko-KR" altLang="en-US" sz="2000" kern="1200" dirty="0">
            <a:solidFill>
              <a:srgbClr val="FF0000"/>
            </a:solidFill>
          </a:endParaRPr>
        </a:p>
      </dsp:txBody>
      <dsp:txXfrm>
        <a:off x="6360732" y="2211638"/>
        <a:ext cx="1468883" cy="931401"/>
      </dsp:txXfrm>
    </dsp:sp>
    <dsp:sp modelId="{35EFFB93-F5CB-4A9D-823E-1ADA28DEDC69}">
      <dsp:nvSpPr>
        <dsp:cNvPr id="0" name=""/>
        <dsp:cNvSpPr/>
      </dsp:nvSpPr>
      <dsp:spPr>
        <a:xfrm>
          <a:off x="3081842" y="3993107"/>
          <a:ext cx="2865804" cy="1317199"/>
        </a:xfrm>
        <a:prstGeom prst="ellipse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600" b="1" kern="1200" dirty="0" smtClean="0">
              <a:solidFill>
                <a:srgbClr val="FF0000"/>
              </a:solidFill>
            </a:rPr>
            <a:t>새날</a:t>
          </a:r>
          <a:endParaRPr lang="en-US" altLang="ko-KR" sz="1600" b="1" kern="1200" dirty="0" smtClean="0">
            <a:solidFill>
              <a:srgbClr val="FF0000"/>
            </a:solidFill>
          </a:endParaRPr>
        </a:p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600" b="1" kern="1200" dirty="0" smtClean="0">
              <a:solidFill>
                <a:srgbClr val="FF0000"/>
              </a:solidFill>
            </a:rPr>
            <a:t>요양원과 </a:t>
          </a:r>
          <a:r>
            <a:rPr lang="ko-KR" altLang="en-US" sz="1600" b="1" kern="1200" dirty="0" err="1" smtClean="0">
              <a:solidFill>
                <a:srgbClr val="FF0000"/>
              </a:solidFill>
            </a:rPr>
            <a:t>널싱홈</a:t>
          </a:r>
          <a:endParaRPr lang="ko-KR" altLang="en-US" sz="1600" b="1" kern="1200" dirty="0">
            <a:solidFill>
              <a:srgbClr val="FF0000"/>
            </a:solidFill>
          </a:endParaRPr>
        </a:p>
      </dsp:txBody>
      <dsp:txXfrm>
        <a:off x="3501529" y="4186006"/>
        <a:ext cx="2026430" cy="931401"/>
      </dsp:txXfrm>
    </dsp:sp>
    <dsp:sp modelId="{82A44797-BF2A-4058-AF20-D240031811AC}">
      <dsp:nvSpPr>
        <dsp:cNvPr id="0" name=""/>
        <dsp:cNvSpPr/>
      </dsp:nvSpPr>
      <dsp:spPr>
        <a:xfrm>
          <a:off x="616757" y="1954940"/>
          <a:ext cx="2294864" cy="1317199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b="1" kern="1200" dirty="0" smtClean="0">
              <a:solidFill>
                <a:schemeClr val="tx2"/>
              </a:solidFill>
            </a:rPr>
            <a:t>새날</a:t>
          </a:r>
          <a:endParaRPr lang="en-US" altLang="ko-KR" sz="1800" b="1" kern="1200" dirty="0" smtClean="0">
            <a:solidFill>
              <a:schemeClr val="tx2"/>
            </a:solidFill>
          </a:endParaRPr>
        </a:p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b="1" kern="1200" dirty="0" smtClean="0">
              <a:solidFill>
                <a:schemeClr val="tx2"/>
              </a:solidFill>
            </a:rPr>
            <a:t>한의원</a:t>
          </a:r>
          <a:endParaRPr lang="ko-KR" altLang="en-US" sz="1800" b="1" kern="1200" dirty="0">
            <a:solidFill>
              <a:schemeClr val="tx2"/>
            </a:solidFill>
          </a:endParaRPr>
        </a:p>
      </dsp:txBody>
      <dsp:txXfrm>
        <a:off x="952832" y="2147839"/>
        <a:ext cx="1622714" cy="9314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949997" cy="49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36" tIns="46118" rIns="92236" bIns="46118" numCol="1" anchor="t" anchorCtr="0" compatLnSpc="1">
            <a:prstTxWarp prst="textNoShape">
              <a:avLst/>
            </a:prstTxWarp>
          </a:bodyPr>
          <a:lstStyle>
            <a:lvl1pPr defTabSz="922338" latinLnBrk="1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7205" y="2"/>
            <a:ext cx="2949997" cy="49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36" tIns="46118" rIns="92236" bIns="46118" numCol="1" anchor="t" anchorCtr="0" compatLnSpc="1">
            <a:prstTxWarp prst="textNoShape">
              <a:avLst/>
            </a:prstTxWarp>
          </a:bodyPr>
          <a:lstStyle>
            <a:lvl1pPr algn="r" defTabSz="922338" latinLnBrk="1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1816"/>
            <a:ext cx="2949997" cy="49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36" tIns="46118" rIns="92236" bIns="46118" numCol="1" anchor="b" anchorCtr="0" compatLnSpc="1">
            <a:prstTxWarp prst="textNoShape">
              <a:avLst/>
            </a:prstTxWarp>
          </a:bodyPr>
          <a:lstStyle>
            <a:lvl1pPr defTabSz="922338" latinLnBrk="1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7205" y="9441816"/>
            <a:ext cx="2949997" cy="49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36" tIns="46118" rIns="92236" bIns="46118" numCol="1" anchor="b" anchorCtr="0" compatLnSpc="1">
            <a:prstTxWarp prst="textNoShape">
              <a:avLst/>
            </a:prstTxWarp>
          </a:bodyPr>
          <a:lstStyle>
            <a:lvl1pPr algn="r" defTabSz="922338" latinLnBrk="1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F56F7C6E-00B1-4F66-97F9-EC93E562227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327774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949997" cy="49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36" tIns="46118" rIns="92236" bIns="46118" numCol="1" anchor="t" anchorCtr="0" compatLnSpc="1">
            <a:prstTxWarp prst="textNoShape">
              <a:avLst/>
            </a:prstTxWarp>
          </a:bodyPr>
          <a:lstStyle>
            <a:lvl1pPr defTabSz="922338" latinLnBrk="1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7205" y="2"/>
            <a:ext cx="2949997" cy="49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36" tIns="46118" rIns="92236" bIns="46118" numCol="1" anchor="t" anchorCtr="0" compatLnSpc="1">
            <a:prstTxWarp prst="textNoShape">
              <a:avLst/>
            </a:prstTxWarp>
          </a:bodyPr>
          <a:lstStyle>
            <a:lvl1pPr algn="r" defTabSz="922338" latinLnBrk="1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72050" cy="3729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8783" y="4720909"/>
            <a:ext cx="4989637" cy="4472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36" tIns="46118" rIns="92236" bIns="461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1816"/>
            <a:ext cx="2949997" cy="49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36" tIns="46118" rIns="92236" bIns="46118" numCol="1" anchor="b" anchorCtr="0" compatLnSpc="1">
            <a:prstTxWarp prst="textNoShape">
              <a:avLst/>
            </a:prstTxWarp>
          </a:bodyPr>
          <a:lstStyle>
            <a:lvl1pPr defTabSz="922338" latinLnBrk="1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7205" y="9441816"/>
            <a:ext cx="2949997" cy="49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36" tIns="46118" rIns="92236" bIns="46118" numCol="1" anchor="b" anchorCtr="0" compatLnSpc="1">
            <a:prstTxWarp prst="textNoShape">
              <a:avLst/>
            </a:prstTxWarp>
          </a:bodyPr>
          <a:lstStyle>
            <a:lvl1pPr algn="r" defTabSz="922338" latinLnBrk="1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C1FEC736-F6E6-4ACA-B5A6-3CB09C14F83F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32962494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FEC736-F6E6-4ACA-B5A6-3CB09C14F83F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5327">
              <a:defRPr/>
            </a:pPr>
            <a:r>
              <a:rPr lang="ko-KR" altLang="en-US" dirty="0" smtClean="0"/>
              <a:t>지도로 본 우리동네 변화된 모습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3DFADE-BF94-40D0-949E-157C3317B1C7}" type="slidenum">
              <a:rPr lang="ko-KR" altLang="en-US" smtClean="0">
                <a:solidFill>
                  <a:prstClr val="black"/>
                </a:solidFill>
              </a:rPr>
              <a:pPr/>
              <a:t>41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15000"/>
              </a:lnSpc>
              <a:spcAft>
                <a:spcPts val="1001"/>
              </a:spcAft>
            </a:pPr>
            <a:r>
              <a:rPr lang="en-US" altLang="ko-KR" kern="100" dirty="0">
                <a:latin typeface="+mn-lt"/>
                <a:ea typeface="+mn-ea"/>
                <a:cs typeface="Times New Roman"/>
              </a:rPr>
              <a:t>2013</a:t>
            </a:r>
            <a:r>
              <a:rPr lang="ko-KR" altLang="ko-KR" kern="100" dirty="0">
                <a:latin typeface="+mn-lt"/>
                <a:ea typeface="+mn-ea"/>
                <a:cs typeface="Times New Roman"/>
              </a:rPr>
              <a:t>년도 성남시의 의료비 지출</a:t>
            </a:r>
            <a:r>
              <a:rPr lang="en-US" altLang="ko-KR" kern="100" dirty="0">
                <a:latin typeface="+mn-lt"/>
                <a:ea typeface="+mn-ea"/>
                <a:cs typeface="Times New Roman"/>
              </a:rPr>
              <a:t> </a:t>
            </a:r>
            <a:r>
              <a:rPr lang="ko-KR" altLang="en-US" kern="100" dirty="0">
                <a:latin typeface="+mn-lt"/>
                <a:ea typeface="+mn-ea"/>
                <a:cs typeface="Times New Roman"/>
              </a:rPr>
              <a:t>추정현황입니다</a:t>
            </a:r>
            <a:r>
              <a:rPr lang="en-US" altLang="ko-KR" kern="100" dirty="0">
                <a:latin typeface="+mn-lt"/>
                <a:ea typeface="+mn-ea"/>
                <a:cs typeface="Times New Roman"/>
              </a:rPr>
              <a:t>. </a:t>
            </a:r>
          </a:p>
          <a:p>
            <a:pPr algn="just">
              <a:lnSpc>
                <a:spcPct val="115000"/>
              </a:lnSpc>
              <a:spcAft>
                <a:spcPts val="1001"/>
              </a:spcAft>
            </a:pPr>
            <a:r>
              <a:rPr lang="ko-KR" altLang="ko-KR" kern="100" dirty="0">
                <a:latin typeface="+mn-lt"/>
                <a:ea typeface="+mn-ea"/>
                <a:cs typeface="Times New Roman"/>
              </a:rPr>
              <a:t>전체적으로 </a:t>
            </a:r>
            <a:r>
              <a:rPr lang="ko-KR" altLang="en-US" kern="100" dirty="0">
                <a:latin typeface="+mn-lt"/>
                <a:ea typeface="+mn-ea"/>
                <a:cs typeface="Times New Roman"/>
              </a:rPr>
              <a:t>국민 </a:t>
            </a:r>
            <a:r>
              <a:rPr lang="ko-KR" altLang="ko-KR" kern="100" dirty="0">
                <a:latin typeface="+mn-lt"/>
                <a:ea typeface="+mn-ea"/>
                <a:cs typeface="Times New Roman"/>
              </a:rPr>
              <a:t>건강보험</a:t>
            </a:r>
            <a:r>
              <a:rPr lang="ko-KR" altLang="en-US" kern="100" dirty="0">
                <a:latin typeface="+mn-lt"/>
                <a:ea typeface="+mn-ea"/>
                <a:cs typeface="Times New Roman"/>
              </a:rPr>
              <a:t>에서 부담하는 금액과 </a:t>
            </a:r>
            <a:r>
              <a:rPr lang="ko-KR" altLang="ko-KR" kern="100" dirty="0">
                <a:latin typeface="+mn-lt"/>
                <a:ea typeface="+mn-ea"/>
                <a:cs typeface="Times New Roman"/>
              </a:rPr>
              <a:t>본인</a:t>
            </a:r>
            <a:r>
              <a:rPr lang="ko-KR" altLang="en-US" kern="100" dirty="0">
                <a:latin typeface="+mn-lt"/>
                <a:ea typeface="+mn-ea"/>
                <a:cs typeface="Times New Roman"/>
              </a:rPr>
              <a:t>이 </a:t>
            </a:r>
            <a:r>
              <a:rPr lang="ko-KR" altLang="ko-KR" kern="100" dirty="0">
                <a:latin typeface="+mn-lt"/>
                <a:ea typeface="+mn-ea"/>
                <a:cs typeface="Times New Roman"/>
              </a:rPr>
              <a:t>부담금</a:t>
            </a:r>
            <a:r>
              <a:rPr lang="ko-KR" altLang="en-US" kern="100" dirty="0">
                <a:latin typeface="+mn-lt"/>
                <a:ea typeface="+mn-ea"/>
                <a:cs typeface="Times New Roman"/>
              </a:rPr>
              <a:t>액을 합하면 </a:t>
            </a:r>
            <a:r>
              <a:rPr lang="en-US" altLang="ko-KR" kern="100" dirty="0">
                <a:latin typeface="+mn-lt"/>
                <a:ea typeface="+mn-ea"/>
                <a:cs typeface="Times New Roman"/>
              </a:rPr>
              <a:t>1</a:t>
            </a:r>
            <a:r>
              <a:rPr lang="ko-KR" altLang="ko-KR" kern="100" dirty="0">
                <a:latin typeface="+mn-lt"/>
                <a:ea typeface="+mn-ea"/>
                <a:cs typeface="Times New Roman"/>
              </a:rPr>
              <a:t>조</a:t>
            </a:r>
            <a:r>
              <a:rPr lang="ko-KR" altLang="en-US" kern="100" dirty="0">
                <a:latin typeface="+mn-lt"/>
                <a:ea typeface="+mn-ea"/>
                <a:cs typeface="Times New Roman"/>
              </a:rPr>
              <a:t>원이</a:t>
            </a:r>
            <a:r>
              <a:rPr lang="ko-KR" altLang="ko-KR" kern="100" dirty="0">
                <a:latin typeface="+mn-lt"/>
                <a:ea typeface="+mn-ea"/>
                <a:cs typeface="Times New Roman"/>
              </a:rPr>
              <a:t> 넘게 </a:t>
            </a:r>
            <a:r>
              <a:rPr lang="ko-KR" altLang="en-US" kern="100" dirty="0">
                <a:latin typeface="+mn-lt"/>
                <a:ea typeface="+mn-ea"/>
                <a:cs typeface="Times New Roman"/>
              </a:rPr>
              <a:t>지출이 되고 있습니다</a:t>
            </a:r>
            <a:r>
              <a:rPr lang="en-US" altLang="ko-KR" kern="100" dirty="0">
                <a:latin typeface="+mn-lt"/>
                <a:ea typeface="+mn-ea"/>
                <a:cs typeface="Times New Roman"/>
              </a:rPr>
              <a:t>. </a:t>
            </a:r>
          </a:p>
          <a:p>
            <a:pPr algn="just">
              <a:lnSpc>
                <a:spcPct val="115000"/>
              </a:lnSpc>
              <a:spcAft>
                <a:spcPts val="1001"/>
              </a:spcAft>
            </a:pPr>
            <a:r>
              <a:rPr lang="ko-KR" altLang="ko-KR" kern="100" dirty="0">
                <a:latin typeface="+mn-lt"/>
                <a:ea typeface="+mn-ea"/>
                <a:cs typeface="Times New Roman"/>
              </a:rPr>
              <a:t>거기에 </a:t>
            </a:r>
            <a:r>
              <a:rPr lang="en-US" altLang="ko-KR" kern="100" dirty="0">
                <a:latin typeface="+mn-lt"/>
                <a:ea typeface="+mn-ea"/>
                <a:cs typeface="Times New Roman"/>
              </a:rPr>
              <a:t>1</a:t>
            </a:r>
            <a:r>
              <a:rPr lang="ko-KR" altLang="ko-KR" kern="100" dirty="0">
                <a:latin typeface="+mn-lt"/>
                <a:ea typeface="+mn-ea"/>
                <a:cs typeface="Times New Roman"/>
              </a:rPr>
              <a:t>조가 넘게 나가는 민간보험료를 합산을 하면</a:t>
            </a:r>
            <a:r>
              <a:rPr lang="en-US" altLang="ko-KR" kern="100" dirty="0">
                <a:latin typeface="+mn-lt"/>
                <a:ea typeface="+mn-ea"/>
                <a:cs typeface="Times New Roman"/>
              </a:rPr>
              <a:t>,</a:t>
            </a:r>
          </a:p>
          <a:p>
            <a:pPr algn="just">
              <a:lnSpc>
                <a:spcPct val="115000"/>
              </a:lnSpc>
              <a:spcAft>
                <a:spcPts val="1001"/>
              </a:spcAft>
            </a:pPr>
            <a:r>
              <a:rPr lang="ko-KR" altLang="ko-KR" kern="100" dirty="0">
                <a:latin typeface="+mn-lt"/>
                <a:ea typeface="+mn-ea"/>
                <a:cs typeface="Times New Roman"/>
              </a:rPr>
              <a:t>성남시</a:t>
            </a:r>
            <a:r>
              <a:rPr lang="ko-KR" altLang="en-US" kern="100" dirty="0">
                <a:latin typeface="+mn-lt"/>
                <a:ea typeface="+mn-ea"/>
                <a:cs typeface="Times New Roman"/>
              </a:rPr>
              <a:t>에서</a:t>
            </a:r>
            <a:r>
              <a:rPr lang="ko-KR" altLang="ko-KR" kern="100" dirty="0">
                <a:latin typeface="+mn-lt"/>
                <a:ea typeface="+mn-ea"/>
                <a:cs typeface="Times New Roman"/>
              </a:rPr>
              <a:t>는 </a:t>
            </a:r>
            <a:r>
              <a:rPr lang="en-US" altLang="ko-KR" kern="100" dirty="0">
                <a:latin typeface="+mn-lt"/>
                <a:ea typeface="+mn-ea"/>
                <a:cs typeface="Times New Roman"/>
              </a:rPr>
              <a:t>1</a:t>
            </a:r>
            <a:r>
              <a:rPr lang="ko-KR" altLang="ko-KR" kern="100" dirty="0">
                <a:latin typeface="+mn-lt"/>
                <a:ea typeface="+mn-ea"/>
                <a:cs typeface="Times New Roman"/>
              </a:rPr>
              <a:t>년에</a:t>
            </a:r>
            <a:r>
              <a:rPr lang="en-US" altLang="ko-KR" kern="100" dirty="0">
                <a:latin typeface="+mn-lt"/>
                <a:ea typeface="+mn-ea"/>
                <a:cs typeface="Times New Roman"/>
              </a:rPr>
              <a:t> 2</a:t>
            </a:r>
            <a:r>
              <a:rPr lang="ko-KR" altLang="ko-KR" kern="100" dirty="0">
                <a:latin typeface="+mn-lt"/>
                <a:ea typeface="+mn-ea"/>
                <a:cs typeface="Times New Roman"/>
              </a:rPr>
              <a:t>조가 넘는 의료비가 지출되고 있다는 것을 알 수 있습니다</a:t>
            </a:r>
            <a:r>
              <a:rPr lang="en-US" altLang="ko-KR" kern="100" dirty="0">
                <a:latin typeface="+mn-lt"/>
                <a:ea typeface="+mn-ea"/>
                <a:cs typeface="Times New Roman"/>
              </a:rPr>
              <a:t>. </a:t>
            </a:r>
          </a:p>
          <a:p>
            <a:pPr algn="just">
              <a:lnSpc>
                <a:spcPct val="115000"/>
              </a:lnSpc>
              <a:spcAft>
                <a:spcPts val="1001"/>
              </a:spcAft>
            </a:pPr>
            <a:r>
              <a:rPr lang="ko-KR" altLang="en-US" kern="100" dirty="0">
                <a:latin typeface="+mn-lt"/>
                <a:ea typeface="+mn-ea"/>
                <a:cs typeface="Times New Roman"/>
              </a:rPr>
              <a:t>성남</a:t>
            </a:r>
            <a:r>
              <a:rPr lang="ko-KR" altLang="ko-KR" kern="100" dirty="0">
                <a:latin typeface="+mn-lt"/>
                <a:ea typeface="+mn-ea"/>
                <a:cs typeface="Times New Roman"/>
              </a:rPr>
              <a:t>시에서 국가적으로 주치의 사업을 권장하는 이유중의</a:t>
            </a:r>
            <a:r>
              <a:rPr lang="en-US" altLang="ko-KR" kern="100" dirty="0">
                <a:latin typeface="+mn-lt"/>
                <a:ea typeface="+mn-ea"/>
                <a:cs typeface="Times New Roman"/>
              </a:rPr>
              <a:t> </a:t>
            </a:r>
            <a:r>
              <a:rPr lang="ko-KR" altLang="en-US" kern="100" dirty="0">
                <a:latin typeface="+mn-lt"/>
                <a:ea typeface="+mn-ea"/>
                <a:cs typeface="Times New Roman"/>
              </a:rPr>
              <a:t>하나는</a:t>
            </a:r>
            <a:r>
              <a:rPr lang="en-US" altLang="ko-KR" kern="100" dirty="0">
                <a:latin typeface="+mn-lt"/>
                <a:ea typeface="+mn-ea"/>
                <a:cs typeface="Times New Roman"/>
              </a:rPr>
              <a:t>, </a:t>
            </a:r>
          </a:p>
          <a:p>
            <a:pPr algn="just">
              <a:lnSpc>
                <a:spcPct val="115000"/>
              </a:lnSpc>
              <a:spcAft>
                <a:spcPts val="1001"/>
              </a:spcAft>
            </a:pPr>
            <a:r>
              <a:rPr kumimoji="0" lang="ko-KR" altLang="en-US" kern="100" dirty="0">
                <a:solidFill>
                  <a:prstClr val="black"/>
                </a:solidFill>
                <a:latin typeface="+mn-lt"/>
                <a:ea typeface="+mn-ea"/>
                <a:cs typeface="Times New Roman"/>
              </a:rPr>
              <a:t>이 사업을 통하여 시 의료비의 </a:t>
            </a:r>
            <a:r>
              <a:rPr kumimoji="0" lang="ko-KR" altLang="ko-KR" kern="100" dirty="0">
                <a:solidFill>
                  <a:prstClr val="black"/>
                </a:solidFill>
                <a:latin typeface="+mn-lt"/>
                <a:ea typeface="+mn-ea"/>
                <a:cs typeface="Times New Roman"/>
              </a:rPr>
              <a:t>상당부분</a:t>
            </a:r>
            <a:r>
              <a:rPr kumimoji="0" lang="ko-KR" altLang="en-US" kern="100" dirty="0">
                <a:solidFill>
                  <a:prstClr val="black"/>
                </a:solidFill>
                <a:latin typeface="+mn-lt"/>
                <a:ea typeface="+mn-ea"/>
                <a:cs typeface="Times New Roman"/>
              </a:rPr>
              <a:t>을</a:t>
            </a:r>
            <a:r>
              <a:rPr kumimoji="0" lang="ko-KR" altLang="ko-KR" kern="100" dirty="0">
                <a:solidFill>
                  <a:prstClr val="black"/>
                </a:solidFill>
                <a:latin typeface="+mn-lt"/>
                <a:ea typeface="+mn-ea"/>
                <a:cs typeface="Times New Roman"/>
              </a:rPr>
              <a:t> 의료비 자체에서 절감을 할 수도 있고</a:t>
            </a:r>
            <a:r>
              <a:rPr kumimoji="0" lang="en-US" altLang="ko-KR" kern="100" dirty="0">
                <a:solidFill>
                  <a:prstClr val="black"/>
                </a:solidFill>
                <a:latin typeface="+mn-lt"/>
                <a:ea typeface="+mn-ea"/>
                <a:cs typeface="Times New Roman"/>
              </a:rPr>
              <a:t>, </a:t>
            </a:r>
            <a:r>
              <a:rPr kumimoji="0" lang="ko-KR" altLang="en-US" kern="100" dirty="0">
                <a:solidFill>
                  <a:prstClr val="black"/>
                </a:solidFill>
                <a:latin typeface="+mn-lt"/>
                <a:ea typeface="+mn-ea"/>
                <a:cs typeface="Times New Roman"/>
              </a:rPr>
              <a:t>또한 </a:t>
            </a:r>
            <a:r>
              <a:rPr kumimoji="0" lang="ko-KR" altLang="ko-KR" kern="100" dirty="0">
                <a:solidFill>
                  <a:prstClr val="black"/>
                </a:solidFill>
                <a:latin typeface="+mn-lt"/>
                <a:ea typeface="+mn-ea"/>
                <a:cs typeface="Times New Roman"/>
              </a:rPr>
              <a:t>불필요한 민간</a:t>
            </a:r>
            <a:r>
              <a:rPr kumimoji="0" lang="en-US" altLang="ko-KR" kern="100" dirty="0">
                <a:solidFill>
                  <a:prstClr val="black"/>
                </a:solidFill>
                <a:latin typeface="+mn-lt"/>
                <a:ea typeface="+mn-ea"/>
                <a:cs typeface="Times New Roman"/>
              </a:rPr>
              <a:t> </a:t>
            </a:r>
            <a:r>
              <a:rPr kumimoji="0" lang="ko-KR" altLang="en-US" kern="100" dirty="0">
                <a:solidFill>
                  <a:prstClr val="black"/>
                </a:solidFill>
                <a:latin typeface="+mn-lt"/>
                <a:ea typeface="+mn-ea"/>
                <a:cs typeface="Times New Roman"/>
              </a:rPr>
              <a:t>보</a:t>
            </a:r>
            <a:r>
              <a:rPr kumimoji="0" lang="ko-KR" altLang="ko-KR" kern="100" dirty="0">
                <a:solidFill>
                  <a:prstClr val="black"/>
                </a:solidFill>
                <a:latin typeface="+mn-lt"/>
                <a:ea typeface="+mn-ea"/>
                <a:cs typeface="Times New Roman"/>
              </a:rPr>
              <a:t>험료는 </a:t>
            </a:r>
            <a:r>
              <a:rPr kumimoji="0" lang="ko-KR" altLang="ko-KR" kern="100" dirty="0" err="1">
                <a:solidFill>
                  <a:prstClr val="black"/>
                </a:solidFill>
                <a:latin typeface="+mn-lt"/>
                <a:ea typeface="+mn-ea"/>
                <a:cs typeface="Times New Roman"/>
              </a:rPr>
              <a:t>내지않아도</a:t>
            </a:r>
            <a:r>
              <a:rPr kumimoji="0" lang="ko-KR" altLang="en-US" kern="100" dirty="0" err="1">
                <a:solidFill>
                  <a:prstClr val="black"/>
                </a:solidFill>
                <a:latin typeface="+mn-lt"/>
                <a:ea typeface="+mn-ea"/>
                <a:cs typeface="Times New Roman"/>
              </a:rPr>
              <a:t>되</a:t>
            </a:r>
            <a:r>
              <a:rPr kumimoji="0" lang="ko-KR" altLang="ko-KR" kern="100" dirty="0" err="1">
                <a:solidFill>
                  <a:prstClr val="black"/>
                </a:solidFill>
                <a:latin typeface="+mn-lt"/>
                <a:ea typeface="+mn-ea"/>
                <a:cs typeface="Times New Roman"/>
              </a:rPr>
              <a:t>는</a:t>
            </a:r>
            <a:r>
              <a:rPr kumimoji="0" lang="ko-KR" altLang="ko-KR" kern="100" dirty="0">
                <a:solidFill>
                  <a:prstClr val="black"/>
                </a:solidFill>
                <a:latin typeface="+mn-lt"/>
                <a:ea typeface="+mn-ea"/>
                <a:cs typeface="Times New Roman"/>
              </a:rPr>
              <a:t> 부분이 있기 때문</a:t>
            </a:r>
            <a:r>
              <a:rPr kumimoji="0" lang="ko-KR" altLang="en-US" kern="100" dirty="0">
                <a:solidFill>
                  <a:prstClr val="black"/>
                </a:solidFill>
                <a:latin typeface="+mn-lt"/>
                <a:ea typeface="+mn-ea"/>
                <a:cs typeface="Times New Roman"/>
              </a:rPr>
              <a:t>입니다</a:t>
            </a:r>
            <a:r>
              <a:rPr kumimoji="0" lang="en-US" altLang="ko-KR" kern="100" dirty="0">
                <a:solidFill>
                  <a:prstClr val="black"/>
                </a:solidFill>
                <a:latin typeface="+mn-lt"/>
                <a:ea typeface="+mn-ea"/>
                <a:cs typeface="Times New Roman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E5D31-8893-477C-B5D3-B1545D8F8C9C}" type="slidenum">
              <a:rPr lang="ko-KR" altLang="en-US" smtClean="0"/>
              <a:pPr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726385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현재우리나라는 세계에서 가장 빠른 속도로 고령화가 진행되고 있습니다</a:t>
            </a:r>
            <a:r>
              <a:rPr lang="en-US" altLang="ko-KR" dirty="0" smtClean="0"/>
              <a:t>. </a:t>
            </a:r>
          </a:p>
          <a:p>
            <a:r>
              <a:rPr lang="ko-KR" altLang="en-US" dirty="0" smtClean="0"/>
              <a:t>이러한 고령화는 많은 질병을 수반하게</a:t>
            </a:r>
            <a:r>
              <a:rPr lang="ko-KR" altLang="en-US" baseline="0" dirty="0" smtClean="0"/>
              <a:t> 되고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당연히 그에 따라 국민들의 의료비 지출은 증가하게 됩니다</a:t>
            </a:r>
            <a:r>
              <a:rPr lang="en-US" altLang="ko-KR" baseline="0" dirty="0" smtClean="0"/>
              <a:t>. </a:t>
            </a:r>
          </a:p>
          <a:p>
            <a:r>
              <a:rPr lang="ko-KR" altLang="en-US" baseline="0" dirty="0" smtClean="0"/>
              <a:t>표를 보시면</a:t>
            </a:r>
            <a:r>
              <a:rPr lang="en-US" altLang="ko-KR" baseline="0" dirty="0" smtClean="0"/>
              <a:t>, 2010</a:t>
            </a:r>
            <a:r>
              <a:rPr lang="ko-KR" altLang="en-US" baseline="0" dirty="0" smtClean="0"/>
              <a:t>년 </a:t>
            </a:r>
            <a:r>
              <a:rPr lang="en-US" altLang="ko-KR" baseline="0" dirty="0" smtClean="0"/>
              <a:t>GDP</a:t>
            </a:r>
            <a:r>
              <a:rPr lang="ko-KR" altLang="en-US" baseline="0" dirty="0" smtClean="0"/>
              <a:t>대비 국민 의료비가</a:t>
            </a:r>
            <a:r>
              <a:rPr lang="en-US" altLang="ko-KR" baseline="0" dirty="0" smtClean="0"/>
              <a:t> 8.1%</a:t>
            </a:r>
            <a:r>
              <a:rPr lang="ko-KR" altLang="en-US" baseline="0" dirty="0" err="1" smtClean="0"/>
              <a:t>였던반면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고령사회로 접어든 </a:t>
            </a:r>
            <a:r>
              <a:rPr lang="en-US" altLang="ko-KR" baseline="0" dirty="0" smtClean="0"/>
              <a:t>2020</a:t>
            </a:r>
            <a:r>
              <a:rPr lang="ko-KR" altLang="en-US" baseline="0" dirty="0" smtClean="0"/>
              <a:t>년에는 국민의료비가 </a:t>
            </a:r>
            <a:r>
              <a:rPr lang="en-US" altLang="ko-KR" baseline="0" dirty="0" smtClean="0"/>
              <a:t>11.4%</a:t>
            </a:r>
            <a:r>
              <a:rPr lang="ko-KR" altLang="en-US" baseline="0" dirty="0" smtClean="0"/>
              <a:t>를 </a:t>
            </a:r>
            <a:r>
              <a:rPr lang="ko-KR" altLang="en-US" baseline="0" dirty="0" err="1" smtClean="0"/>
              <a:t>넘을것으로</a:t>
            </a:r>
            <a:r>
              <a:rPr lang="ko-KR" altLang="en-US" baseline="0" dirty="0" smtClean="0"/>
              <a:t> 예측하고 있습니다</a:t>
            </a:r>
            <a:r>
              <a:rPr lang="en-US" altLang="ko-KR" baseline="0" dirty="0" smtClean="0"/>
              <a:t>. </a:t>
            </a:r>
          </a:p>
          <a:p>
            <a:r>
              <a:rPr lang="ko-KR" altLang="en-US" baseline="0" dirty="0" smtClean="0"/>
              <a:t>빠른 속도로 고령화가 진행되고 있는 우리나라는 </a:t>
            </a:r>
            <a:r>
              <a:rPr lang="ko-KR" altLang="en-US" baseline="0" dirty="0" err="1" smtClean="0"/>
              <a:t>큰폭으로</a:t>
            </a:r>
            <a:r>
              <a:rPr lang="ko-KR" altLang="en-US" baseline="0" dirty="0" smtClean="0"/>
              <a:t> 국민의료비가 </a:t>
            </a:r>
            <a:r>
              <a:rPr lang="ko-KR" altLang="en-US" baseline="0" dirty="0" err="1" smtClean="0"/>
              <a:t>증가할것으로</a:t>
            </a:r>
            <a:r>
              <a:rPr lang="ko-KR" altLang="en-US" baseline="0" dirty="0" smtClean="0"/>
              <a:t> 예상되고 있습니다</a:t>
            </a:r>
            <a:r>
              <a:rPr lang="en-US" altLang="ko-KR" baseline="0" dirty="0" smtClean="0"/>
              <a:t>. </a:t>
            </a:r>
          </a:p>
          <a:p>
            <a:r>
              <a:rPr lang="en-US" altLang="ko-KR" baseline="0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E5D31-8893-477C-B5D3-B1545D8F8C9C}" type="slidenum">
              <a:rPr lang="ko-KR" altLang="en-US" smtClean="0"/>
              <a:pPr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86127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현재우리나라는 세계에서 가장 빠른 속도로 고령화가 진행되고 있습니다</a:t>
            </a:r>
            <a:r>
              <a:rPr lang="en-US" altLang="ko-KR" dirty="0" smtClean="0"/>
              <a:t>. </a:t>
            </a:r>
          </a:p>
          <a:p>
            <a:r>
              <a:rPr lang="ko-KR" altLang="en-US" dirty="0" smtClean="0"/>
              <a:t>이러한 고령화는 많은 질병을 수반하게</a:t>
            </a:r>
            <a:r>
              <a:rPr lang="ko-KR" altLang="en-US" baseline="0" dirty="0" smtClean="0"/>
              <a:t> 되고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당연히 그에 따라 국민들의 의료비 지출은 증가하게 됩니다</a:t>
            </a:r>
            <a:r>
              <a:rPr lang="en-US" altLang="ko-KR" baseline="0" dirty="0" smtClean="0"/>
              <a:t>. </a:t>
            </a:r>
          </a:p>
          <a:p>
            <a:r>
              <a:rPr lang="ko-KR" altLang="en-US" baseline="0" dirty="0" smtClean="0"/>
              <a:t>표를 보시면</a:t>
            </a:r>
            <a:r>
              <a:rPr lang="en-US" altLang="ko-KR" baseline="0" dirty="0" smtClean="0"/>
              <a:t>, 2010</a:t>
            </a:r>
            <a:r>
              <a:rPr lang="ko-KR" altLang="en-US" baseline="0" dirty="0" smtClean="0"/>
              <a:t>년 </a:t>
            </a:r>
            <a:r>
              <a:rPr lang="en-US" altLang="ko-KR" baseline="0" dirty="0" smtClean="0"/>
              <a:t>GDP</a:t>
            </a:r>
            <a:r>
              <a:rPr lang="ko-KR" altLang="en-US" baseline="0" dirty="0" smtClean="0"/>
              <a:t>대비 국민 의료비가</a:t>
            </a:r>
            <a:r>
              <a:rPr lang="en-US" altLang="ko-KR" baseline="0" dirty="0" smtClean="0"/>
              <a:t> 8.1%</a:t>
            </a:r>
            <a:r>
              <a:rPr lang="ko-KR" altLang="en-US" baseline="0" dirty="0" err="1" smtClean="0"/>
              <a:t>였던반면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고령사회로 접어든 </a:t>
            </a:r>
            <a:r>
              <a:rPr lang="en-US" altLang="ko-KR" baseline="0" dirty="0" smtClean="0"/>
              <a:t>2020</a:t>
            </a:r>
            <a:r>
              <a:rPr lang="ko-KR" altLang="en-US" baseline="0" dirty="0" smtClean="0"/>
              <a:t>년에는 국민의료비가 </a:t>
            </a:r>
            <a:r>
              <a:rPr lang="en-US" altLang="ko-KR" baseline="0" dirty="0" smtClean="0"/>
              <a:t>11.4%</a:t>
            </a:r>
            <a:r>
              <a:rPr lang="ko-KR" altLang="en-US" baseline="0" dirty="0" smtClean="0"/>
              <a:t>를 </a:t>
            </a:r>
            <a:r>
              <a:rPr lang="ko-KR" altLang="en-US" baseline="0" dirty="0" err="1" smtClean="0"/>
              <a:t>넘을것으로</a:t>
            </a:r>
            <a:r>
              <a:rPr lang="ko-KR" altLang="en-US" baseline="0" dirty="0" smtClean="0"/>
              <a:t> 예측하고 있습니다</a:t>
            </a:r>
            <a:r>
              <a:rPr lang="en-US" altLang="ko-KR" baseline="0" dirty="0" smtClean="0"/>
              <a:t>. </a:t>
            </a:r>
          </a:p>
          <a:p>
            <a:r>
              <a:rPr lang="ko-KR" altLang="en-US" baseline="0" dirty="0" smtClean="0"/>
              <a:t>빠른 속도로 고령화가 진행되고 있는 우리나라는 </a:t>
            </a:r>
            <a:r>
              <a:rPr lang="ko-KR" altLang="en-US" baseline="0" dirty="0" err="1" smtClean="0"/>
              <a:t>큰폭으로</a:t>
            </a:r>
            <a:r>
              <a:rPr lang="ko-KR" altLang="en-US" baseline="0" dirty="0" smtClean="0"/>
              <a:t> 국민의료비가 </a:t>
            </a:r>
            <a:r>
              <a:rPr lang="ko-KR" altLang="en-US" baseline="0" dirty="0" err="1" smtClean="0"/>
              <a:t>증가할것으로</a:t>
            </a:r>
            <a:r>
              <a:rPr lang="ko-KR" altLang="en-US" baseline="0" dirty="0" smtClean="0"/>
              <a:t> 예상되고 있습니다</a:t>
            </a:r>
            <a:r>
              <a:rPr lang="en-US" altLang="ko-KR" baseline="0" dirty="0" smtClean="0"/>
              <a:t>. </a:t>
            </a:r>
          </a:p>
          <a:p>
            <a:r>
              <a:rPr lang="en-US" altLang="ko-KR" baseline="0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E5D31-8893-477C-B5D3-B1545D8F8C9C}" type="slidenum">
              <a:rPr lang="ko-KR" altLang="en-US" smtClean="0"/>
              <a:pPr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86127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현재우리나라는 세계에서 가장 빠른 속도로 고령화가 진행되고 있습니다</a:t>
            </a:r>
            <a:r>
              <a:rPr lang="en-US" altLang="ko-KR" dirty="0" smtClean="0"/>
              <a:t>. </a:t>
            </a:r>
          </a:p>
          <a:p>
            <a:r>
              <a:rPr lang="ko-KR" altLang="en-US" dirty="0" smtClean="0"/>
              <a:t>이러한 고령화는 많은 질병을 수반하게</a:t>
            </a:r>
            <a:r>
              <a:rPr lang="ko-KR" altLang="en-US" baseline="0" dirty="0" smtClean="0"/>
              <a:t> 되고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당연히 그에 따라 국민들의 의료비 지출은 증가하게 됩니다</a:t>
            </a:r>
            <a:r>
              <a:rPr lang="en-US" altLang="ko-KR" baseline="0" dirty="0" smtClean="0"/>
              <a:t>. </a:t>
            </a:r>
          </a:p>
          <a:p>
            <a:r>
              <a:rPr lang="ko-KR" altLang="en-US" baseline="0" dirty="0" smtClean="0"/>
              <a:t>표를 보시면</a:t>
            </a:r>
            <a:r>
              <a:rPr lang="en-US" altLang="ko-KR" baseline="0" dirty="0" smtClean="0"/>
              <a:t>, 2010</a:t>
            </a:r>
            <a:r>
              <a:rPr lang="ko-KR" altLang="en-US" baseline="0" dirty="0" smtClean="0"/>
              <a:t>년 </a:t>
            </a:r>
            <a:r>
              <a:rPr lang="en-US" altLang="ko-KR" baseline="0" dirty="0" smtClean="0"/>
              <a:t>GDP</a:t>
            </a:r>
            <a:r>
              <a:rPr lang="ko-KR" altLang="en-US" baseline="0" dirty="0" smtClean="0"/>
              <a:t>대비 국민 의료비가</a:t>
            </a:r>
            <a:r>
              <a:rPr lang="en-US" altLang="ko-KR" baseline="0" dirty="0" smtClean="0"/>
              <a:t> 8.1%</a:t>
            </a:r>
            <a:r>
              <a:rPr lang="ko-KR" altLang="en-US" baseline="0" dirty="0" err="1" smtClean="0"/>
              <a:t>였던반면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고령사회로 접어든 </a:t>
            </a:r>
            <a:r>
              <a:rPr lang="en-US" altLang="ko-KR" baseline="0" dirty="0" smtClean="0"/>
              <a:t>2020</a:t>
            </a:r>
            <a:r>
              <a:rPr lang="ko-KR" altLang="en-US" baseline="0" dirty="0" smtClean="0"/>
              <a:t>년에는 국민의료비가 </a:t>
            </a:r>
            <a:r>
              <a:rPr lang="en-US" altLang="ko-KR" baseline="0" dirty="0" smtClean="0"/>
              <a:t>11.4%</a:t>
            </a:r>
            <a:r>
              <a:rPr lang="ko-KR" altLang="en-US" baseline="0" dirty="0" smtClean="0"/>
              <a:t>를 </a:t>
            </a:r>
            <a:r>
              <a:rPr lang="ko-KR" altLang="en-US" baseline="0" dirty="0" err="1" smtClean="0"/>
              <a:t>넘을것으로</a:t>
            </a:r>
            <a:r>
              <a:rPr lang="ko-KR" altLang="en-US" baseline="0" dirty="0" smtClean="0"/>
              <a:t> 예측하고 있습니다</a:t>
            </a:r>
            <a:r>
              <a:rPr lang="en-US" altLang="ko-KR" baseline="0" dirty="0" smtClean="0"/>
              <a:t>. </a:t>
            </a:r>
          </a:p>
          <a:p>
            <a:r>
              <a:rPr lang="ko-KR" altLang="en-US" baseline="0" dirty="0" smtClean="0"/>
              <a:t>빠른 속도로 고령화가 진행되고 있는 우리나라는 </a:t>
            </a:r>
            <a:r>
              <a:rPr lang="ko-KR" altLang="en-US" baseline="0" dirty="0" err="1" smtClean="0"/>
              <a:t>큰폭으로</a:t>
            </a:r>
            <a:r>
              <a:rPr lang="ko-KR" altLang="en-US" baseline="0" dirty="0" smtClean="0"/>
              <a:t> 국민의료비가 </a:t>
            </a:r>
            <a:r>
              <a:rPr lang="ko-KR" altLang="en-US" baseline="0" dirty="0" err="1" smtClean="0"/>
              <a:t>증가할것으로</a:t>
            </a:r>
            <a:r>
              <a:rPr lang="ko-KR" altLang="en-US" baseline="0" dirty="0" smtClean="0"/>
              <a:t> 예상되고 있습니다</a:t>
            </a:r>
            <a:r>
              <a:rPr lang="en-US" altLang="ko-KR" baseline="0" dirty="0" smtClean="0"/>
              <a:t>. </a:t>
            </a:r>
          </a:p>
          <a:p>
            <a:r>
              <a:rPr lang="en-US" altLang="ko-KR" baseline="0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E5D31-8893-477C-B5D3-B1545D8F8C9C}" type="slidenum">
              <a:rPr lang="ko-KR" altLang="en-US" smtClean="0"/>
              <a:pPr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86127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현재우리나라는 세계에서 가장 빠른 속도로 고령화가 진행되고 있습니다</a:t>
            </a:r>
            <a:r>
              <a:rPr lang="en-US" altLang="ko-KR" dirty="0" smtClean="0"/>
              <a:t>. </a:t>
            </a:r>
          </a:p>
          <a:p>
            <a:r>
              <a:rPr lang="ko-KR" altLang="en-US" dirty="0" smtClean="0"/>
              <a:t>이러한 고령화는 많은 질병을 수반하게</a:t>
            </a:r>
            <a:r>
              <a:rPr lang="ko-KR" altLang="en-US" baseline="0" dirty="0" smtClean="0"/>
              <a:t> 되고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당연히 그에 따라 국민들의 의료비 지출은 증가하게 됩니다</a:t>
            </a:r>
            <a:r>
              <a:rPr lang="en-US" altLang="ko-KR" baseline="0" dirty="0" smtClean="0"/>
              <a:t>. </a:t>
            </a:r>
          </a:p>
          <a:p>
            <a:r>
              <a:rPr lang="ko-KR" altLang="en-US" baseline="0" dirty="0" smtClean="0"/>
              <a:t>표를 보시면</a:t>
            </a:r>
            <a:r>
              <a:rPr lang="en-US" altLang="ko-KR" baseline="0" dirty="0" smtClean="0"/>
              <a:t>, 2010</a:t>
            </a:r>
            <a:r>
              <a:rPr lang="ko-KR" altLang="en-US" baseline="0" dirty="0" smtClean="0"/>
              <a:t>년 </a:t>
            </a:r>
            <a:r>
              <a:rPr lang="en-US" altLang="ko-KR" baseline="0" dirty="0" smtClean="0"/>
              <a:t>GDP</a:t>
            </a:r>
            <a:r>
              <a:rPr lang="ko-KR" altLang="en-US" baseline="0" dirty="0" smtClean="0"/>
              <a:t>대비 국민 의료비가</a:t>
            </a:r>
            <a:r>
              <a:rPr lang="en-US" altLang="ko-KR" baseline="0" dirty="0" smtClean="0"/>
              <a:t> 8.1%</a:t>
            </a:r>
            <a:r>
              <a:rPr lang="ko-KR" altLang="en-US" baseline="0" dirty="0" err="1" smtClean="0"/>
              <a:t>였던반면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고령사회로 접어든 </a:t>
            </a:r>
            <a:r>
              <a:rPr lang="en-US" altLang="ko-KR" baseline="0" dirty="0" smtClean="0"/>
              <a:t>2020</a:t>
            </a:r>
            <a:r>
              <a:rPr lang="ko-KR" altLang="en-US" baseline="0" dirty="0" smtClean="0"/>
              <a:t>년에는 국민의료비가 </a:t>
            </a:r>
            <a:r>
              <a:rPr lang="en-US" altLang="ko-KR" baseline="0" dirty="0" smtClean="0"/>
              <a:t>11.4%</a:t>
            </a:r>
            <a:r>
              <a:rPr lang="ko-KR" altLang="en-US" baseline="0" dirty="0" smtClean="0"/>
              <a:t>를 </a:t>
            </a:r>
            <a:r>
              <a:rPr lang="ko-KR" altLang="en-US" baseline="0" dirty="0" err="1" smtClean="0"/>
              <a:t>넘을것으로</a:t>
            </a:r>
            <a:r>
              <a:rPr lang="ko-KR" altLang="en-US" baseline="0" dirty="0" smtClean="0"/>
              <a:t> 예측하고 있습니다</a:t>
            </a:r>
            <a:r>
              <a:rPr lang="en-US" altLang="ko-KR" baseline="0" dirty="0" smtClean="0"/>
              <a:t>. </a:t>
            </a:r>
          </a:p>
          <a:p>
            <a:r>
              <a:rPr lang="ko-KR" altLang="en-US" baseline="0" dirty="0" smtClean="0"/>
              <a:t>빠른 속도로 고령화가 진행되고 있는 우리나라는 </a:t>
            </a:r>
            <a:r>
              <a:rPr lang="ko-KR" altLang="en-US" baseline="0" dirty="0" err="1" smtClean="0"/>
              <a:t>큰폭으로</a:t>
            </a:r>
            <a:r>
              <a:rPr lang="ko-KR" altLang="en-US" baseline="0" dirty="0" smtClean="0"/>
              <a:t> 국민의료비가 </a:t>
            </a:r>
            <a:r>
              <a:rPr lang="ko-KR" altLang="en-US" baseline="0" dirty="0" err="1" smtClean="0"/>
              <a:t>증가할것으로</a:t>
            </a:r>
            <a:r>
              <a:rPr lang="ko-KR" altLang="en-US" baseline="0" dirty="0" smtClean="0"/>
              <a:t> 예상되고 있습니다</a:t>
            </a:r>
            <a:r>
              <a:rPr lang="en-US" altLang="ko-KR" baseline="0" dirty="0" smtClean="0"/>
              <a:t>. </a:t>
            </a:r>
          </a:p>
          <a:p>
            <a:r>
              <a:rPr lang="en-US" altLang="ko-KR" baseline="0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E5D31-8893-477C-B5D3-B1545D8F8C9C}" type="slidenum">
              <a:rPr lang="ko-KR" altLang="en-US" smtClean="0"/>
              <a:pPr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86127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현재우리나라는 세계에서 가장 빠른 속도로 고령화가 진행되고 있습니다</a:t>
            </a:r>
            <a:r>
              <a:rPr lang="en-US" altLang="ko-KR" dirty="0" smtClean="0"/>
              <a:t>. </a:t>
            </a:r>
          </a:p>
          <a:p>
            <a:r>
              <a:rPr lang="ko-KR" altLang="en-US" dirty="0" smtClean="0"/>
              <a:t>이러한 고령화는 많은 질병을 수반하게</a:t>
            </a:r>
            <a:r>
              <a:rPr lang="ko-KR" altLang="en-US" baseline="0" dirty="0" smtClean="0"/>
              <a:t> 되고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당연히 그에 따라 국민들의 의료비 지출은 증가하게 됩니다</a:t>
            </a:r>
            <a:r>
              <a:rPr lang="en-US" altLang="ko-KR" baseline="0" dirty="0" smtClean="0"/>
              <a:t>. </a:t>
            </a:r>
          </a:p>
          <a:p>
            <a:r>
              <a:rPr lang="ko-KR" altLang="en-US" baseline="0" dirty="0" smtClean="0"/>
              <a:t>표를 보시면</a:t>
            </a:r>
            <a:r>
              <a:rPr lang="en-US" altLang="ko-KR" baseline="0" dirty="0" smtClean="0"/>
              <a:t>, 2010</a:t>
            </a:r>
            <a:r>
              <a:rPr lang="ko-KR" altLang="en-US" baseline="0" dirty="0" smtClean="0"/>
              <a:t>년 </a:t>
            </a:r>
            <a:r>
              <a:rPr lang="en-US" altLang="ko-KR" baseline="0" dirty="0" smtClean="0"/>
              <a:t>GDP</a:t>
            </a:r>
            <a:r>
              <a:rPr lang="ko-KR" altLang="en-US" baseline="0" dirty="0" smtClean="0"/>
              <a:t>대비 국민 의료비가</a:t>
            </a:r>
            <a:r>
              <a:rPr lang="en-US" altLang="ko-KR" baseline="0" dirty="0" smtClean="0"/>
              <a:t> 8.1%</a:t>
            </a:r>
            <a:r>
              <a:rPr lang="ko-KR" altLang="en-US" baseline="0" dirty="0" err="1" smtClean="0"/>
              <a:t>였던반면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고령사회로 접어든 </a:t>
            </a:r>
            <a:r>
              <a:rPr lang="en-US" altLang="ko-KR" baseline="0" dirty="0" smtClean="0"/>
              <a:t>2020</a:t>
            </a:r>
            <a:r>
              <a:rPr lang="ko-KR" altLang="en-US" baseline="0" dirty="0" smtClean="0"/>
              <a:t>년에는 국민의료비가 </a:t>
            </a:r>
            <a:r>
              <a:rPr lang="en-US" altLang="ko-KR" baseline="0" dirty="0" smtClean="0"/>
              <a:t>11.4%</a:t>
            </a:r>
            <a:r>
              <a:rPr lang="ko-KR" altLang="en-US" baseline="0" dirty="0" smtClean="0"/>
              <a:t>를 </a:t>
            </a:r>
            <a:r>
              <a:rPr lang="ko-KR" altLang="en-US" baseline="0" dirty="0" err="1" smtClean="0"/>
              <a:t>넘을것으로</a:t>
            </a:r>
            <a:r>
              <a:rPr lang="ko-KR" altLang="en-US" baseline="0" dirty="0" smtClean="0"/>
              <a:t> 예측하고 있습니다</a:t>
            </a:r>
            <a:r>
              <a:rPr lang="en-US" altLang="ko-KR" baseline="0" dirty="0" smtClean="0"/>
              <a:t>. </a:t>
            </a:r>
          </a:p>
          <a:p>
            <a:r>
              <a:rPr lang="ko-KR" altLang="en-US" baseline="0" dirty="0" smtClean="0"/>
              <a:t>빠른 속도로 고령화가 진행되고 있는 우리나라는 </a:t>
            </a:r>
            <a:r>
              <a:rPr lang="ko-KR" altLang="en-US" baseline="0" dirty="0" err="1" smtClean="0"/>
              <a:t>큰폭으로</a:t>
            </a:r>
            <a:r>
              <a:rPr lang="ko-KR" altLang="en-US" baseline="0" dirty="0" smtClean="0"/>
              <a:t> 국민의료비가 </a:t>
            </a:r>
            <a:r>
              <a:rPr lang="ko-KR" altLang="en-US" baseline="0" dirty="0" err="1" smtClean="0"/>
              <a:t>증가할것으로</a:t>
            </a:r>
            <a:r>
              <a:rPr lang="ko-KR" altLang="en-US" baseline="0" dirty="0" smtClean="0"/>
              <a:t> 예상되고 있습니다</a:t>
            </a:r>
            <a:r>
              <a:rPr lang="en-US" altLang="ko-KR" baseline="0" dirty="0" smtClean="0"/>
              <a:t>. </a:t>
            </a:r>
          </a:p>
          <a:p>
            <a:r>
              <a:rPr lang="en-US" altLang="ko-KR" baseline="0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E5D31-8893-477C-B5D3-B1545D8F8C9C}" type="slidenum">
              <a:rPr lang="ko-KR" altLang="en-US" smtClean="0"/>
              <a:pPr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861272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E5D31-8893-477C-B5D3-B1545D8F8C9C}" type="slidenum">
              <a:rPr lang="ko-KR" altLang="en-US" smtClean="0"/>
              <a:pPr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861272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현재우리나라는 세계에서 가장 빠른 속도로 고령화가 진행되고 있습니다</a:t>
            </a:r>
            <a:r>
              <a:rPr lang="en-US" altLang="ko-KR" dirty="0" smtClean="0"/>
              <a:t>. </a:t>
            </a:r>
          </a:p>
          <a:p>
            <a:r>
              <a:rPr lang="ko-KR" altLang="en-US" dirty="0" smtClean="0"/>
              <a:t>이러한 고령화는 많은 질병을 수반하게</a:t>
            </a:r>
            <a:r>
              <a:rPr lang="ko-KR" altLang="en-US" baseline="0" dirty="0" smtClean="0"/>
              <a:t> 되고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당연히 그에 따라 국민들의 의료비 지출은 증가하게 됩니다</a:t>
            </a:r>
            <a:r>
              <a:rPr lang="en-US" altLang="ko-KR" baseline="0" dirty="0" smtClean="0"/>
              <a:t>. </a:t>
            </a:r>
          </a:p>
          <a:p>
            <a:r>
              <a:rPr lang="ko-KR" altLang="en-US" baseline="0" dirty="0" smtClean="0"/>
              <a:t>표를 보시면</a:t>
            </a:r>
            <a:r>
              <a:rPr lang="en-US" altLang="ko-KR" baseline="0" dirty="0" smtClean="0"/>
              <a:t>, 2010</a:t>
            </a:r>
            <a:r>
              <a:rPr lang="ko-KR" altLang="en-US" baseline="0" dirty="0" smtClean="0"/>
              <a:t>년 </a:t>
            </a:r>
            <a:r>
              <a:rPr lang="en-US" altLang="ko-KR" baseline="0" dirty="0" smtClean="0"/>
              <a:t>GDP</a:t>
            </a:r>
            <a:r>
              <a:rPr lang="ko-KR" altLang="en-US" baseline="0" dirty="0" smtClean="0"/>
              <a:t>대비 국민 의료비가</a:t>
            </a:r>
            <a:r>
              <a:rPr lang="en-US" altLang="ko-KR" baseline="0" dirty="0" smtClean="0"/>
              <a:t> 8.1%</a:t>
            </a:r>
            <a:r>
              <a:rPr lang="ko-KR" altLang="en-US" baseline="0" dirty="0" err="1" smtClean="0"/>
              <a:t>였던반면</a:t>
            </a:r>
            <a:r>
              <a:rPr lang="en-US" altLang="ko-KR" baseline="0" dirty="0" smtClean="0"/>
              <a:t>, </a:t>
            </a:r>
            <a:r>
              <a:rPr lang="ko-KR" altLang="en-US" baseline="0" dirty="0" smtClean="0"/>
              <a:t>고령사회로 접어든 </a:t>
            </a:r>
            <a:r>
              <a:rPr lang="en-US" altLang="ko-KR" baseline="0" dirty="0" smtClean="0"/>
              <a:t>2020</a:t>
            </a:r>
            <a:r>
              <a:rPr lang="ko-KR" altLang="en-US" baseline="0" dirty="0" smtClean="0"/>
              <a:t>년에는 국민의료비가 </a:t>
            </a:r>
            <a:r>
              <a:rPr lang="en-US" altLang="ko-KR" baseline="0" dirty="0" smtClean="0"/>
              <a:t>11.4%</a:t>
            </a:r>
            <a:r>
              <a:rPr lang="ko-KR" altLang="en-US" baseline="0" dirty="0" smtClean="0"/>
              <a:t>를 </a:t>
            </a:r>
            <a:r>
              <a:rPr lang="ko-KR" altLang="en-US" baseline="0" dirty="0" err="1" smtClean="0"/>
              <a:t>넘을것으로</a:t>
            </a:r>
            <a:r>
              <a:rPr lang="ko-KR" altLang="en-US" baseline="0" dirty="0" smtClean="0"/>
              <a:t> 예측하고 있습니다</a:t>
            </a:r>
            <a:r>
              <a:rPr lang="en-US" altLang="ko-KR" baseline="0" dirty="0" smtClean="0"/>
              <a:t>. </a:t>
            </a:r>
          </a:p>
          <a:p>
            <a:r>
              <a:rPr lang="ko-KR" altLang="en-US" baseline="0" dirty="0" smtClean="0"/>
              <a:t>빠른 속도로 고령화가 진행되고 있는 우리나라는 </a:t>
            </a:r>
            <a:r>
              <a:rPr lang="ko-KR" altLang="en-US" baseline="0" dirty="0" err="1" smtClean="0"/>
              <a:t>큰폭으로</a:t>
            </a:r>
            <a:r>
              <a:rPr lang="ko-KR" altLang="en-US" baseline="0" dirty="0" smtClean="0"/>
              <a:t> 국민의료비가 </a:t>
            </a:r>
            <a:r>
              <a:rPr lang="ko-KR" altLang="en-US" baseline="0" dirty="0" err="1" smtClean="0"/>
              <a:t>증가할것으로</a:t>
            </a:r>
            <a:r>
              <a:rPr lang="ko-KR" altLang="en-US" baseline="0" dirty="0" smtClean="0"/>
              <a:t> 예상되고 있습니다</a:t>
            </a:r>
            <a:r>
              <a:rPr lang="en-US" altLang="ko-KR" baseline="0" dirty="0" smtClean="0"/>
              <a:t>. </a:t>
            </a:r>
          </a:p>
          <a:p>
            <a:r>
              <a:rPr lang="en-US" altLang="ko-KR" baseline="0" dirty="0" smtClean="0"/>
              <a:t> 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E5D31-8893-477C-B5D3-B1545D8F8C9C}" type="slidenum">
              <a:rPr lang="ko-KR" altLang="en-US" smtClean="0"/>
              <a:pPr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861272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 smtClean="0"/>
              <a:t>또</a:t>
            </a:r>
            <a:r>
              <a:rPr kumimoji="1" lang="en-US" altLang="ko-KR" dirty="0" smtClean="0"/>
              <a:t>, </a:t>
            </a:r>
            <a:r>
              <a:rPr kumimoji="1" lang="ko-KR" altLang="en-US" dirty="0" smtClean="0"/>
              <a:t>이번 주치의 사업모델로 가장 중점을 두고 생각하고 있는 부분이</a:t>
            </a:r>
            <a:r>
              <a:rPr kumimoji="1" lang="en-US" altLang="ko-KR" dirty="0" smtClean="0"/>
              <a:t>, </a:t>
            </a:r>
            <a:r>
              <a:rPr kumimoji="1" lang="ko-KR" altLang="en-US" dirty="0" smtClean="0"/>
              <a:t>의료기관이 대상환자를 선발할 수 있도록 하는 것입니다</a:t>
            </a:r>
            <a:r>
              <a:rPr kumimoji="1" lang="en-US" altLang="ko-KR" dirty="0" smtClean="0"/>
              <a:t>. </a:t>
            </a:r>
          </a:p>
          <a:p>
            <a:r>
              <a:rPr kumimoji="1" lang="ko-KR" altLang="en-US" dirty="0" smtClean="0"/>
              <a:t>서비스 내용 또한 의사의 판단에 따라 환자에게 맞춤형 주치의 서비스를 제공하도록 하는 것입니다</a:t>
            </a:r>
            <a:r>
              <a:rPr kumimoji="1" lang="en-US" altLang="ko-KR" dirty="0" smtClean="0"/>
              <a:t>.</a:t>
            </a:r>
          </a:p>
          <a:p>
            <a:r>
              <a:rPr kumimoji="1" lang="ko-KR" altLang="en-US" dirty="0" smtClean="0"/>
              <a:t>그리고 성남시에서는 주치의 등록 및 관리비용을 </a:t>
            </a:r>
            <a:r>
              <a:rPr kumimoji="1" lang="ko-KR" altLang="en-US" dirty="0" err="1" smtClean="0"/>
              <a:t>지급하도록하며</a:t>
            </a:r>
            <a:r>
              <a:rPr kumimoji="1" lang="en-US" altLang="ko-KR" dirty="0" smtClean="0"/>
              <a:t>, </a:t>
            </a:r>
          </a:p>
          <a:p>
            <a:r>
              <a:rPr kumimoji="1" lang="ko-KR" altLang="en-US" dirty="0" smtClean="0"/>
              <a:t>사업시행 후에는 구체적인 지표에 의해 사업성과를 평가하도록 하고자 합니다</a:t>
            </a:r>
            <a:r>
              <a:rPr kumimoji="1" lang="en-US" altLang="ko-KR" dirty="0" smtClean="0"/>
              <a:t>. </a:t>
            </a:r>
          </a:p>
          <a:p>
            <a:r>
              <a:rPr kumimoji="1" lang="ko-KR" altLang="en-US" dirty="0" smtClean="0"/>
              <a:t>구체적인 지표에 대해서는 잠시후에 다시 설명을 드리겠습니다</a:t>
            </a:r>
            <a:r>
              <a:rPr kumimoji="1" lang="en-US" altLang="ko-KR" dirty="0" smtClean="0"/>
              <a:t>.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E5D31-8893-477C-B5D3-B1545D8F8C9C}" type="slidenum">
              <a:rPr lang="ko-KR" altLang="en-US" smtClean="0"/>
              <a:pPr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023967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9626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fld id="{C3A9C87B-19E3-432A-BEF8-982B02774DDA}" type="slidenum">
              <a:rPr lang="en-US" altLang="ko-KR" smtClean="0"/>
              <a:pPr eaLnBrk="1" hangingPunct="1"/>
              <a:t>9</a:t>
            </a:fld>
            <a:endParaRPr lang="en-US" altLang="ko-K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 smtClean="0"/>
              <a:t>또</a:t>
            </a:r>
            <a:r>
              <a:rPr kumimoji="1" lang="en-US" altLang="ko-KR" dirty="0" smtClean="0"/>
              <a:t>, </a:t>
            </a:r>
            <a:r>
              <a:rPr kumimoji="1" lang="ko-KR" altLang="en-US" dirty="0" smtClean="0"/>
              <a:t>이번 주치의 사업모델로 가장 중점을 두고 생각하고 있는 부분이</a:t>
            </a:r>
            <a:r>
              <a:rPr kumimoji="1" lang="en-US" altLang="ko-KR" dirty="0" smtClean="0"/>
              <a:t>, </a:t>
            </a:r>
            <a:r>
              <a:rPr kumimoji="1" lang="ko-KR" altLang="en-US" dirty="0" smtClean="0"/>
              <a:t>의료기관이 대상환자를 선발할 수 있도록 하는 것입니다</a:t>
            </a:r>
            <a:r>
              <a:rPr kumimoji="1" lang="en-US" altLang="ko-KR" dirty="0" smtClean="0"/>
              <a:t>. </a:t>
            </a:r>
          </a:p>
          <a:p>
            <a:r>
              <a:rPr kumimoji="1" lang="ko-KR" altLang="en-US" dirty="0" smtClean="0"/>
              <a:t>서비스 내용 또한 의사의 판단에 따라 환자에게 맞춤형 주치의 서비스를 제공하도록 하는 것입니다</a:t>
            </a:r>
            <a:r>
              <a:rPr kumimoji="1" lang="en-US" altLang="ko-KR" dirty="0" smtClean="0"/>
              <a:t>.</a:t>
            </a:r>
          </a:p>
          <a:p>
            <a:r>
              <a:rPr kumimoji="1" lang="ko-KR" altLang="en-US" dirty="0" smtClean="0"/>
              <a:t>그리고 성남시에서는 주치의 등록 및 관리비용을 </a:t>
            </a:r>
            <a:r>
              <a:rPr kumimoji="1" lang="ko-KR" altLang="en-US" dirty="0" err="1" smtClean="0"/>
              <a:t>지급하도록하며</a:t>
            </a:r>
            <a:r>
              <a:rPr kumimoji="1" lang="en-US" altLang="ko-KR" dirty="0" smtClean="0"/>
              <a:t>, </a:t>
            </a:r>
          </a:p>
          <a:p>
            <a:r>
              <a:rPr kumimoji="1" lang="ko-KR" altLang="en-US" dirty="0" smtClean="0"/>
              <a:t>사업시행 후에는 구체적인 지표에 의해 사업성과를 평가하도록 하고자 합니다</a:t>
            </a:r>
            <a:r>
              <a:rPr kumimoji="1" lang="en-US" altLang="ko-KR" dirty="0" smtClean="0"/>
              <a:t>. </a:t>
            </a:r>
          </a:p>
          <a:p>
            <a:r>
              <a:rPr kumimoji="1" lang="ko-KR" altLang="en-US" dirty="0" smtClean="0"/>
              <a:t>구체적인 지표에 대해서는 잠시후에 다시 설명을 드리겠습니다</a:t>
            </a:r>
            <a:r>
              <a:rPr kumimoji="1" lang="en-US" altLang="ko-KR" dirty="0" smtClean="0"/>
              <a:t>.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E5D31-8893-477C-B5D3-B1545D8F8C9C}" type="slidenum">
              <a:rPr lang="ko-KR" altLang="en-US" smtClean="0"/>
              <a:pPr/>
              <a:t>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0239677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주요지표로는 혈압의 변화</a:t>
            </a:r>
            <a:r>
              <a:rPr lang="en-US" altLang="ko-KR" dirty="0" smtClean="0"/>
              <a:t>, </a:t>
            </a:r>
            <a:r>
              <a:rPr lang="ko-KR" altLang="en-US" dirty="0" smtClean="0"/>
              <a:t>당화혈색소의 변화</a:t>
            </a:r>
            <a:r>
              <a:rPr lang="en-US" altLang="ko-KR" dirty="0" smtClean="0"/>
              <a:t>,</a:t>
            </a:r>
            <a:r>
              <a:rPr lang="ko-KR" altLang="en-US" dirty="0" smtClean="0"/>
              <a:t>콜레스테롤의 변화</a:t>
            </a:r>
            <a:r>
              <a:rPr lang="en-US" altLang="ko-KR" dirty="0" smtClean="0"/>
              <a:t>,  </a:t>
            </a:r>
          </a:p>
          <a:p>
            <a:r>
              <a:rPr lang="ko-KR" altLang="en-US" dirty="0" smtClean="0"/>
              <a:t>비만의 경우는</a:t>
            </a:r>
            <a:r>
              <a:rPr lang="en-US" altLang="ko-KR" dirty="0" smtClean="0"/>
              <a:t>, </a:t>
            </a:r>
            <a:r>
              <a:rPr lang="ko-KR" altLang="en-US" dirty="0" smtClean="0"/>
              <a:t>허리치수의 변화나 체중의 변화 등을</a:t>
            </a:r>
            <a:r>
              <a:rPr lang="ko-KR" altLang="en-US" baseline="0" dirty="0" smtClean="0"/>
              <a:t> 체크를 하면서</a:t>
            </a:r>
            <a:r>
              <a:rPr lang="en-US" altLang="ko-KR" baseline="0" dirty="0" smtClean="0"/>
              <a:t>, </a:t>
            </a:r>
            <a:endParaRPr lang="en-US" altLang="ko-KR" dirty="0" smtClean="0"/>
          </a:p>
          <a:p>
            <a:r>
              <a:rPr lang="ko-KR" altLang="en-US" dirty="0" smtClean="0"/>
              <a:t>보조적인 지표로서는 운동 </a:t>
            </a:r>
            <a:r>
              <a:rPr lang="ko-KR" altLang="en-US" dirty="0" err="1" smtClean="0"/>
              <a:t>실천율이나</a:t>
            </a:r>
            <a:r>
              <a:rPr lang="ko-KR" altLang="en-US" dirty="0" smtClean="0"/>
              <a:t> 근력의 변화 같은 부분까지 같이 해서 지표로 삼고 싶고</a:t>
            </a:r>
            <a:r>
              <a:rPr lang="en-US" altLang="ko-KR" dirty="0" smtClean="0"/>
              <a:t>, </a:t>
            </a:r>
          </a:p>
          <a:p>
            <a:r>
              <a:rPr lang="ko-KR" altLang="en-US" dirty="0" smtClean="0"/>
              <a:t>이런 부분을 좀더 구체적으로 </a:t>
            </a:r>
            <a:r>
              <a:rPr lang="ko-KR" altLang="en-US" dirty="0" err="1" smtClean="0"/>
              <a:t>의사회와</a:t>
            </a:r>
            <a:r>
              <a:rPr lang="ko-KR" altLang="en-US" dirty="0" smtClean="0"/>
              <a:t> 더 협의해서 결정을 하는 것을 원칙으로 하고 있습니다</a:t>
            </a:r>
            <a:r>
              <a:rPr lang="en-US" altLang="ko-KR" dirty="0" smtClean="0"/>
              <a:t>. 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E5D31-8893-477C-B5D3-B1545D8F8C9C}" type="slidenum">
              <a:rPr lang="ko-KR" altLang="en-US" smtClean="0"/>
              <a:pPr/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2389294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ja-JP" dirty="0">
                <a:latin typeface="+mn-lt"/>
                <a:ea typeface="+mn-ea"/>
              </a:rPr>
              <a:t>현재 성남시에 등록된 의료기관은 </a:t>
            </a:r>
            <a:r>
              <a:rPr lang="ko-KR" altLang="en-US" dirty="0">
                <a:latin typeface="+mn-lt"/>
                <a:ea typeface="+mn-ea"/>
              </a:rPr>
              <a:t>의원이 </a:t>
            </a:r>
            <a:r>
              <a:rPr lang="en-US" altLang="ja-JP" dirty="0">
                <a:latin typeface="+mn-lt"/>
                <a:ea typeface="+mn-ea"/>
              </a:rPr>
              <a:t>667</a:t>
            </a:r>
            <a:r>
              <a:rPr lang="ko-KR" altLang="ja-JP" dirty="0">
                <a:latin typeface="+mn-lt"/>
                <a:ea typeface="+mn-ea"/>
              </a:rPr>
              <a:t>개가 있고</a:t>
            </a:r>
            <a:r>
              <a:rPr lang="en-US" altLang="ja-JP" dirty="0">
                <a:latin typeface="+mn-lt"/>
                <a:ea typeface="+mn-ea"/>
              </a:rPr>
              <a:t>, </a:t>
            </a:r>
            <a:r>
              <a:rPr lang="ko-KR" altLang="ja-JP" dirty="0">
                <a:latin typeface="+mn-lt"/>
                <a:ea typeface="+mn-ea"/>
              </a:rPr>
              <a:t>치과의원이 </a:t>
            </a:r>
            <a:r>
              <a:rPr lang="en-US" altLang="ja-JP" dirty="0">
                <a:latin typeface="+mn-lt"/>
                <a:ea typeface="+mn-ea"/>
              </a:rPr>
              <a:t>406</a:t>
            </a:r>
            <a:r>
              <a:rPr lang="ko-KR" altLang="ja-JP" dirty="0">
                <a:latin typeface="+mn-lt"/>
                <a:ea typeface="+mn-ea"/>
              </a:rPr>
              <a:t>개가 있습니다</a:t>
            </a:r>
            <a:r>
              <a:rPr lang="en-US" altLang="ja-JP" dirty="0">
                <a:latin typeface="+mn-lt"/>
                <a:ea typeface="+mn-ea"/>
              </a:rPr>
              <a:t>. </a:t>
            </a:r>
          </a:p>
          <a:p>
            <a:r>
              <a:rPr lang="ko-KR" altLang="ja-JP" dirty="0">
                <a:latin typeface="+mn-lt"/>
                <a:ea typeface="+mn-ea"/>
              </a:rPr>
              <a:t>이번에 </a:t>
            </a:r>
            <a:r>
              <a:rPr lang="ko-KR" altLang="en-US" dirty="0">
                <a:latin typeface="+mn-lt"/>
                <a:ea typeface="+mn-ea"/>
              </a:rPr>
              <a:t>실시하고자 하는 주치의 사업은 </a:t>
            </a:r>
            <a:r>
              <a:rPr lang="ko-KR" altLang="ja-JP" dirty="0">
                <a:latin typeface="+mn-lt"/>
                <a:ea typeface="+mn-ea"/>
              </a:rPr>
              <a:t> 종합병원등의 의료기관을 제외한 </a:t>
            </a:r>
            <a:r>
              <a:rPr lang="en-US" altLang="ja-JP" dirty="0">
                <a:latin typeface="+mn-lt"/>
                <a:ea typeface="+mn-ea"/>
              </a:rPr>
              <a:t>1</a:t>
            </a:r>
            <a:r>
              <a:rPr lang="ko-KR" altLang="ja-JP" dirty="0">
                <a:latin typeface="+mn-lt"/>
                <a:ea typeface="+mn-ea"/>
              </a:rPr>
              <a:t>차</a:t>
            </a:r>
            <a:r>
              <a:rPr lang="en-US" altLang="ko-KR" dirty="0">
                <a:latin typeface="+mn-lt"/>
                <a:ea typeface="+mn-ea"/>
              </a:rPr>
              <a:t> </a:t>
            </a:r>
            <a:r>
              <a:rPr lang="ko-KR" altLang="ja-JP" dirty="0">
                <a:latin typeface="+mn-lt"/>
                <a:ea typeface="+mn-ea"/>
              </a:rPr>
              <a:t>의료기관</a:t>
            </a:r>
            <a:r>
              <a:rPr lang="ko-KR" altLang="en-US" dirty="0">
                <a:latin typeface="+mn-lt"/>
                <a:ea typeface="+mn-ea"/>
              </a:rPr>
              <a:t>을 주체</a:t>
            </a:r>
            <a:r>
              <a:rPr lang="ko-KR" altLang="ja-JP" dirty="0">
                <a:latin typeface="+mn-lt"/>
                <a:ea typeface="+mn-ea"/>
              </a:rPr>
              <a:t>로 </a:t>
            </a:r>
            <a:r>
              <a:rPr lang="ko-KR" altLang="en-US" dirty="0">
                <a:latin typeface="+mn-lt"/>
                <a:ea typeface="+mn-ea"/>
              </a:rPr>
              <a:t>실시하려고 구상을 하고 있습니다</a:t>
            </a:r>
            <a:r>
              <a:rPr lang="en-US" altLang="ko-KR" dirty="0">
                <a:latin typeface="+mn-lt"/>
                <a:ea typeface="+mn-ea"/>
              </a:rPr>
              <a:t>.</a:t>
            </a:r>
            <a:r>
              <a:rPr lang="en-US" altLang="ja-JP" dirty="0">
                <a:latin typeface="+mn-lt"/>
                <a:ea typeface="+mn-ea"/>
              </a:rPr>
              <a:t>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E5D31-8893-477C-B5D3-B1545D8F8C9C}" type="slidenum">
              <a:rPr lang="ko-KR" altLang="en-US" smtClean="0"/>
              <a:pPr/>
              <a:t>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1260102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ko-KR" altLang="en-US" dirty="0" smtClean="0"/>
              <a:t>표에서 보시는 바와같이 </a:t>
            </a:r>
            <a:r>
              <a:rPr kumimoji="1" lang="en-US" altLang="ko-KR" dirty="0" smtClean="0"/>
              <a:t>2012</a:t>
            </a:r>
            <a:r>
              <a:rPr kumimoji="1" lang="ko-KR" altLang="en-US" dirty="0" smtClean="0"/>
              <a:t>년 현재 성남시는 만성질환에 대한 의료비가 연간 </a:t>
            </a:r>
            <a:r>
              <a:rPr kumimoji="1" lang="en-US" altLang="ko-KR" dirty="0" smtClean="0"/>
              <a:t>2</a:t>
            </a:r>
            <a:r>
              <a:rPr kumimoji="1" lang="ko-KR" altLang="en-US" dirty="0" smtClean="0"/>
              <a:t>천억이 지출되고 있습니다</a:t>
            </a:r>
            <a:r>
              <a:rPr kumimoji="1" lang="en-US" altLang="ko-KR" dirty="0" smtClean="0"/>
              <a:t>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E5D31-8893-477C-B5D3-B1545D8F8C9C}" type="slidenum">
              <a:rPr lang="ko-KR" altLang="en-US" smtClean="0"/>
              <a:pPr/>
              <a:t>56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2729819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fld id="{770C4429-294A-4E98-82DB-E2C6319ABF18}" type="slidenum">
              <a:rPr lang="en-US" altLang="ko-KR" smtClean="0"/>
              <a:pPr eaLnBrk="1" hangingPunct="1"/>
              <a:t>60</a:t>
            </a:fld>
            <a:endParaRPr lang="en-US" altLang="ko-KR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ko-K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fld id="{60D75451-11B2-4F0F-99E5-795FE3A1BFC8}" type="slidenum">
              <a:rPr lang="en-US" altLang="ko-KR" smtClean="0"/>
              <a:pPr eaLnBrk="1" hangingPunct="1"/>
              <a:t>61</a:t>
            </a:fld>
            <a:endParaRPr lang="en-US" altLang="ko-KR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ko-KR" altLang="ko-K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FEC736-F6E6-4ACA-B5A6-3CB09C14F83F}" type="slidenum">
              <a:rPr lang="en-US" altLang="ko-KR" smtClean="0"/>
              <a:pPr>
                <a:defRPr/>
              </a:pPr>
              <a:t>62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FEC736-F6E6-4ACA-B5A6-3CB09C14F83F}" type="slidenum">
              <a:rPr lang="en-US" altLang="ko-KR" smtClean="0"/>
              <a:pPr>
                <a:defRPr/>
              </a:pPr>
              <a:t>63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FEC736-F6E6-4ACA-B5A6-3CB09C14F83F}" type="slidenum">
              <a:rPr lang="en-US" altLang="ko-KR" smtClean="0"/>
              <a:pPr>
                <a:defRPr/>
              </a:pPr>
              <a:t>18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FEC736-F6E6-4ACA-B5A6-3CB09C14F83F}" type="slidenum">
              <a:rPr lang="en-US" altLang="ko-KR" smtClean="0"/>
              <a:pPr>
                <a:defRPr/>
              </a:pPr>
              <a:t>22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FEC736-F6E6-4ACA-B5A6-3CB09C14F83F}" type="slidenum">
              <a:rPr lang="en-US" altLang="ko-KR" smtClean="0"/>
              <a:pPr>
                <a:defRPr/>
              </a:pPr>
              <a:t>23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* 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성동구 국공립어린이집과 민간어린이집 간 입소대기 신청자 현황을 보면</a:t>
            </a:r>
            <a:endParaRPr lang="en-US" altLang="ko-KR" smtClean="0">
              <a:latin typeface="굴림체" pitchFamily="49" charset="-127"/>
              <a:ea typeface="굴림체" pitchFamily="49" charset="-127"/>
            </a:endParaRPr>
          </a:p>
          <a:p>
            <a:pPr eaLnBrk="1" hangingPunct="1">
              <a:spcBef>
                <a:spcPct val="0"/>
              </a:spcBef>
            </a:pPr>
            <a:endParaRPr lang="en-US" altLang="ko-KR" smtClean="0">
              <a:latin typeface="굴림체" pitchFamily="49" charset="-127"/>
              <a:ea typeface="굴림체" pitchFamily="49" charset="-127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- 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시설수는 국공립 어린이집 </a:t>
            </a: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37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개소</a:t>
            </a: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, 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민간 어린이집 </a:t>
            </a: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139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개소이며</a:t>
            </a:r>
            <a:endParaRPr lang="en-US" altLang="ko-KR" smtClean="0">
              <a:latin typeface="굴림체" pitchFamily="49" charset="-127"/>
              <a:ea typeface="굴림체" pitchFamily="49" charset="-127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- 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정원은 국공립 </a:t>
            </a: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2,864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명</a:t>
            </a: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, 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민간 </a:t>
            </a: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4,703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명</a:t>
            </a:r>
            <a:endParaRPr lang="en-US" altLang="ko-KR" smtClean="0">
              <a:latin typeface="굴림체" pitchFamily="49" charset="-127"/>
              <a:ea typeface="굴림체" pitchFamily="49" charset="-127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- 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대기자는 국공립 </a:t>
            </a: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19,281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명</a:t>
            </a: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, 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민간 </a:t>
            </a: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12,853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명</a:t>
            </a:r>
            <a:endParaRPr lang="en-US" altLang="ko-KR" smtClean="0">
              <a:latin typeface="굴림체" pitchFamily="49" charset="-127"/>
              <a:ea typeface="굴림체" pitchFamily="49" charset="-127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- 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평균 대기자 국공립 </a:t>
            </a: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521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명</a:t>
            </a: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, 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민간 </a:t>
            </a: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92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명</a:t>
            </a:r>
            <a:endParaRPr lang="en-US" altLang="ko-KR" smtClean="0">
              <a:latin typeface="굴림체" pitchFamily="49" charset="-127"/>
              <a:ea typeface="굴림체" pitchFamily="49" charset="-127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 대기자 비율은 국공립 어린이집의 대기자 비율이 </a:t>
            </a: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673%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로 민간 </a:t>
            </a: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273%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에 비해 확연히 높으며</a:t>
            </a: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,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 이는 국공립어린이집 확충의 필요성을 더욱 잘 나타내고 있습니다</a:t>
            </a: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.</a:t>
            </a:r>
            <a:endParaRPr lang="ko-KR" altLang="en-US" smtClean="0">
              <a:latin typeface="굴림체" pitchFamily="49" charset="-127"/>
              <a:ea typeface="굴림체" pitchFamily="49" charset="-127"/>
            </a:endParaRPr>
          </a:p>
          <a:p>
            <a:pPr eaLnBrk="1" hangingPunct="1">
              <a:spcBef>
                <a:spcPct val="0"/>
              </a:spcBef>
            </a:pPr>
            <a:endParaRPr lang="ko-KR" altLang="en-US" smtClean="0"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3789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8566CBF-BADF-440A-B730-8139EC50D0D5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26</a:t>
            </a:fld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* 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성동구 국공립 어린이집 확충사업 평가 및 서울시 자치구간 비교입니다</a:t>
            </a: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en-US" altLang="ko-KR" smtClean="0">
              <a:latin typeface="굴림체" pitchFamily="49" charset="-127"/>
              <a:ea typeface="굴림체" pitchFamily="49" charset="-127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- 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비교 대상은 서울시 자치구 중 국공립어린이집 수가 가장많은 ‘강남구’와 공보육 분담율이 가장 높은 ‘중구’로 선정하였으며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2013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년 </a:t>
            </a: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6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월 성동구는 국공립 어린이집 수 </a:t>
            </a: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39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개소이며  공보육 분담율은 </a:t>
            </a: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38.4%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입니다</a:t>
            </a: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. 2013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년 </a:t>
            </a: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6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월 강남구는 </a:t>
            </a: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43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개소이며 </a:t>
            </a: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37.3%, 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중구는 </a:t>
            </a: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18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개소</a:t>
            </a: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46.9%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입니다</a:t>
            </a: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ko-KR" smtClean="0">
              <a:latin typeface="굴림체" pitchFamily="49" charset="-127"/>
              <a:ea typeface="굴림체" pitchFamily="49" charset="-127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 2013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년 말에는 성동구는 </a:t>
            </a: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51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개소 </a:t>
            </a: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45%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의 공보육 분담율을 보이며</a:t>
            </a:r>
            <a:endParaRPr lang="en-US" altLang="ko-KR" smtClean="0">
              <a:latin typeface="굴림체" pitchFamily="49" charset="-127"/>
              <a:ea typeface="굴림체" pitchFamily="49" charset="-127"/>
            </a:endParaRPr>
          </a:p>
          <a:p>
            <a:pPr eaLnBrk="1" hangingPunct="1">
              <a:spcBef>
                <a:spcPct val="0"/>
              </a:spcBef>
            </a:pP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강남구는 </a:t>
            </a: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48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개소 </a:t>
            </a: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41.6%, 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중구는 </a:t>
            </a: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18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개소 </a:t>
            </a: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46.9%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입니다</a:t>
            </a: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ko-KR" smtClean="0">
              <a:latin typeface="굴림체" pitchFamily="49" charset="-127"/>
              <a:ea typeface="굴림체" pitchFamily="49" charset="-127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 2014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년 말부터 성동구가 비교대상 중 가장 높은 국공립어린이집 수인 </a:t>
            </a: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58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개소 공보육부담율 </a:t>
            </a: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54%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를 보이며</a:t>
            </a:r>
            <a:endParaRPr lang="en-US" altLang="ko-KR" smtClean="0">
              <a:latin typeface="굴림체" pitchFamily="49" charset="-127"/>
              <a:ea typeface="굴림체" pitchFamily="49" charset="-127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 2015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년 말에는 국공립 어린이집 수 </a:t>
            </a: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63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개소 및 공보육 부담율 </a:t>
            </a: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60%</a:t>
            </a:r>
            <a:r>
              <a:rPr lang="ko-KR" altLang="en-US" smtClean="0">
                <a:latin typeface="굴림체" pitchFamily="49" charset="-127"/>
                <a:ea typeface="굴림체" pitchFamily="49" charset="-127"/>
              </a:rPr>
              <a:t>를 육박하게 됩니다</a:t>
            </a:r>
            <a:r>
              <a:rPr lang="en-US" altLang="ko-KR" smtClean="0">
                <a:latin typeface="굴림체" pitchFamily="49" charset="-127"/>
                <a:ea typeface="굴림체" pitchFamily="49" charset="-127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ko-KR" smtClean="0">
              <a:latin typeface="굴림체" pitchFamily="49" charset="-127"/>
              <a:ea typeface="굴림체" pitchFamily="49" charset="-127"/>
            </a:endParaRPr>
          </a:p>
          <a:p>
            <a:pPr eaLnBrk="1" hangingPunct="1">
              <a:spcBef>
                <a:spcPct val="0"/>
              </a:spcBef>
            </a:pPr>
            <a:endParaRPr lang="ko-KR" altLang="en-US" smtClean="0">
              <a:latin typeface="굴림체" pitchFamily="49" charset="-127"/>
              <a:ea typeface="굴림체" pitchFamily="49" charset="-127"/>
            </a:endParaRPr>
          </a:p>
        </p:txBody>
      </p:sp>
      <p:sp>
        <p:nvSpPr>
          <p:cNvPr id="4506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E4FFFA-7C57-4BFD-AD52-3CFFE0BBD86A}" type="slidenum">
              <a:rPr lang="ko-KR" altLang="en-US" smtClean="0">
                <a:latin typeface="굴림" pitchFamily="50" charset="-127"/>
                <a:ea typeface="굴림" pitchFamily="50" charset="-127"/>
              </a:rPr>
              <a:pPr/>
              <a:t>28</a:t>
            </a:fld>
            <a:endParaRPr lang="ko-KR" altLang="en-US" smtClean="0"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ko-KR" altLang="en-US" dirty="0">
                <a:latin typeface="+mn-lt"/>
                <a:ea typeface="+mn-ea"/>
              </a:rPr>
              <a:t>용남 씨</a:t>
            </a:r>
            <a:r>
              <a:rPr lang="en-US" altLang="ko-KR" dirty="0">
                <a:latin typeface="+mn-lt"/>
                <a:ea typeface="+mn-ea"/>
              </a:rPr>
              <a:t>(</a:t>
            </a:r>
            <a:r>
              <a:rPr lang="ko-KR" altLang="en-US" dirty="0">
                <a:latin typeface="+mn-lt"/>
                <a:ea typeface="+mn-ea"/>
              </a:rPr>
              <a:t>지속가능도시연구센터 소장</a:t>
            </a:r>
            <a:r>
              <a:rPr lang="en-US" altLang="ko-KR" dirty="0">
                <a:latin typeface="+mn-lt"/>
                <a:ea typeface="+mn-ea"/>
              </a:rPr>
              <a:t>)</a:t>
            </a:r>
            <a:r>
              <a:rPr lang="ko-KR" altLang="en-US" dirty="0">
                <a:latin typeface="+mn-lt"/>
                <a:ea typeface="+mn-ea"/>
              </a:rPr>
              <a:t>는 󰡔꿈의 도시 꾸리찌바󰡕 한 장의</a:t>
            </a:r>
            <a:endParaRPr lang="en-US" altLang="ko-KR" dirty="0">
              <a:latin typeface="+mn-lt"/>
              <a:ea typeface="+mn-ea"/>
            </a:endParaRPr>
          </a:p>
          <a:p>
            <a:endParaRPr lang="en-US" altLang="ko-KR" dirty="0">
              <a:latin typeface="+mn-lt"/>
              <a:ea typeface="+mn-ea"/>
            </a:endParaRPr>
          </a:p>
          <a:p>
            <a:r>
              <a:rPr lang="ko-KR" altLang="en-US" dirty="0" smtClean="0"/>
              <a:t>서경로 도로개설 후 남은 </a:t>
            </a:r>
            <a:r>
              <a:rPr lang="en-US" altLang="ko-KR" dirty="0" smtClean="0"/>
              <a:t>165㎡ </a:t>
            </a:r>
            <a:r>
              <a:rPr lang="ko-KR" altLang="en-US" dirty="0" smtClean="0"/>
              <a:t>자투리땅을 이용해 성북구가 만든 이 도서관은 독특한 </a:t>
            </a:r>
            <a:r>
              <a:rPr lang="ko-KR" altLang="en-US" dirty="0" err="1" smtClean="0"/>
              <a:t>쌍돔형</a:t>
            </a:r>
            <a:r>
              <a:rPr lang="ko-KR" altLang="en-US" dirty="0" smtClean="0"/>
              <a:t> 외관의 </a:t>
            </a:r>
            <a:r>
              <a:rPr lang="ko-KR" altLang="en-US" dirty="0" err="1" smtClean="0"/>
              <a:t>복층</a:t>
            </a:r>
            <a:r>
              <a:rPr lang="ko-KR" altLang="en-US" dirty="0" smtClean="0"/>
              <a:t> 구조로 돼 있으며 총면적은 </a:t>
            </a:r>
            <a:r>
              <a:rPr lang="en-US" altLang="ko-KR" dirty="0" smtClean="0"/>
              <a:t>126㎡</a:t>
            </a:r>
            <a:r>
              <a:rPr lang="ko-KR" altLang="en-US" dirty="0" smtClean="0"/>
              <a:t>다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>
                <a:latin typeface="+mn-lt"/>
                <a:ea typeface="+mn-ea"/>
              </a:rPr>
              <a:t> 제목을 ‘시민을 존경하는 여러 실험’이라고 정하고 여기에 시민의 눈높이를 맞춘 사회복지와 주택문제</a:t>
            </a:r>
          </a:p>
        </p:txBody>
      </p:sp>
      <p:sp>
        <p:nvSpPr>
          <p:cNvPr id="4915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E0F9C52-208F-4190-8447-C7B192D94B4C}" type="slidenum">
              <a:rPr lang="ko-KR" altLang="en-US">
                <a:solidFill>
                  <a:prstClr val="black"/>
                </a:solidFill>
              </a:rPr>
              <a:pPr/>
              <a:t>31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슬라이드 노트 개체 틀 2"/>
          <p:cNvSpPr>
            <a:spLocks noGrp="1"/>
          </p:cNvSpPr>
          <p:nvPr>
            <p:ph type="body" idx="1"/>
          </p:nvPr>
        </p:nvSpPr>
        <p:spPr bwMode="auto">
          <a:xfrm>
            <a:off x="447675" y="4465639"/>
            <a:ext cx="6129338" cy="497522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ko-KR" sz="1600" dirty="0" smtClean="0">
              <a:latin typeface="산돌고딕B"/>
              <a:ea typeface="산돌고딕B"/>
              <a:cs typeface="산돌고딕B"/>
            </a:endParaRPr>
          </a:p>
        </p:txBody>
      </p:sp>
      <p:sp>
        <p:nvSpPr>
          <p:cNvPr id="5427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75D45B9-E1B9-43AD-BA6B-27803CAA8495}" type="slidenum">
              <a:rPr lang="ko-KR" altLang="en-US" smtClean="0">
                <a:solidFill>
                  <a:prstClr val="black"/>
                </a:solidFill>
              </a:rPr>
              <a:pPr/>
              <a:t>38</a:t>
            </a:fld>
            <a:endParaRPr lang="ko-KR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60CEED-564A-4DE8-9E3F-353CDE55B8F1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6CC28F-EC84-423F-BC2D-E49C12F6C03D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BB5783-5E0E-4B38-BAE1-182F9CFDD0F6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 userDrawn="1"/>
        </p:nvGrpSpPr>
        <p:grpSpPr bwMode="auto">
          <a:xfrm>
            <a:off x="50800" y="3492500"/>
            <a:ext cx="5570538" cy="71438"/>
            <a:chOff x="32" y="2200"/>
            <a:chExt cx="3509" cy="45"/>
          </a:xfrm>
        </p:grpSpPr>
        <p:sp>
          <p:nvSpPr>
            <p:cNvPr id="3" name="Oval 8"/>
            <p:cNvSpPr>
              <a:spLocks noChangeArrowheads="1"/>
            </p:cNvSpPr>
            <p:nvPr userDrawn="1"/>
          </p:nvSpPr>
          <p:spPr bwMode="auto">
            <a:xfrm>
              <a:off x="32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4" name="Oval 9"/>
            <p:cNvSpPr>
              <a:spLocks noChangeArrowheads="1"/>
            </p:cNvSpPr>
            <p:nvPr userDrawn="1"/>
          </p:nvSpPr>
          <p:spPr bwMode="auto">
            <a:xfrm>
              <a:off x="102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5" name="Oval 10"/>
            <p:cNvSpPr>
              <a:spLocks noChangeArrowheads="1"/>
            </p:cNvSpPr>
            <p:nvPr userDrawn="1"/>
          </p:nvSpPr>
          <p:spPr bwMode="auto">
            <a:xfrm>
              <a:off x="173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6" name="Oval 11"/>
            <p:cNvSpPr>
              <a:spLocks noChangeArrowheads="1"/>
            </p:cNvSpPr>
            <p:nvPr userDrawn="1"/>
          </p:nvSpPr>
          <p:spPr bwMode="auto">
            <a:xfrm>
              <a:off x="244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7" name="Oval 12"/>
            <p:cNvSpPr>
              <a:spLocks noChangeArrowheads="1"/>
            </p:cNvSpPr>
            <p:nvPr userDrawn="1"/>
          </p:nvSpPr>
          <p:spPr bwMode="auto">
            <a:xfrm>
              <a:off x="314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8" name="Oval 13"/>
            <p:cNvSpPr>
              <a:spLocks noChangeArrowheads="1"/>
            </p:cNvSpPr>
            <p:nvPr userDrawn="1"/>
          </p:nvSpPr>
          <p:spPr bwMode="auto">
            <a:xfrm>
              <a:off x="385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9" name="Oval 14"/>
            <p:cNvSpPr>
              <a:spLocks noChangeArrowheads="1"/>
            </p:cNvSpPr>
            <p:nvPr userDrawn="1"/>
          </p:nvSpPr>
          <p:spPr bwMode="auto">
            <a:xfrm>
              <a:off x="456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10" name="Oval 15"/>
            <p:cNvSpPr>
              <a:spLocks noChangeArrowheads="1"/>
            </p:cNvSpPr>
            <p:nvPr userDrawn="1"/>
          </p:nvSpPr>
          <p:spPr bwMode="auto">
            <a:xfrm>
              <a:off x="526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11" name="Oval 16"/>
            <p:cNvSpPr>
              <a:spLocks noChangeArrowheads="1"/>
            </p:cNvSpPr>
            <p:nvPr userDrawn="1"/>
          </p:nvSpPr>
          <p:spPr bwMode="auto">
            <a:xfrm>
              <a:off x="597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12" name="Oval 17"/>
            <p:cNvSpPr>
              <a:spLocks noChangeArrowheads="1"/>
            </p:cNvSpPr>
            <p:nvPr userDrawn="1"/>
          </p:nvSpPr>
          <p:spPr bwMode="auto">
            <a:xfrm>
              <a:off x="668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13" name="Oval 18"/>
            <p:cNvSpPr>
              <a:spLocks noChangeArrowheads="1"/>
            </p:cNvSpPr>
            <p:nvPr userDrawn="1"/>
          </p:nvSpPr>
          <p:spPr bwMode="auto">
            <a:xfrm>
              <a:off x="738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14" name="Oval 19"/>
            <p:cNvSpPr>
              <a:spLocks noChangeArrowheads="1"/>
            </p:cNvSpPr>
            <p:nvPr userDrawn="1"/>
          </p:nvSpPr>
          <p:spPr bwMode="auto">
            <a:xfrm>
              <a:off x="809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15" name="Oval 20"/>
            <p:cNvSpPr>
              <a:spLocks noChangeArrowheads="1"/>
            </p:cNvSpPr>
            <p:nvPr userDrawn="1"/>
          </p:nvSpPr>
          <p:spPr bwMode="auto">
            <a:xfrm>
              <a:off x="880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16" name="Oval 21"/>
            <p:cNvSpPr>
              <a:spLocks noChangeArrowheads="1"/>
            </p:cNvSpPr>
            <p:nvPr userDrawn="1"/>
          </p:nvSpPr>
          <p:spPr bwMode="auto">
            <a:xfrm>
              <a:off x="951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17" name="Oval 22"/>
            <p:cNvSpPr>
              <a:spLocks noChangeArrowheads="1"/>
            </p:cNvSpPr>
            <p:nvPr userDrawn="1"/>
          </p:nvSpPr>
          <p:spPr bwMode="auto">
            <a:xfrm>
              <a:off x="1021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18" name="Oval 23"/>
            <p:cNvSpPr>
              <a:spLocks noChangeArrowheads="1"/>
            </p:cNvSpPr>
            <p:nvPr userDrawn="1"/>
          </p:nvSpPr>
          <p:spPr bwMode="auto">
            <a:xfrm>
              <a:off x="1092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19" name="Oval 24"/>
            <p:cNvSpPr>
              <a:spLocks noChangeArrowheads="1"/>
            </p:cNvSpPr>
            <p:nvPr userDrawn="1"/>
          </p:nvSpPr>
          <p:spPr bwMode="auto">
            <a:xfrm>
              <a:off x="1163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20" name="Oval 25"/>
            <p:cNvSpPr>
              <a:spLocks noChangeArrowheads="1"/>
            </p:cNvSpPr>
            <p:nvPr userDrawn="1"/>
          </p:nvSpPr>
          <p:spPr bwMode="auto">
            <a:xfrm>
              <a:off x="1233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21" name="Oval 26"/>
            <p:cNvSpPr>
              <a:spLocks noChangeArrowheads="1"/>
            </p:cNvSpPr>
            <p:nvPr userDrawn="1"/>
          </p:nvSpPr>
          <p:spPr bwMode="auto">
            <a:xfrm>
              <a:off x="1304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22" name="Oval 27"/>
            <p:cNvSpPr>
              <a:spLocks noChangeArrowheads="1"/>
            </p:cNvSpPr>
            <p:nvPr userDrawn="1"/>
          </p:nvSpPr>
          <p:spPr bwMode="auto">
            <a:xfrm>
              <a:off x="1375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23" name="Oval 28"/>
            <p:cNvSpPr>
              <a:spLocks noChangeArrowheads="1"/>
            </p:cNvSpPr>
            <p:nvPr userDrawn="1"/>
          </p:nvSpPr>
          <p:spPr bwMode="auto">
            <a:xfrm>
              <a:off x="1445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24" name="Oval 29"/>
            <p:cNvSpPr>
              <a:spLocks noChangeArrowheads="1"/>
            </p:cNvSpPr>
            <p:nvPr userDrawn="1"/>
          </p:nvSpPr>
          <p:spPr bwMode="auto">
            <a:xfrm>
              <a:off x="1516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25" name="Oval 30"/>
            <p:cNvSpPr>
              <a:spLocks noChangeArrowheads="1"/>
            </p:cNvSpPr>
            <p:nvPr userDrawn="1"/>
          </p:nvSpPr>
          <p:spPr bwMode="auto">
            <a:xfrm>
              <a:off x="1587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26" name="Oval 31"/>
            <p:cNvSpPr>
              <a:spLocks noChangeArrowheads="1"/>
            </p:cNvSpPr>
            <p:nvPr userDrawn="1"/>
          </p:nvSpPr>
          <p:spPr bwMode="auto">
            <a:xfrm>
              <a:off x="1657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27" name="Oval 32"/>
            <p:cNvSpPr>
              <a:spLocks noChangeArrowheads="1"/>
            </p:cNvSpPr>
            <p:nvPr userDrawn="1"/>
          </p:nvSpPr>
          <p:spPr bwMode="auto">
            <a:xfrm>
              <a:off x="1728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28" name="Oval 33"/>
            <p:cNvSpPr>
              <a:spLocks noChangeArrowheads="1"/>
            </p:cNvSpPr>
            <p:nvPr userDrawn="1"/>
          </p:nvSpPr>
          <p:spPr bwMode="auto">
            <a:xfrm>
              <a:off x="1799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29" name="Oval 34"/>
            <p:cNvSpPr>
              <a:spLocks noChangeArrowheads="1"/>
            </p:cNvSpPr>
            <p:nvPr userDrawn="1"/>
          </p:nvSpPr>
          <p:spPr bwMode="auto">
            <a:xfrm>
              <a:off x="1870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30" name="Oval 35"/>
            <p:cNvSpPr>
              <a:spLocks noChangeArrowheads="1"/>
            </p:cNvSpPr>
            <p:nvPr userDrawn="1"/>
          </p:nvSpPr>
          <p:spPr bwMode="auto">
            <a:xfrm>
              <a:off x="1940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31" name="Oval 36"/>
            <p:cNvSpPr>
              <a:spLocks noChangeArrowheads="1"/>
            </p:cNvSpPr>
            <p:nvPr userDrawn="1"/>
          </p:nvSpPr>
          <p:spPr bwMode="auto">
            <a:xfrm>
              <a:off x="2011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32" name="Oval 37"/>
            <p:cNvSpPr>
              <a:spLocks noChangeArrowheads="1"/>
            </p:cNvSpPr>
            <p:nvPr userDrawn="1"/>
          </p:nvSpPr>
          <p:spPr bwMode="auto">
            <a:xfrm>
              <a:off x="2082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33" name="Oval 38"/>
            <p:cNvSpPr>
              <a:spLocks noChangeArrowheads="1"/>
            </p:cNvSpPr>
            <p:nvPr userDrawn="1"/>
          </p:nvSpPr>
          <p:spPr bwMode="auto">
            <a:xfrm>
              <a:off x="2152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34" name="Oval 39"/>
            <p:cNvSpPr>
              <a:spLocks noChangeArrowheads="1"/>
            </p:cNvSpPr>
            <p:nvPr userDrawn="1"/>
          </p:nvSpPr>
          <p:spPr bwMode="auto">
            <a:xfrm>
              <a:off x="2223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35" name="Oval 40"/>
            <p:cNvSpPr>
              <a:spLocks noChangeArrowheads="1"/>
            </p:cNvSpPr>
            <p:nvPr userDrawn="1"/>
          </p:nvSpPr>
          <p:spPr bwMode="auto">
            <a:xfrm>
              <a:off x="2294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36" name="Oval 41"/>
            <p:cNvSpPr>
              <a:spLocks noChangeArrowheads="1"/>
            </p:cNvSpPr>
            <p:nvPr userDrawn="1"/>
          </p:nvSpPr>
          <p:spPr bwMode="auto">
            <a:xfrm>
              <a:off x="2364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37" name="Oval 42"/>
            <p:cNvSpPr>
              <a:spLocks noChangeArrowheads="1"/>
            </p:cNvSpPr>
            <p:nvPr userDrawn="1"/>
          </p:nvSpPr>
          <p:spPr bwMode="auto">
            <a:xfrm>
              <a:off x="2435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38" name="Oval 43"/>
            <p:cNvSpPr>
              <a:spLocks noChangeArrowheads="1"/>
            </p:cNvSpPr>
            <p:nvPr userDrawn="1"/>
          </p:nvSpPr>
          <p:spPr bwMode="auto">
            <a:xfrm>
              <a:off x="2506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39" name="Oval 44"/>
            <p:cNvSpPr>
              <a:spLocks noChangeArrowheads="1"/>
            </p:cNvSpPr>
            <p:nvPr userDrawn="1"/>
          </p:nvSpPr>
          <p:spPr bwMode="auto">
            <a:xfrm>
              <a:off x="2576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40" name="Oval 45"/>
            <p:cNvSpPr>
              <a:spLocks noChangeArrowheads="1"/>
            </p:cNvSpPr>
            <p:nvPr userDrawn="1"/>
          </p:nvSpPr>
          <p:spPr bwMode="auto">
            <a:xfrm>
              <a:off x="2647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41" name="Oval 46"/>
            <p:cNvSpPr>
              <a:spLocks noChangeArrowheads="1"/>
            </p:cNvSpPr>
            <p:nvPr userDrawn="1"/>
          </p:nvSpPr>
          <p:spPr bwMode="auto">
            <a:xfrm>
              <a:off x="2718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42" name="Oval 47"/>
            <p:cNvSpPr>
              <a:spLocks noChangeArrowheads="1"/>
            </p:cNvSpPr>
            <p:nvPr userDrawn="1"/>
          </p:nvSpPr>
          <p:spPr bwMode="auto">
            <a:xfrm>
              <a:off x="2789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43" name="Oval 48"/>
            <p:cNvSpPr>
              <a:spLocks noChangeArrowheads="1"/>
            </p:cNvSpPr>
            <p:nvPr userDrawn="1"/>
          </p:nvSpPr>
          <p:spPr bwMode="auto">
            <a:xfrm>
              <a:off x="2859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44" name="Oval 49"/>
            <p:cNvSpPr>
              <a:spLocks noChangeArrowheads="1"/>
            </p:cNvSpPr>
            <p:nvPr userDrawn="1"/>
          </p:nvSpPr>
          <p:spPr bwMode="auto">
            <a:xfrm>
              <a:off x="2930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45" name="Oval 50"/>
            <p:cNvSpPr>
              <a:spLocks noChangeArrowheads="1"/>
            </p:cNvSpPr>
            <p:nvPr userDrawn="1"/>
          </p:nvSpPr>
          <p:spPr bwMode="auto">
            <a:xfrm>
              <a:off x="3001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46" name="Oval 51"/>
            <p:cNvSpPr>
              <a:spLocks noChangeArrowheads="1"/>
            </p:cNvSpPr>
            <p:nvPr userDrawn="1"/>
          </p:nvSpPr>
          <p:spPr bwMode="auto">
            <a:xfrm>
              <a:off x="3071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47" name="Oval 52"/>
            <p:cNvSpPr>
              <a:spLocks noChangeArrowheads="1"/>
            </p:cNvSpPr>
            <p:nvPr userDrawn="1"/>
          </p:nvSpPr>
          <p:spPr bwMode="auto">
            <a:xfrm>
              <a:off x="3142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48" name="Oval 53"/>
            <p:cNvSpPr>
              <a:spLocks noChangeArrowheads="1"/>
            </p:cNvSpPr>
            <p:nvPr userDrawn="1"/>
          </p:nvSpPr>
          <p:spPr bwMode="auto">
            <a:xfrm>
              <a:off x="3213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49" name="Oval 54"/>
            <p:cNvSpPr>
              <a:spLocks noChangeArrowheads="1"/>
            </p:cNvSpPr>
            <p:nvPr userDrawn="1"/>
          </p:nvSpPr>
          <p:spPr bwMode="auto">
            <a:xfrm>
              <a:off x="3283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50" name="Oval 55"/>
            <p:cNvSpPr>
              <a:spLocks noChangeArrowheads="1"/>
            </p:cNvSpPr>
            <p:nvPr userDrawn="1"/>
          </p:nvSpPr>
          <p:spPr bwMode="auto">
            <a:xfrm>
              <a:off x="3354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51" name="Oval 56"/>
            <p:cNvSpPr>
              <a:spLocks noChangeArrowheads="1"/>
            </p:cNvSpPr>
            <p:nvPr userDrawn="1"/>
          </p:nvSpPr>
          <p:spPr bwMode="auto">
            <a:xfrm>
              <a:off x="3425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  <p:sp>
          <p:nvSpPr>
            <p:cNvPr id="52" name="Oval 57"/>
            <p:cNvSpPr>
              <a:spLocks noChangeArrowheads="1"/>
            </p:cNvSpPr>
            <p:nvPr userDrawn="1"/>
          </p:nvSpPr>
          <p:spPr bwMode="auto">
            <a:xfrm>
              <a:off x="3496" y="2200"/>
              <a:ext cx="45" cy="45"/>
            </a:xfrm>
            <a:prstGeom prst="ellipse">
              <a:avLst/>
            </a:prstGeom>
            <a:solidFill>
              <a:srgbClr val="BDF18D"/>
            </a:solidFill>
            <a:ln w="9525">
              <a:solidFill>
                <a:srgbClr val="BDF18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lnSpc>
                  <a:spcPct val="170000"/>
                </a:lnSpc>
                <a:spcBef>
                  <a:spcPct val="50000"/>
                </a:spcBef>
                <a:buFont typeface="Wingdings" pitchFamily="2" charset="2"/>
                <a:buChar char="Ø"/>
                <a:defRPr/>
              </a:pPr>
              <a:endParaRPr lang="ko-KR" altLang="en-US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1277873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슬라이드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80799831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559561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EFFB7F0-FB2B-455B-A766-24FB8A918356}" type="datetimeFigureOut">
              <a:rPr lang="ko-KR" altLang="en-US" sz="1800" smtClean="0">
                <a:solidFill>
                  <a:prstClr val="black"/>
                </a:solidFill>
                <a:latin typeface="굴림" charset="-127"/>
                <a:ea typeface="굴림" charset="-127"/>
              </a:rPr>
              <a:pPr/>
              <a:t>2016-12-08</a:t>
            </a:fld>
            <a:endParaRPr lang="ko-KR" altLang="en-US" sz="1800">
              <a:solidFill>
                <a:prstClr val="black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 sz="1800">
              <a:solidFill>
                <a:prstClr val="black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A1A62E-DD6A-4AA2-81F6-2A9C6D049886}" type="slidenum">
              <a:rPr lang="ko-KR" altLang="en-US" sz="1800" smtClean="0">
                <a:solidFill>
                  <a:prstClr val="black"/>
                </a:solidFill>
                <a:latin typeface="굴림" charset="-127"/>
                <a:ea typeface="굴림" charset="-127"/>
              </a:rPr>
              <a:pPr/>
              <a:t>‹#›</a:t>
            </a:fld>
            <a:endParaRPr lang="ko-KR" altLang="en-US" sz="1800">
              <a:solidFill>
                <a:prstClr val="black"/>
              </a:solidFill>
              <a:latin typeface="굴림" charset="-127"/>
              <a:ea typeface="굴림" charset="-127"/>
            </a:endParaRPr>
          </a:p>
        </p:txBody>
      </p:sp>
      <p:pic>
        <p:nvPicPr>
          <p:cNvPr id="5" name="그림 4" descr="흰색사선무늬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1837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0"/>
            <a:ext cx="9155113" cy="68691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ea typeface="나눔고딕 ExtraBold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pic>
        <p:nvPicPr>
          <p:cNvPr id="4" name="그림 3" descr="그림1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166" y="0"/>
            <a:ext cx="91376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08979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3117934-66E1-46AC-987C-AB0851A4D599}" type="datetimeFigureOut">
              <a:rPr lang="ko-KR" altLang="en-US" sz="1800" smtClean="0">
                <a:solidFill>
                  <a:prstClr val="black"/>
                </a:solidFill>
                <a:latin typeface="굴림" charset="-127"/>
                <a:ea typeface="굴림" charset="-127"/>
              </a:rPr>
              <a:pPr/>
              <a:t>2016-12-08</a:t>
            </a:fld>
            <a:endParaRPr lang="ko-KR" altLang="en-US" sz="1800">
              <a:solidFill>
                <a:prstClr val="black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 sz="1800">
              <a:solidFill>
                <a:prstClr val="black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5BDED7-77D0-4AAE-BBF5-9AAF264FFDDB}" type="slidenum">
              <a:rPr lang="ko-KR" altLang="en-US" sz="1800" smtClean="0">
                <a:solidFill>
                  <a:prstClr val="black"/>
                </a:solidFill>
                <a:latin typeface="굴림" charset="-127"/>
                <a:ea typeface="굴림" charset="-127"/>
              </a:rPr>
              <a:pPr/>
              <a:t>‹#›</a:t>
            </a:fld>
            <a:endParaRPr lang="ko-KR" altLang="en-US" sz="1800">
              <a:solidFill>
                <a:prstClr val="black"/>
              </a:solidFill>
              <a:latin typeface="굴림" charset="-127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92629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870087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E7944E-C2E2-43A2-95A6-7CFBBC3EBC30}" type="slidenum">
              <a:rPr lang="en-US" altLang="ko-KR" smtClean="0"/>
              <a:pPr>
                <a:defRPr/>
              </a:pPr>
              <a:t>‹#›</a:t>
            </a:fld>
            <a:endParaRPr lang="en-US" altLang="ko-KR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A84F5664-067E-4DA6-BAD9-AF90199C4E4D}" type="datetimeFigureOut">
              <a:rPr lang="ko-KR" altLang="en-US" sz="1800">
                <a:solidFill>
                  <a:prstClr val="black"/>
                </a:solidFill>
                <a:latin typeface="굴림" charset="-127"/>
                <a:ea typeface="굴림" charset="-127"/>
              </a:rPr>
              <a:pPr>
                <a:defRPr/>
              </a:pPr>
              <a:t>2016-12-08</a:t>
            </a:fld>
            <a:endParaRPr lang="ko-KR" altLang="en-US" sz="1800">
              <a:solidFill>
                <a:prstClr val="black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ko-KR" altLang="en-US" sz="1800">
              <a:solidFill>
                <a:prstClr val="black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66ABD3E7-32D3-49D8-9668-9FF1838A2A78}" type="slidenum">
              <a:rPr lang="ko-KR" altLang="en-US" sz="1800">
                <a:solidFill>
                  <a:prstClr val="black"/>
                </a:solidFill>
                <a:latin typeface="굴림" charset="-127"/>
                <a:ea typeface="굴림" charset="-127"/>
              </a:rPr>
              <a:pPr>
                <a:defRPr/>
              </a:pPr>
              <a:t>‹#›</a:t>
            </a:fld>
            <a:endParaRPr lang="ko-KR" altLang="en-US" sz="1800">
              <a:solidFill>
                <a:prstClr val="black"/>
              </a:solidFill>
              <a:latin typeface="굴림" charset="-127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53873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1182688" y="2017713"/>
            <a:ext cx="7772400" cy="4114800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ED5F1D3-BD5E-4DE0-BED5-D77155231398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2009206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3850" y="153988"/>
            <a:ext cx="8424863" cy="4667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128"/>
          <p:cNvSpPr>
            <a:spLocks noGrp="1" noChangeArrowheads="1"/>
          </p:cNvSpPr>
          <p:nvPr>
            <p:ph type="dt" sz="half" idx="10"/>
          </p:nvPr>
        </p:nvSpPr>
        <p:spPr>
          <a:xfrm>
            <a:off x="179388" y="6453188"/>
            <a:ext cx="21336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129"/>
          <p:cNvSpPr>
            <a:spLocks noGrp="1" noChangeArrowheads="1"/>
          </p:cNvSpPr>
          <p:nvPr>
            <p:ph type="ftr" sz="quarter" idx="11"/>
          </p:nvPr>
        </p:nvSpPr>
        <p:spPr>
          <a:xfrm>
            <a:off x="6084888" y="6480175"/>
            <a:ext cx="2808287" cy="2174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13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3276600" y="6453188"/>
            <a:ext cx="21336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61CF2-055B-4448-86F3-A0E9132187D8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xmlns="" val="1977495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8" descr="PPT_84_m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207421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4"/>
          <p:cNvSpPr/>
          <p:nvPr userDrawn="1"/>
        </p:nvSpPr>
        <p:spPr bwMode="auto">
          <a:xfrm>
            <a:off x="6357938" y="142875"/>
            <a:ext cx="2357437" cy="35718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altLang="ko-KR" sz="1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Nowon</a:t>
            </a: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Public</a:t>
            </a:r>
          </a:p>
          <a:p>
            <a:pPr algn="ctr">
              <a:defRPr/>
            </a:pPr>
            <a:r>
              <a:rPr lang="en-US" altLang="ko-KR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Health Center</a:t>
            </a:r>
            <a:endParaRPr lang="ko-KR" altLang="en-US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5" name="그림 3" descr="5-2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25" y="0"/>
            <a:ext cx="1516063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맑은 고딕" pitchFamily="50" charset="-127"/>
                <a:ea typeface="맑은 고딕" pitchFamily="50" charset="-127"/>
              </a:defRPr>
            </a:lvl1pPr>
            <a:lvl2pPr>
              <a:defRPr sz="2400">
                <a:latin typeface="맑은 고딕" pitchFamily="50" charset="-127"/>
                <a:ea typeface="맑은 고딕" pitchFamily="50" charset="-127"/>
              </a:defRPr>
            </a:lvl2pPr>
            <a:lvl3pPr>
              <a:defRPr sz="2400">
                <a:latin typeface="맑은 고딕" pitchFamily="50" charset="-127"/>
                <a:ea typeface="맑은 고딕" pitchFamily="50" charset="-127"/>
              </a:defRPr>
            </a:lvl3pPr>
            <a:lvl4pPr>
              <a:defRPr sz="2400">
                <a:latin typeface="맑은 고딕" pitchFamily="50" charset="-127"/>
                <a:ea typeface="맑은 고딕" pitchFamily="50" charset="-127"/>
              </a:defRPr>
            </a:lvl4pPr>
            <a:lvl5pPr>
              <a:defRPr sz="2400">
                <a:latin typeface="맑은 고딕" pitchFamily="50" charset="-127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2820102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47688" y="319088"/>
            <a:ext cx="7162800" cy="563562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076325"/>
            <a:ext cx="8229600" cy="52482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0"/>
          </p:nvPr>
        </p:nvSpPr>
        <p:spPr>
          <a:xfrm>
            <a:off x="3657600" y="6386513"/>
            <a:ext cx="2133600" cy="2111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79D93-1600-4E89-B2DA-BC76F60F744F}" type="slidenum">
              <a:rPr lang="en-US" altLang="ko-KR" sz="1800">
                <a:solidFill>
                  <a:srgbClr val="000000"/>
                </a:solidFill>
                <a:latin typeface="굴림" pitchFamily="50" charset="-127"/>
                <a:ea typeface="굴림" pitchFamily="50" charset="-127"/>
              </a:rPr>
              <a:pPr>
                <a:defRPr/>
              </a:pPr>
              <a:t>‹#›</a:t>
            </a:fld>
            <a:endParaRPr lang="en-US" altLang="ko-KR" sz="180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27916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34A10-E957-4D98-8539-9DEFD7FF3BC4}" type="datetimeFigureOut">
              <a:rPr lang="ko-KR" altLang="en-US" sz="1800">
                <a:solidFill>
                  <a:srgbClr val="000000"/>
                </a:solidFill>
                <a:latin typeface="굴림" pitchFamily="50" charset="-127"/>
                <a:ea typeface="굴림" pitchFamily="50" charset="-127"/>
              </a:rPr>
              <a:pPr>
                <a:defRPr/>
              </a:pPr>
              <a:t>2016-12-08</a:t>
            </a:fld>
            <a:endParaRPr lang="ko-KR" altLang="en-US" sz="180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 sz="180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48E71-20BD-45E7-A23B-06E2629BB075}" type="slidenum">
              <a:rPr lang="ko-KR" altLang="en-US" sz="1800">
                <a:solidFill>
                  <a:srgbClr val="000000"/>
                </a:solidFill>
                <a:latin typeface="굴림" pitchFamily="50" charset="-127"/>
                <a:ea typeface="굴림" pitchFamily="50" charset="-127"/>
              </a:rPr>
              <a:pPr>
                <a:defRPr/>
              </a:pPr>
              <a:t>‹#›</a:t>
            </a:fld>
            <a:endParaRPr lang="ko-KR" altLang="en-US" sz="180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57831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5"/>
          <p:cNvSpPr>
            <a:spLocks noGrp="1"/>
          </p:cNvSpPr>
          <p:nvPr>
            <p:ph type="sldNum" sz="quarter" idx="10"/>
          </p:nvPr>
        </p:nvSpPr>
        <p:spPr>
          <a:xfrm>
            <a:off x="8572500" y="6429375"/>
            <a:ext cx="500063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HY견고딕" pitchFamily="18" charset="-127"/>
                <a:ea typeface="HY견고딕" pitchFamily="18" charset="-127"/>
              </a:defRPr>
            </a:lvl1pPr>
          </a:lstStyle>
          <a:p>
            <a:pPr>
              <a:defRPr/>
            </a:pPr>
            <a:fld id="{BF7E47B1-D331-4AA1-AB87-B10E2ED151EF}" type="slidenum">
              <a:rPr lang="ko-KR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7954085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F27070-B1E9-42D9-9555-332E11A19FA6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818D8-8CA4-48BE-B1EC-12DA6E2971AB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F8EFD5-A6FC-48A3-9129-4BF72D49E549}" type="slidenum">
              <a:rPr lang="en-US" altLang="ko-KR" smtClean="0"/>
              <a:pPr>
                <a:defRPr/>
              </a:pPr>
              <a:t>‹#›</a:t>
            </a:fld>
            <a:endParaRPr lang="en-US" altLang="ko-K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DDE8E5-6928-4BEC-80E3-7938AC69AD04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8B03FE-CE2D-496F-9D83-A9F59BC8C24D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E9BD10-C5A5-4340-9AE7-C2FFB54AFAE2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89F4FC-6E76-40EE-9971-CE14BDF336C3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867BE3A-6A48-45BF-8D94-72CCAB6B2F68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8" r:id="rId12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무제-7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166" y="0"/>
            <a:ext cx="91376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2268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65" r:id="rId9"/>
    <p:sldLayoutId id="2147483866" r:id="rId10"/>
  </p:sldLayoutIdLst>
  <p:transition/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alpha val="0"/>
              </a:schemeClr>
            </a:gs>
            <a:gs pos="55000">
              <a:schemeClr val="bg1">
                <a:lumMod val="95000"/>
                <a:alpha val="41000"/>
              </a:schemeClr>
            </a:gs>
            <a:gs pos="53000">
              <a:srgbClr val="51495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8" descr="PPT_84_content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35988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eaLnBrk="1" fontAlgn="base" latinLnBrk="1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eaLnBrk="1" fontAlgn="base" latinLnBrk="1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eaLnBrk="1" fontAlgn="base" latinLnBrk="1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eaLnBrk="1" fontAlgn="base" latinLnBrk="1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latinLnBrk="1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11" Type="http://schemas.openxmlformats.org/officeDocument/2006/relationships/image" Target="../media/image47.jpeg"/><Relationship Id="rId5" Type="http://schemas.openxmlformats.org/officeDocument/2006/relationships/image" Target="../media/image41.png"/><Relationship Id="rId10" Type="http://schemas.openxmlformats.org/officeDocument/2006/relationships/image" Target="../media/image46.jpe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diagramData" Target="../diagrams/data1.xml"/><Relationship Id="rId7" Type="http://schemas.openxmlformats.org/officeDocument/2006/relationships/image" Target="../media/image60.pn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64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6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Excel_97-2003_____1.xls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/>
          <p:cNvSpPr>
            <a:spLocks noChangeArrowheads="1"/>
          </p:cNvSpPr>
          <p:nvPr/>
        </p:nvSpPr>
        <p:spPr bwMode="auto">
          <a:xfrm>
            <a:off x="435935" y="1756688"/>
            <a:ext cx="8516679" cy="93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ko-KR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복지국가를 위한 지방정부의 과제</a:t>
            </a:r>
            <a:endParaRPr lang="en-US" altLang="ko-KR" sz="4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</a:t>
            </a:r>
            <a:r>
              <a:rPr lang="ko-KR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성남시를 중심으로 </a:t>
            </a:r>
            <a:r>
              <a:rPr lang="en-US" altLang="ko-K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95817" y="3870248"/>
            <a:ext cx="17892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2016. 12. 08.</a:t>
            </a:r>
            <a:endParaRPr lang="ko-KR" altLang="en-US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952500" y="4735887"/>
            <a:ext cx="7196138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이 상 구</a:t>
            </a:r>
            <a:endParaRPr lang="en-US" altLang="ko-KR" dirty="0" smtClean="0">
              <a:latin typeface="굴림" pitchFamily="50" charset="-127"/>
              <a:ea typeface="굴림" pitchFamily="50" charset="-127"/>
            </a:endParaRPr>
          </a:p>
          <a:p>
            <a:pPr algn="ctr"/>
            <a:endParaRPr lang="en-US" altLang="ko-KR" sz="1000" dirty="0" smtClean="0">
              <a:latin typeface="굴림" pitchFamily="50" charset="-127"/>
              <a:ea typeface="굴림" pitchFamily="50" charset="-127"/>
            </a:endParaRPr>
          </a:p>
          <a:p>
            <a:pPr algn="ctr"/>
            <a:r>
              <a:rPr lang="en-US" altLang="ko-KR" dirty="0" smtClean="0"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사</a:t>
            </a:r>
            <a:r>
              <a:rPr lang="en-US" altLang="ko-KR" dirty="0" smtClean="0">
                <a:latin typeface="굴림" pitchFamily="50" charset="-127"/>
                <a:ea typeface="굴림" pitchFamily="50" charset="-127"/>
              </a:rPr>
              <a:t>) </a:t>
            </a:r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복지국가</a:t>
            </a:r>
            <a:r>
              <a:rPr lang="en-US" altLang="ko-KR" dirty="0" smtClean="0">
                <a:latin typeface="굴림" pitchFamily="50" charset="-127"/>
                <a:ea typeface="굴림" pitchFamily="50" charset="-127"/>
              </a:rPr>
              <a:t>SOCIETY</a:t>
            </a:r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 운영위원장</a:t>
            </a:r>
            <a:r>
              <a:rPr lang="en-US" altLang="ko-KR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dirty="0" smtClean="0">
                <a:latin typeface="굴림" pitchFamily="50" charset="-127"/>
                <a:ea typeface="굴림" pitchFamily="50" charset="-127"/>
              </a:rPr>
              <a:t>공동 대표</a:t>
            </a:r>
            <a:endParaRPr lang="ko-KR" altLang="en-US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슬라이드 번호 개체 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fld id="{B66F8E4F-4233-4ADD-ABCC-F7728D8DE346}" type="slidenum">
              <a:rPr lang="ko-KR" altLang="en-US" smtClean="0">
                <a:solidFill>
                  <a:schemeClr val="tx2"/>
                </a:solidFill>
              </a:rPr>
              <a:pPr eaLnBrk="1" hangingPunct="1"/>
              <a:t>10</a:t>
            </a:fld>
            <a:endParaRPr lang="ko-KR" altLang="en-US" smtClean="0">
              <a:solidFill>
                <a:schemeClr val="tx2"/>
              </a:solidFill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/>
        </p:nvGraphicFramePr>
        <p:xfrm>
          <a:off x="395288" y="836613"/>
          <a:ext cx="8064501" cy="5948363"/>
        </p:xfrm>
        <a:graphic>
          <a:graphicData uri="http://schemas.openxmlformats.org/drawingml/2006/table">
            <a:tbl>
              <a:tblPr/>
              <a:tblGrid>
                <a:gridCol w="1941599"/>
                <a:gridCol w="1651375"/>
                <a:gridCol w="1490509"/>
                <a:gridCol w="1490509"/>
                <a:gridCol w="1490509"/>
              </a:tblGrid>
              <a:tr h="1010664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dirty="0" smtClean="0">
                          <a:solidFill>
                            <a:srgbClr val="000000"/>
                          </a:solidFill>
                          <a:latin typeface="바탕"/>
                        </a:rPr>
                        <a:t>국가 구분</a:t>
                      </a:r>
                      <a:endParaRPr lang="ko-KR" altLang="en-US" sz="2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175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dirty="0" smtClean="0">
                          <a:solidFill>
                            <a:srgbClr val="000000"/>
                          </a:solidFill>
                          <a:latin typeface="바탕"/>
                        </a:rPr>
                        <a:t>임금불평등도</a:t>
                      </a:r>
                      <a:endParaRPr lang="en-US" altLang="ko-KR" sz="2000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3175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dirty="0" smtClean="0">
                          <a:solidFill>
                            <a:srgbClr val="000000"/>
                          </a:solidFill>
                          <a:latin typeface="바탕"/>
                        </a:rPr>
                        <a:t>(</a:t>
                      </a:r>
                      <a:r>
                        <a:rPr lang="en-US" altLang="ko-KR" sz="2000" dirty="0">
                          <a:solidFill>
                            <a:srgbClr val="000000"/>
                          </a:solidFill>
                          <a:latin typeface="바탕"/>
                        </a:rPr>
                        <a:t>9</a:t>
                      </a:r>
                      <a:r>
                        <a:rPr lang="ko-KR" altLang="en-US" sz="2000" dirty="0" err="1">
                          <a:solidFill>
                            <a:srgbClr val="000000"/>
                          </a:solidFill>
                          <a:latin typeface="바탕"/>
                        </a:rPr>
                        <a:t>분위</a:t>
                      </a:r>
                      <a:r>
                        <a:rPr lang="en-US" altLang="ko-KR" sz="2000" dirty="0">
                          <a:solidFill>
                            <a:srgbClr val="000000"/>
                          </a:solidFill>
                          <a:latin typeface="바탕"/>
                        </a:rPr>
                        <a:t>/1</a:t>
                      </a:r>
                      <a:r>
                        <a:rPr lang="ko-KR" altLang="en-US" sz="2000" dirty="0" err="1">
                          <a:solidFill>
                            <a:srgbClr val="000000"/>
                          </a:solidFill>
                          <a:latin typeface="바탕"/>
                        </a:rPr>
                        <a:t>분위</a:t>
                      </a:r>
                      <a:r>
                        <a:rPr lang="ko-KR" altLang="en-US" sz="2000" dirty="0">
                          <a:solidFill>
                            <a:srgbClr val="000000"/>
                          </a:solidFill>
                          <a:latin typeface="바탕"/>
                        </a:rPr>
                        <a:t> 배수</a:t>
                      </a:r>
                      <a:r>
                        <a:rPr lang="en-US" altLang="ko-KR" sz="2000" dirty="0">
                          <a:solidFill>
                            <a:srgbClr val="000000"/>
                          </a:solidFill>
                          <a:latin typeface="바탕"/>
                        </a:rPr>
                        <a:t>) </a:t>
                      </a:r>
                      <a:endParaRPr lang="ko-KR" altLang="en-US" sz="20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>
                          <a:solidFill>
                            <a:srgbClr val="000000"/>
                          </a:solidFill>
                          <a:latin typeface="바탕"/>
                        </a:rPr>
                        <a:t>저임금 비율</a:t>
                      </a:r>
                      <a:r>
                        <a:rPr lang="en-US" altLang="ko-KR" sz="2000">
                          <a:solidFill>
                            <a:srgbClr val="000000"/>
                          </a:solidFill>
                          <a:latin typeface="바탕"/>
                        </a:rPr>
                        <a:t>(%)</a:t>
                      </a:r>
                      <a:endParaRPr lang="ko-KR" altLang="en-US" sz="20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79823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2001</a:t>
                      </a:r>
                      <a:endParaRPr lang="en-US" sz="20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2011</a:t>
                      </a:r>
                      <a:endParaRPr lang="en-US" sz="20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2001</a:t>
                      </a:r>
                      <a:endParaRPr lang="en-US" sz="20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2011</a:t>
                      </a:r>
                      <a:endParaRPr lang="en-US" sz="20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82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Australia</a:t>
                      </a:r>
                      <a:endParaRPr lang="en-US" sz="20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3.12</a:t>
                      </a:r>
                      <a:endParaRPr lang="en-US" sz="20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3.31</a:t>
                      </a:r>
                      <a:endParaRPr lang="en-US" sz="20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13.9</a:t>
                      </a:r>
                      <a:endParaRPr lang="en-US" sz="20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16.9</a:t>
                      </a:r>
                      <a:endParaRPr lang="en-US" sz="20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82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Canada</a:t>
                      </a:r>
                      <a:endParaRPr lang="en-US" sz="20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3.69</a:t>
                      </a:r>
                      <a:endParaRPr lang="en-US" sz="20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3.67</a:t>
                      </a:r>
                      <a:endParaRPr lang="en-US" sz="20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22.0</a:t>
                      </a:r>
                      <a:endParaRPr lang="en-US" sz="20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20.3</a:t>
                      </a:r>
                      <a:endParaRPr lang="en-US" sz="20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82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Finland</a:t>
                      </a:r>
                      <a:endParaRPr lang="en-US" sz="20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2.45</a:t>
                      </a:r>
                      <a:endParaRPr lang="en-US" sz="20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2.58</a:t>
                      </a:r>
                      <a:endParaRPr lang="en-US" sz="20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4.6</a:t>
                      </a:r>
                      <a:endParaRPr lang="en-US" sz="20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9.3</a:t>
                      </a:r>
                      <a:endParaRPr lang="en-US" sz="20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82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Germany</a:t>
                      </a:r>
                      <a:endParaRPr lang="en-US" sz="20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3.01</a:t>
                      </a:r>
                      <a:endParaRPr lang="en-US" sz="20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3.33</a:t>
                      </a:r>
                      <a:endParaRPr lang="en-US" sz="20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16.7</a:t>
                      </a:r>
                      <a:endParaRPr lang="en-US" sz="20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18.8</a:t>
                      </a:r>
                      <a:endParaRPr lang="en-US" sz="20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82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Israel</a:t>
                      </a:r>
                      <a:endParaRPr lang="en-US" sz="20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5.37</a:t>
                      </a:r>
                      <a:endParaRPr lang="en-US" sz="20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4.91</a:t>
                      </a:r>
                      <a:endParaRPr lang="en-US" sz="20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24.7</a:t>
                      </a:r>
                      <a:endParaRPr lang="en-US" sz="20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22.1</a:t>
                      </a:r>
                      <a:endParaRPr lang="en-US" sz="20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82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Japan</a:t>
                      </a:r>
                      <a:endParaRPr lang="en-US" sz="20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2.96</a:t>
                      </a:r>
                      <a:endParaRPr lang="en-US" sz="20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2.97</a:t>
                      </a:r>
                      <a:endParaRPr lang="en-US" sz="20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14.6</a:t>
                      </a:r>
                      <a:endParaRPr lang="en-US" sz="20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14.4</a:t>
                      </a:r>
                      <a:endParaRPr lang="en-US" sz="20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82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Netherlands</a:t>
                      </a:r>
                      <a:endParaRPr lang="en-US" sz="20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2.79</a:t>
                      </a:r>
                      <a:endParaRPr lang="en-US" sz="20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2.90</a:t>
                      </a:r>
                      <a:endParaRPr lang="en-US" sz="20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12.7</a:t>
                      </a:r>
                      <a:endParaRPr lang="en-US" sz="20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-</a:t>
                      </a:r>
                      <a:endParaRPr lang="en-US" sz="20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82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Spain</a:t>
                      </a:r>
                      <a:endParaRPr lang="en-US" sz="20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-</a:t>
                      </a:r>
                      <a:endParaRPr lang="en-US" sz="20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3.34</a:t>
                      </a:r>
                      <a:endParaRPr lang="en-US" sz="20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16.3</a:t>
                      </a:r>
                      <a:endParaRPr lang="en-US" sz="20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15.3</a:t>
                      </a:r>
                      <a:endParaRPr lang="en-US" sz="20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82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UK</a:t>
                      </a:r>
                      <a:endParaRPr lang="en-US" sz="20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-</a:t>
                      </a:r>
                      <a:endParaRPr lang="en-US" sz="20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3.80</a:t>
                      </a:r>
                      <a:endParaRPr lang="en-US" sz="20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20.7</a:t>
                      </a:r>
                      <a:endParaRPr lang="en-US" sz="20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20.6</a:t>
                      </a:r>
                      <a:endParaRPr lang="en-US" sz="20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82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USA</a:t>
                      </a:r>
                      <a:endParaRPr lang="en-US" sz="20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3.53 </a:t>
                      </a:r>
                      <a:endParaRPr lang="en-US" sz="20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3.61</a:t>
                      </a:r>
                      <a:endParaRPr lang="en-US" sz="20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23.8</a:t>
                      </a:r>
                      <a:endParaRPr lang="en-US" sz="20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Times New Roman"/>
                          <a:ea typeface="바탕"/>
                        </a:rPr>
                        <a:t>25.1</a:t>
                      </a:r>
                      <a:endParaRPr lang="en-US" sz="20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82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/>
                          <a:ea typeface="바탕"/>
                        </a:rPr>
                        <a:t>OECD </a:t>
                      </a:r>
                      <a:r>
                        <a:rPr lang="ko-KR" altLang="en-US" sz="2000" dirty="0">
                          <a:solidFill>
                            <a:srgbClr val="FF0000"/>
                          </a:solidFill>
                          <a:latin typeface="Times New Roman"/>
                          <a:ea typeface="바탕"/>
                        </a:rPr>
                        <a:t>평균</a:t>
                      </a:r>
                      <a:endParaRPr lang="ko-KR" altLang="en-US" sz="2000" dirty="0">
                        <a:solidFill>
                          <a:srgbClr val="FF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/>
                          <a:ea typeface="바탕"/>
                        </a:rPr>
                        <a:t>3.35</a:t>
                      </a:r>
                      <a:endParaRPr lang="en-US" sz="2000" dirty="0">
                        <a:solidFill>
                          <a:srgbClr val="FF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/>
                          <a:ea typeface="바탕"/>
                        </a:rPr>
                        <a:t>3.32</a:t>
                      </a:r>
                      <a:endParaRPr lang="en-US" sz="2000" dirty="0">
                        <a:solidFill>
                          <a:srgbClr val="FF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latin typeface="Times New Roman"/>
                          <a:ea typeface="바탕"/>
                        </a:rPr>
                        <a:t>16.9</a:t>
                      </a:r>
                      <a:endParaRPr lang="en-US" sz="2000">
                        <a:solidFill>
                          <a:srgbClr val="FF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latin typeface="Times New Roman"/>
                          <a:ea typeface="바탕"/>
                        </a:rPr>
                        <a:t>16.1</a:t>
                      </a:r>
                      <a:endParaRPr lang="en-US" sz="2000" dirty="0">
                        <a:solidFill>
                          <a:srgbClr val="FF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82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dirty="0">
                          <a:solidFill>
                            <a:srgbClr val="FF0000"/>
                          </a:solidFill>
                          <a:latin typeface="바탕"/>
                        </a:rPr>
                        <a:t>한국</a:t>
                      </a:r>
                      <a:endParaRPr lang="ko-KR" altLang="en-US" sz="2400" dirty="0">
                        <a:solidFill>
                          <a:srgbClr val="FF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/>
                          <a:ea typeface="바탕"/>
                        </a:rPr>
                        <a:t>4.09</a:t>
                      </a:r>
                      <a:endParaRPr lang="en-US" sz="2400" dirty="0">
                        <a:solidFill>
                          <a:srgbClr val="FF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/>
                          <a:ea typeface="바탕"/>
                        </a:rPr>
                        <a:t>4.91</a:t>
                      </a:r>
                      <a:endParaRPr lang="en-US" sz="2400" dirty="0">
                        <a:solidFill>
                          <a:srgbClr val="FF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/>
                          <a:ea typeface="바탕"/>
                        </a:rPr>
                        <a:t>24.2</a:t>
                      </a:r>
                      <a:endParaRPr lang="en-US" sz="2400" dirty="0">
                        <a:solidFill>
                          <a:srgbClr val="FF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latin typeface="Times New Roman"/>
                          <a:ea typeface="바탕"/>
                        </a:rPr>
                        <a:t>25.1</a:t>
                      </a:r>
                      <a:endParaRPr lang="en-US" sz="2400" dirty="0">
                        <a:solidFill>
                          <a:srgbClr val="FF0000"/>
                        </a:solidFill>
                        <a:latin typeface="맑은 고딕"/>
                      </a:endParaRPr>
                    </a:p>
                  </a:txBody>
                  <a:tcPr marL="64640" marR="64640" marT="17652" marB="17652" anchor="ctr">
                    <a:lnL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6716" name="Rectangle 1"/>
          <p:cNvSpPr>
            <a:spLocks noChangeArrowheads="1"/>
          </p:cNvSpPr>
          <p:nvPr/>
        </p:nvSpPr>
        <p:spPr bwMode="auto">
          <a:xfrm>
            <a:off x="2616200" y="115888"/>
            <a:ext cx="3895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just"/>
            <a:r>
              <a:rPr lang="ko-KR" altLang="en-US" sz="280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임금불평등의 국제비교</a:t>
            </a:r>
            <a:endParaRPr lang="en-US" altLang="ko-KR" sz="2000"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282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7237"/>
          </a:xfrm>
        </p:spPr>
        <p:txBody>
          <a:bodyPr/>
          <a:lstStyle/>
          <a:p>
            <a:pPr>
              <a:defRPr/>
            </a:pPr>
            <a:r>
              <a:rPr lang="ko-KR" altLang="en-US" sz="4000" b="1" dirty="0" smtClean="0"/>
              <a:t>양극화는 저성장을 초래</a:t>
            </a:r>
            <a:endParaRPr lang="ko-KR" altLang="en-US" sz="4000" dirty="0"/>
          </a:p>
        </p:txBody>
      </p:sp>
      <p:sp>
        <p:nvSpPr>
          <p:cNvPr id="24579" name="슬라이드 번호 개체 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fld id="{144EA056-A117-4269-A97D-7204F8C9DE40}" type="slidenum">
              <a:rPr lang="en-US" altLang="ko-KR" smtClean="0">
                <a:solidFill>
                  <a:schemeClr val="tx2"/>
                </a:solidFill>
              </a:rPr>
              <a:pPr eaLnBrk="1" hangingPunct="1"/>
              <a:t>11</a:t>
            </a:fld>
            <a:endParaRPr lang="en-US" altLang="ko-KR" smtClean="0">
              <a:solidFill>
                <a:schemeClr val="tx2"/>
              </a:solidFill>
            </a:endParaRPr>
          </a:p>
        </p:txBody>
      </p:sp>
      <p:sp>
        <p:nvSpPr>
          <p:cNvPr id="24580" name="직사각형 6"/>
          <p:cNvSpPr>
            <a:spLocks noChangeArrowheads="1"/>
          </p:cNvSpPr>
          <p:nvPr/>
        </p:nvSpPr>
        <p:spPr bwMode="auto">
          <a:xfrm>
            <a:off x="638175" y="6084888"/>
            <a:ext cx="81661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ko-KR" altLang="en-US"/>
              <a:t>전체기업이윤은 국민처분가능소득 중 기업소득</a:t>
            </a:r>
            <a:r>
              <a:rPr lang="en-US" altLang="ko-KR"/>
              <a:t>. </a:t>
            </a:r>
            <a:endParaRPr lang="ko-KR" altLang="en-US"/>
          </a:p>
          <a:p>
            <a:r>
              <a:rPr lang="ko-KR" altLang="en-US" sz="1400"/>
              <a:t>출처</a:t>
            </a:r>
            <a:r>
              <a:rPr lang="en-US" altLang="ko-KR" sz="1400"/>
              <a:t>: </a:t>
            </a:r>
            <a:r>
              <a:rPr lang="ko-KR" altLang="en-US" sz="1400"/>
              <a:t>한국은행</a:t>
            </a:r>
            <a:r>
              <a:rPr lang="en-US" altLang="ko-KR" sz="1400"/>
              <a:t>, </a:t>
            </a:r>
            <a:r>
              <a:rPr lang="ko-KR" altLang="en-US" sz="1400"/>
              <a:t>공정거래위원회</a:t>
            </a:r>
            <a:r>
              <a:rPr lang="en-US" altLang="ko-KR" sz="1400"/>
              <a:t>, </a:t>
            </a:r>
            <a:r>
              <a:rPr lang="ko-KR" altLang="en-US" sz="1400"/>
              <a:t>삼성 </a:t>
            </a:r>
            <a:r>
              <a:rPr lang="en-US" altLang="ko-KR" sz="1400"/>
              <a:t>1998, </a:t>
            </a:r>
            <a:r>
              <a:rPr lang="ko-KR" altLang="en-US" sz="1400"/>
              <a:t>삼성</a:t>
            </a:r>
            <a:r>
              <a:rPr lang="en-US" altLang="ko-KR" sz="1400"/>
              <a:t>(Onlind); </a:t>
            </a:r>
            <a:r>
              <a:rPr lang="ko-KR" altLang="en-US" sz="1400"/>
              <a:t>박형준</a:t>
            </a:r>
            <a:r>
              <a:rPr lang="en-US" altLang="ko-KR" sz="1400"/>
              <a:t>(2013: 362) </a:t>
            </a:r>
            <a:r>
              <a:rPr lang="ko-KR" altLang="en-US" sz="1400"/>
              <a:t>그림 </a:t>
            </a:r>
            <a:r>
              <a:rPr lang="en-US" altLang="ko-KR" sz="1400"/>
              <a:t>6.3 </a:t>
            </a:r>
            <a:r>
              <a:rPr lang="ko-KR" altLang="en-US" sz="1400"/>
              <a:t>수정 인용</a:t>
            </a:r>
            <a:endParaRPr lang="ko-KR" altLang="en-US"/>
          </a:p>
        </p:txBody>
      </p:sp>
      <p:sp>
        <p:nvSpPr>
          <p:cNvPr id="24581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sp>
        <p:nvSpPr>
          <p:cNvPr id="2458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pic>
        <p:nvPicPr>
          <p:cNvPr id="24583" name="_x162716664" descr="EMB0000069ca7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32" t="18063" r="18826" b="8426"/>
          <a:stretch>
            <a:fillRect/>
          </a:stretch>
        </p:blipFill>
        <p:spPr bwMode="auto">
          <a:xfrm>
            <a:off x="330200" y="1119188"/>
            <a:ext cx="8474075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2951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제목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ko-KR" altLang="en-US" b="1" smtClean="0"/>
              <a:t>대한민국의 자화상</a:t>
            </a:r>
            <a:r>
              <a:rPr lang="en-US" altLang="ko-KR" b="1" smtClean="0"/>
              <a:t>(3)</a:t>
            </a:r>
            <a:endParaRPr lang="ko-KR" altLang="en-US" b="1" smtClean="0">
              <a:solidFill>
                <a:schemeClr val="tx1"/>
              </a:solidFill>
            </a:endParaRPr>
          </a:p>
        </p:txBody>
      </p:sp>
      <p:sp>
        <p:nvSpPr>
          <p:cNvPr id="17411" name="날짜 개체 틀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fld id="{9C7B9F12-2537-4607-9F17-899FDC5D3D0D}" type="datetime1">
              <a:rPr kumimoji="0" lang="ko-KR" altLang="en-US" sz="1200" smtClean="0"/>
              <a:pPr eaLnBrk="1" hangingPunct="1"/>
              <a:t>2016-12-08</a:t>
            </a:fld>
            <a:endParaRPr kumimoji="0" lang="en-US" altLang="ko-KR" sz="1200" smtClean="0"/>
          </a:p>
        </p:txBody>
      </p:sp>
      <p:sp>
        <p:nvSpPr>
          <p:cNvPr id="17412" name="슬라이드 번호 개체 틀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fld id="{B0D70FBD-B489-4291-AF95-EC6A4053E30E}" type="slidenum">
              <a:rPr kumimoji="0" lang="en-US" altLang="ko-KR" sz="1200" smtClean="0"/>
              <a:pPr eaLnBrk="1" hangingPunct="1"/>
              <a:t>12</a:t>
            </a:fld>
            <a:endParaRPr kumimoji="0" lang="en-US" altLang="ko-KR" sz="1200" smtClean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66738" y="1773238"/>
            <a:ext cx="8253412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ko-KR" altLang="en-US" sz="3200" b="1" dirty="0">
                <a:latin typeface="+mn-ea"/>
                <a:ea typeface="+mn-ea"/>
              </a:rPr>
              <a:t>급속한 고령화</a:t>
            </a:r>
            <a:r>
              <a:rPr lang="en-US" altLang="ko-KR" sz="3200" dirty="0">
                <a:latin typeface="+mn-ea"/>
                <a:ea typeface="+mn-ea"/>
              </a:rPr>
              <a:t>: </a:t>
            </a:r>
            <a:r>
              <a:rPr lang="en-US" altLang="ko-KR" sz="3000" dirty="0">
                <a:latin typeface="+mn-ea"/>
                <a:ea typeface="+mn-ea"/>
              </a:rPr>
              <a:t>65</a:t>
            </a:r>
            <a:r>
              <a:rPr lang="ko-KR" altLang="en-US" sz="3000" dirty="0">
                <a:latin typeface="+mn-ea"/>
                <a:ea typeface="+mn-ea"/>
              </a:rPr>
              <a:t>세 이상 노인 인구의 비율 </a:t>
            </a:r>
            <a:r>
              <a:rPr lang="en-US" altLang="ko-KR" sz="3000" dirty="0">
                <a:latin typeface="+mn-ea"/>
                <a:ea typeface="+mn-ea"/>
              </a:rPr>
              <a:t> 2000</a:t>
            </a:r>
            <a:r>
              <a:rPr lang="ko-KR" altLang="en-US" sz="3000" dirty="0">
                <a:latin typeface="+mn-ea"/>
                <a:ea typeface="+mn-ea"/>
              </a:rPr>
              <a:t>년 </a:t>
            </a:r>
            <a:r>
              <a:rPr lang="en-US" altLang="ko-KR" sz="3000" dirty="0">
                <a:latin typeface="+mn-ea"/>
                <a:ea typeface="+mn-ea"/>
              </a:rPr>
              <a:t>7%, 2013</a:t>
            </a:r>
            <a:r>
              <a:rPr lang="ko-KR" altLang="en-US" sz="3000" dirty="0">
                <a:latin typeface="+mn-ea"/>
                <a:ea typeface="+mn-ea"/>
              </a:rPr>
              <a:t>년 </a:t>
            </a:r>
            <a:r>
              <a:rPr lang="en-US" altLang="ko-KR" sz="3000" b="1" dirty="0">
                <a:solidFill>
                  <a:srgbClr val="C00000"/>
                </a:solidFill>
                <a:latin typeface="+mn-ea"/>
                <a:ea typeface="+mn-ea"/>
              </a:rPr>
              <a:t>12.2%</a:t>
            </a:r>
            <a:r>
              <a:rPr lang="en-US" altLang="ko-KR" sz="3000" dirty="0">
                <a:latin typeface="+mn-ea"/>
                <a:ea typeface="+mn-ea"/>
              </a:rPr>
              <a:t> </a:t>
            </a: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en-US" altLang="ko-KR" sz="3000" dirty="0">
                <a:latin typeface="+mn-ea"/>
                <a:ea typeface="+mn-ea"/>
              </a:rPr>
              <a:t>⇒ </a:t>
            </a:r>
            <a:r>
              <a:rPr lang="en-US" altLang="ko-KR" sz="3000" b="1" dirty="0">
                <a:latin typeface="+mn-ea"/>
                <a:ea typeface="+mn-ea"/>
              </a:rPr>
              <a:t>2017</a:t>
            </a:r>
            <a:r>
              <a:rPr lang="ko-KR" altLang="en-US" sz="3000" b="1" dirty="0">
                <a:latin typeface="+mn-ea"/>
                <a:ea typeface="+mn-ea"/>
              </a:rPr>
              <a:t>년 고령사회</a:t>
            </a:r>
            <a:r>
              <a:rPr lang="en-US" altLang="ko-KR" sz="3000" dirty="0">
                <a:latin typeface="+mn-ea"/>
                <a:ea typeface="+mn-ea"/>
              </a:rPr>
              <a:t>(</a:t>
            </a:r>
            <a:r>
              <a:rPr lang="ko-KR" altLang="en-US" sz="3000" dirty="0">
                <a:latin typeface="+mn-ea"/>
                <a:ea typeface="+mn-ea"/>
              </a:rPr>
              <a:t>노인인구 </a:t>
            </a:r>
            <a:r>
              <a:rPr lang="en-US" altLang="ko-KR" sz="3000" b="1" dirty="0">
                <a:solidFill>
                  <a:srgbClr val="C00000"/>
                </a:solidFill>
                <a:latin typeface="+mn-ea"/>
                <a:ea typeface="+mn-ea"/>
              </a:rPr>
              <a:t>14%</a:t>
            </a:r>
            <a:r>
              <a:rPr lang="en-US" altLang="ko-KR" sz="3000" dirty="0">
                <a:latin typeface="+mn-ea"/>
                <a:ea typeface="+mn-ea"/>
              </a:rPr>
              <a:t>), </a:t>
            </a:r>
            <a:r>
              <a:rPr lang="en-US" altLang="ko-KR" sz="3000" b="1" dirty="0">
                <a:latin typeface="+mn-ea"/>
                <a:ea typeface="+mn-ea"/>
              </a:rPr>
              <a:t>2026</a:t>
            </a:r>
            <a:r>
              <a:rPr lang="ko-KR" altLang="en-US" sz="3000" b="1" dirty="0">
                <a:latin typeface="+mn-ea"/>
                <a:ea typeface="+mn-ea"/>
              </a:rPr>
              <a:t>년 </a:t>
            </a:r>
            <a:r>
              <a:rPr lang="ko-KR" altLang="en-US" sz="3000" b="1" dirty="0" err="1">
                <a:latin typeface="+mn-ea"/>
                <a:ea typeface="+mn-ea"/>
              </a:rPr>
              <a:t>초고령사회</a:t>
            </a:r>
            <a:r>
              <a:rPr lang="en-US" altLang="ko-KR" sz="3000" dirty="0">
                <a:latin typeface="+mn-ea"/>
                <a:ea typeface="+mn-ea"/>
              </a:rPr>
              <a:t>(</a:t>
            </a:r>
            <a:r>
              <a:rPr lang="ko-KR" altLang="en-US" sz="3000" dirty="0">
                <a:latin typeface="+mn-ea"/>
                <a:ea typeface="+mn-ea"/>
              </a:rPr>
              <a:t>노인인구 </a:t>
            </a:r>
            <a:r>
              <a:rPr lang="en-US" altLang="ko-KR" sz="3000" b="1" dirty="0">
                <a:solidFill>
                  <a:srgbClr val="C00000"/>
                </a:solidFill>
                <a:latin typeface="+mn-ea"/>
                <a:ea typeface="+mn-ea"/>
              </a:rPr>
              <a:t>20%</a:t>
            </a:r>
            <a:r>
              <a:rPr lang="en-US" altLang="ko-KR" sz="3000" dirty="0">
                <a:latin typeface="+mn-ea"/>
                <a:ea typeface="+mn-ea"/>
              </a:rPr>
              <a:t>) </a:t>
            </a:r>
            <a:r>
              <a:rPr lang="ko-KR" altLang="en-US" sz="3000" dirty="0">
                <a:latin typeface="+mn-ea"/>
                <a:ea typeface="+mn-ea"/>
              </a:rPr>
              <a:t>전망</a:t>
            </a:r>
            <a:endParaRPr lang="en-US" altLang="ko-KR" sz="3000" dirty="0">
              <a:latin typeface="+mn-ea"/>
              <a:ea typeface="+mn-ea"/>
            </a:endParaRPr>
          </a:p>
          <a:p>
            <a:pPr>
              <a:buFont typeface="Univers 55"/>
              <a:buNone/>
              <a:defRPr/>
            </a:pPr>
            <a:endParaRPr lang="en-US" altLang="ko-KR" sz="500" b="1" dirty="0">
              <a:latin typeface="+mn-ea"/>
              <a:ea typeface="+mn-ea"/>
            </a:endParaRP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ko-KR" altLang="en-US" sz="3200" b="1" dirty="0">
                <a:latin typeface="+mn-ea"/>
                <a:ea typeface="+mn-ea"/>
              </a:rPr>
              <a:t>노인의 </a:t>
            </a:r>
            <a:r>
              <a:rPr lang="ko-KR" altLang="en-US" sz="3200" b="1" dirty="0" err="1">
                <a:latin typeface="+mn-ea"/>
                <a:ea typeface="+mn-ea"/>
              </a:rPr>
              <a:t>상대빈곤율</a:t>
            </a:r>
            <a:r>
              <a:rPr lang="en-US" altLang="ko-KR" sz="3200" dirty="0">
                <a:latin typeface="+mn-ea"/>
                <a:ea typeface="+mn-ea"/>
              </a:rPr>
              <a:t>: </a:t>
            </a:r>
            <a:r>
              <a:rPr lang="en-US" altLang="ko-KR" sz="3200" b="1" dirty="0">
                <a:solidFill>
                  <a:srgbClr val="C00000"/>
                </a:solidFill>
                <a:latin typeface="+mn-ea"/>
                <a:ea typeface="+mn-ea"/>
              </a:rPr>
              <a:t>49%</a:t>
            </a:r>
            <a:r>
              <a:rPr lang="ko-KR" altLang="en-US" sz="3200" dirty="0">
                <a:latin typeface="+mn-ea"/>
                <a:ea typeface="+mn-ea"/>
              </a:rPr>
              <a:t> </a:t>
            </a:r>
            <a:r>
              <a:rPr lang="en-US" altLang="ko-KR" sz="3200" dirty="0">
                <a:latin typeface="+mn-ea"/>
                <a:ea typeface="+mn-ea"/>
              </a:rPr>
              <a:t>⇒ OECD</a:t>
            </a:r>
            <a:r>
              <a:rPr lang="ko-KR" altLang="en-US" sz="3200" dirty="0">
                <a:latin typeface="+mn-ea"/>
                <a:ea typeface="+mn-ea"/>
              </a:rPr>
              <a:t> 평균 </a:t>
            </a:r>
            <a:r>
              <a:rPr lang="ko-KR" altLang="en-US" sz="3200" dirty="0" err="1">
                <a:latin typeface="+mn-ea"/>
                <a:ea typeface="+mn-ea"/>
              </a:rPr>
              <a:t>노인빈곤율</a:t>
            </a:r>
            <a:r>
              <a:rPr lang="ko-KR" altLang="en-US" sz="3200" dirty="0">
                <a:latin typeface="+mn-ea"/>
                <a:ea typeface="+mn-ea"/>
              </a:rPr>
              <a:t> </a:t>
            </a:r>
            <a:r>
              <a:rPr lang="en-US" altLang="ko-KR" sz="3200" dirty="0">
                <a:latin typeface="+mn-ea"/>
                <a:ea typeface="+mn-ea"/>
              </a:rPr>
              <a:t>13%</a:t>
            </a:r>
            <a:r>
              <a:rPr lang="ko-KR" altLang="en-US" sz="3200" dirty="0">
                <a:latin typeface="+mn-ea"/>
                <a:ea typeface="+mn-ea"/>
              </a:rPr>
              <a:t>의 </a:t>
            </a:r>
            <a:r>
              <a:rPr lang="en-US" altLang="ko-KR" sz="3200" b="1" dirty="0">
                <a:solidFill>
                  <a:srgbClr val="C00000"/>
                </a:solidFill>
                <a:latin typeface="+mn-ea"/>
                <a:ea typeface="+mn-ea"/>
              </a:rPr>
              <a:t>4</a:t>
            </a:r>
            <a:r>
              <a:rPr lang="ko-KR" altLang="en-US" sz="3200" b="1" dirty="0">
                <a:solidFill>
                  <a:srgbClr val="C00000"/>
                </a:solidFill>
                <a:latin typeface="+mn-ea"/>
                <a:ea typeface="+mn-ea"/>
              </a:rPr>
              <a:t>배</a:t>
            </a:r>
            <a:endParaRPr lang="en-US" altLang="ko-KR" sz="3200" dirty="0">
              <a:latin typeface="+mn-ea"/>
              <a:ea typeface="+mn-ea"/>
            </a:endParaRPr>
          </a:p>
          <a:p>
            <a:pPr>
              <a:buFont typeface="Univers 55"/>
              <a:buNone/>
              <a:defRPr/>
            </a:pPr>
            <a:endParaRPr lang="ko-KR" altLang="en-US" sz="500" b="1" dirty="0">
              <a:latin typeface="+mn-ea"/>
              <a:ea typeface="+mn-ea"/>
            </a:endParaRP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ko-KR" altLang="en-US" sz="3200" b="1" dirty="0">
                <a:latin typeface="+mn-ea"/>
                <a:ea typeface="+mn-ea"/>
              </a:rPr>
              <a:t>노인의 </a:t>
            </a:r>
            <a:r>
              <a:rPr lang="ko-KR" altLang="en-US" sz="3200" b="1" dirty="0" err="1">
                <a:latin typeface="+mn-ea"/>
                <a:ea typeface="+mn-ea"/>
              </a:rPr>
              <a:t>절대빈곤율</a:t>
            </a:r>
            <a:r>
              <a:rPr lang="en-US" altLang="ko-KR" sz="3200" dirty="0">
                <a:latin typeface="+mn-ea"/>
                <a:ea typeface="+mn-ea"/>
              </a:rPr>
              <a:t>:</a:t>
            </a:r>
            <a:r>
              <a:rPr lang="ko-KR" altLang="en-US" sz="3200" dirty="0">
                <a:latin typeface="+mn-ea"/>
                <a:ea typeface="+mn-ea"/>
              </a:rPr>
              <a:t> </a:t>
            </a:r>
            <a:r>
              <a:rPr lang="en-US" altLang="ko-KR" sz="3000" dirty="0">
                <a:latin typeface="+mn-ea"/>
                <a:ea typeface="+mn-ea"/>
              </a:rPr>
              <a:t>65</a:t>
            </a:r>
            <a:r>
              <a:rPr lang="ko-KR" altLang="en-US" sz="3000" dirty="0">
                <a:latin typeface="+mn-ea"/>
                <a:ea typeface="+mn-ea"/>
              </a:rPr>
              <a:t>세 이상 노인의 </a:t>
            </a:r>
            <a:r>
              <a:rPr lang="en-US" altLang="ko-KR" sz="3000" b="1" dirty="0">
                <a:solidFill>
                  <a:srgbClr val="C00000"/>
                </a:solidFill>
                <a:latin typeface="+mn-ea"/>
                <a:ea typeface="+mn-ea"/>
              </a:rPr>
              <a:t>26%</a:t>
            </a: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endParaRPr lang="en-US" altLang="ko-KR" sz="3000" b="1" dirty="0">
              <a:latin typeface="+mn-ea"/>
              <a:ea typeface="+mn-ea"/>
            </a:endParaRP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endParaRPr lang="en-US" altLang="ko-KR" sz="3200" b="1" dirty="0">
              <a:latin typeface="+mn-ea"/>
              <a:ea typeface="+mn-ea"/>
            </a:endParaRP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endParaRPr lang="en-US" altLang="ko-KR" sz="30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397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제목 1"/>
          <p:cNvSpPr>
            <a:spLocks noGrp="1"/>
          </p:cNvSpPr>
          <p:nvPr>
            <p:ph type="title"/>
          </p:nvPr>
        </p:nvSpPr>
        <p:spPr>
          <a:xfrm>
            <a:off x="468313" y="417513"/>
            <a:ext cx="8229600" cy="582612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ko-KR" altLang="en-US" sz="320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비정규직으로 인한 부정적 효과와 </a:t>
            </a:r>
            <a:r>
              <a:rPr lang="en-US" altLang="ko-KR" sz="320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/>
            </a:r>
            <a:br>
              <a:rPr lang="en-US" altLang="ko-KR" sz="320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</a:br>
            <a:r>
              <a:rPr lang="ko-KR" altLang="en-US" sz="320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여성 경제활동 참여율</a:t>
            </a:r>
          </a:p>
        </p:txBody>
      </p:sp>
      <p:pic>
        <p:nvPicPr>
          <p:cNvPr id="27651" name="내용 개체 틀 3" descr="평균 월급 수준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14313" y="1180214"/>
            <a:ext cx="4929187" cy="5463474"/>
          </a:xfr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286375" y="1000125"/>
            <a:ext cx="3714750" cy="52657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000" dirty="0">
                <a:latin typeface="+mn-ea"/>
              </a:rPr>
              <a:t> [</a:t>
            </a:r>
            <a:r>
              <a:rPr kumimoji="0" lang="ko-KR" altLang="en-US" sz="2000" dirty="0" err="1">
                <a:latin typeface="+mn-ea"/>
              </a:rPr>
              <a:t>비정규직</a:t>
            </a:r>
            <a:r>
              <a:rPr kumimoji="0" lang="ko-KR" altLang="en-US" sz="2000" dirty="0">
                <a:latin typeface="+mn-ea"/>
              </a:rPr>
              <a:t> 증가와 내수 경제</a:t>
            </a:r>
            <a:r>
              <a:rPr kumimoji="0" lang="en-US" altLang="ko-KR" sz="2000" dirty="0">
                <a:latin typeface="+mn-ea"/>
              </a:rPr>
              <a:t>] </a:t>
            </a:r>
          </a:p>
          <a:p>
            <a:pPr marL="342900" indent="-342900">
              <a:buFont typeface="Wingdings" pitchFamily="2" charset="2"/>
              <a:buChar char="l"/>
              <a:defRPr/>
            </a:pPr>
            <a:r>
              <a:rPr kumimoji="0" lang="ko-KR" altLang="en-US" sz="1600" dirty="0">
                <a:latin typeface="+mn-ea"/>
              </a:rPr>
              <a:t>정규직의 </a:t>
            </a:r>
            <a:r>
              <a:rPr kumimoji="0" lang="en-US" altLang="ko-KR" sz="1600" dirty="0">
                <a:latin typeface="+mn-ea"/>
              </a:rPr>
              <a:t>50%</a:t>
            </a:r>
            <a:r>
              <a:rPr kumimoji="0" lang="ko-KR" altLang="en-US" sz="1600" dirty="0">
                <a:latin typeface="+mn-ea"/>
              </a:rPr>
              <a:t>에 </a:t>
            </a:r>
            <a:r>
              <a:rPr lang="ko-KR" altLang="en-US" sz="1600" dirty="0">
                <a:latin typeface="+mn-ea"/>
              </a:rPr>
              <a:t>불과한 비정규직의 급여 수준</a:t>
            </a:r>
            <a:endParaRPr lang="en-US" altLang="ko-KR" sz="1600" dirty="0">
              <a:latin typeface="+mn-ea"/>
            </a:endParaRPr>
          </a:p>
          <a:p>
            <a:pPr marL="342900" indent="-342900">
              <a:buFont typeface="Wingdings" pitchFamily="2" charset="2"/>
              <a:buChar char="l"/>
              <a:defRPr/>
            </a:pPr>
            <a:r>
              <a:rPr lang="en-US" altLang="ko-KR" sz="1600" dirty="0">
                <a:latin typeface="+mn-ea"/>
              </a:rPr>
              <a:t>692.2</a:t>
            </a:r>
            <a:r>
              <a:rPr lang="ko-KR" altLang="en-US" sz="1600" dirty="0">
                <a:latin typeface="+mn-ea"/>
              </a:rPr>
              <a:t>만 명이 평균 </a:t>
            </a:r>
            <a:r>
              <a:rPr lang="en-US" altLang="ko-KR" sz="1600" dirty="0">
                <a:latin typeface="+mn-ea"/>
              </a:rPr>
              <a:t>100</a:t>
            </a:r>
            <a:r>
              <a:rPr lang="ko-KR" altLang="en-US" sz="1600" dirty="0">
                <a:latin typeface="+mn-ea"/>
              </a:rPr>
              <a:t>만원 대 월급</a:t>
            </a:r>
            <a:r>
              <a:rPr lang="en-US" altLang="ko-KR" sz="1600" dirty="0">
                <a:latin typeface="+mn-ea"/>
              </a:rPr>
              <a:t>, 264</a:t>
            </a:r>
            <a:r>
              <a:rPr lang="ko-KR" altLang="en-US" sz="1600" dirty="0" err="1">
                <a:latin typeface="+mn-ea"/>
              </a:rPr>
              <a:t>만명이</a:t>
            </a:r>
            <a:r>
              <a:rPr lang="ko-KR" altLang="en-US" sz="1600" dirty="0">
                <a:latin typeface="+mn-ea"/>
              </a:rPr>
              <a:t> </a:t>
            </a:r>
            <a:r>
              <a:rPr lang="en-US" altLang="ko-KR" sz="1600" dirty="0">
                <a:latin typeface="+mn-ea"/>
              </a:rPr>
              <a:t>100</a:t>
            </a:r>
            <a:r>
              <a:rPr lang="ko-KR" altLang="en-US" sz="1600" dirty="0">
                <a:latin typeface="+mn-ea"/>
              </a:rPr>
              <a:t>만원 이하</a:t>
            </a:r>
            <a:endParaRPr lang="en-US" altLang="ko-KR" sz="1600" dirty="0">
              <a:latin typeface="+mn-ea"/>
            </a:endParaRPr>
          </a:p>
          <a:p>
            <a:pPr marL="342900" indent="-342900">
              <a:buFont typeface="Wingdings" pitchFamily="2" charset="2"/>
              <a:buChar char="l"/>
              <a:defRPr/>
            </a:pPr>
            <a:r>
              <a:rPr lang="ko-KR" altLang="en-US" sz="1600" dirty="0">
                <a:solidFill>
                  <a:srgbClr val="FF0000"/>
                </a:solidFill>
                <a:latin typeface="+mn-ea"/>
              </a:rPr>
              <a:t>약 </a:t>
            </a:r>
            <a:r>
              <a:rPr lang="en-US" altLang="ko-KR" sz="1600" dirty="0">
                <a:solidFill>
                  <a:srgbClr val="FF0000"/>
                </a:solidFill>
                <a:latin typeface="+mn-ea"/>
              </a:rPr>
              <a:t>956.2</a:t>
            </a:r>
            <a:r>
              <a:rPr lang="ko-KR" altLang="en-US" sz="1600" dirty="0">
                <a:solidFill>
                  <a:srgbClr val="FF0000"/>
                </a:solidFill>
                <a:latin typeface="+mn-ea"/>
              </a:rPr>
              <a:t>만 명이 연봉 </a:t>
            </a:r>
            <a:r>
              <a:rPr lang="en-US" altLang="ko-KR" sz="1600" dirty="0">
                <a:solidFill>
                  <a:srgbClr val="FF0000"/>
                </a:solidFill>
                <a:latin typeface="+mn-ea"/>
              </a:rPr>
              <a:t>1,000</a:t>
            </a:r>
            <a:r>
              <a:rPr lang="ko-KR" altLang="en-US" sz="1600" dirty="0">
                <a:solidFill>
                  <a:srgbClr val="FF0000"/>
                </a:solidFill>
                <a:latin typeface="+mn-ea"/>
              </a:rPr>
              <a:t>만원을 적게 받을 경우 연간 </a:t>
            </a:r>
            <a:r>
              <a:rPr lang="en-US" altLang="ko-KR" sz="1600" dirty="0">
                <a:solidFill>
                  <a:srgbClr val="FF0000"/>
                </a:solidFill>
                <a:latin typeface="+mn-ea"/>
              </a:rPr>
              <a:t>96</a:t>
            </a:r>
            <a:r>
              <a:rPr lang="ko-KR" altLang="en-US" sz="1600" dirty="0">
                <a:solidFill>
                  <a:srgbClr val="FF0000"/>
                </a:solidFill>
                <a:latin typeface="+mn-ea"/>
              </a:rPr>
              <a:t>조원의 가처분 소득의 감소</a:t>
            </a:r>
            <a:endParaRPr lang="en-US" altLang="ko-KR" sz="1600" dirty="0">
              <a:solidFill>
                <a:srgbClr val="FF0000"/>
              </a:solidFill>
              <a:latin typeface="+mn-ea"/>
            </a:endParaRPr>
          </a:p>
          <a:p>
            <a:pPr marL="342900" indent="-342900">
              <a:buFont typeface="Wingdings" pitchFamily="2" charset="2"/>
              <a:buChar char="l"/>
              <a:defRPr/>
            </a:pPr>
            <a:r>
              <a:rPr lang="ko-KR" altLang="en-US" sz="1600" dirty="0">
                <a:latin typeface="+mn-ea"/>
              </a:rPr>
              <a:t>평균 가구수</a:t>
            </a:r>
            <a:r>
              <a:rPr lang="en-US" altLang="ko-KR" sz="1600" dirty="0">
                <a:latin typeface="+mn-ea"/>
              </a:rPr>
              <a:t>(2.4</a:t>
            </a:r>
            <a:r>
              <a:rPr lang="ko-KR" altLang="en-US" sz="1600" dirty="0">
                <a:latin typeface="+mn-ea"/>
              </a:rPr>
              <a:t>인</a:t>
            </a:r>
            <a:r>
              <a:rPr lang="en-US" altLang="ko-KR" sz="1600" dirty="0">
                <a:latin typeface="+mn-ea"/>
              </a:rPr>
              <a:t>) </a:t>
            </a:r>
            <a:r>
              <a:rPr lang="ko-KR" altLang="en-US" sz="1600" dirty="0">
                <a:latin typeface="+mn-ea"/>
              </a:rPr>
              <a:t>기준으로 </a:t>
            </a:r>
            <a:r>
              <a:rPr lang="en-US" altLang="ko-KR" sz="1600" dirty="0">
                <a:latin typeface="+mn-ea"/>
              </a:rPr>
              <a:t>2294.9</a:t>
            </a:r>
            <a:r>
              <a:rPr lang="ko-KR" altLang="en-US" sz="1600" dirty="0">
                <a:latin typeface="+mn-ea"/>
              </a:rPr>
              <a:t>만 명이 소비할 가처분 소득이 감소하여 내수 경제가 활성화되기 어려운 구조</a:t>
            </a:r>
            <a:endParaRPr lang="en-US" altLang="ko-KR" sz="1600" dirty="0">
              <a:latin typeface="+mn-ea"/>
            </a:endParaRPr>
          </a:p>
          <a:p>
            <a:pPr marL="342900" indent="-342900">
              <a:buFont typeface="Wingdings" pitchFamily="2" charset="2"/>
              <a:buChar char="l"/>
              <a:defRPr/>
            </a:pPr>
            <a:endParaRPr lang="en-US" altLang="ko-KR" sz="1600" dirty="0">
              <a:latin typeface="+mn-ea"/>
            </a:endParaRPr>
          </a:p>
          <a:p>
            <a:pPr marL="342900" indent="-342900">
              <a:defRPr/>
            </a:pPr>
            <a:r>
              <a:rPr lang="en-US" altLang="ko-KR" sz="2000" dirty="0">
                <a:latin typeface="+mn-ea"/>
              </a:rPr>
              <a:t>[</a:t>
            </a:r>
            <a:r>
              <a:rPr lang="ko-KR" altLang="en-US" sz="2000" dirty="0">
                <a:latin typeface="+mn-ea"/>
              </a:rPr>
              <a:t>복지국가 정책과 내수 경제</a:t>
            </a:r>
            <a:r>
              <a:rPr lang="en-US" altLang="ko-KR" sz="2000" dirty="0">
                <a:latin typeface="+mn-ea"/>
              </a:rPr>
              <a:t>]</a:t>
            </a:r>
          </a:p>
          <a:p>
            <a:pPr marL="342900" indent="-342900">
              <a:buFont typeface="Wingdings" pitchFamily="2" charset="2"/>
              <a:buChar char="l"/>
              <a:defRPr/>
            </a:pPr>
            <a:r>
              <a:rPr lang="ko-KR" altLang="en-US" sz="1600" dirty="0">
                <a:latin typeface="+mn-ea"/>
              </a:rPr>
              <a:t>보육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교육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의료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주거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노후 보장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고용 등에 대한 복지정책을 시행할 경우 </a:t>
            </a:r>
            <a:endParaRPr lang="en-US" altLang="ko-KR" sz="1600" dirty="0">
              <a:latin typeface="+mn-ea"/>
            </a:endParaRPr>
          </a:p>
          <a:p>
            <a:pPr marL="342900" indent="-342900">
              <a:buFont typeface="Wingdings" pitchFamily="2" charset="2"/>
              <a:buChar char="l"/>
              <a:defRPr/>
            </a:pPr>
            <a:r>
              <a:rPr lang="ko-KR" altLang="en-US" sz="1600" dirty="0">
                <a:latin typeface="+mn-ea"/>
              </a:rPr>
              <a:t>국가의 이전 지출을 통해 개별 가구의 가처분 소득이 월 </a:t>
            </a:r>
            <a:r>
              <a:rPr lang="en-US" altLang="ko-KR" sz="1600" dirty="0">
                <a:latin typeface="+mn-ea"/>
              </a:rPr>
              <a:t>100</a:t>
            </a:r>
            <a:r>
              <a:rPr lang="ko-KR" altLang="en-US" sz="1600" dirty="0">
                <a:latin typeface="+mn-ea"/>
              </a:rPr>
              <a:t>만원 만 증가하여도 연간 </a:t>
            </a:r>
            <a:r>
              <a:rPr lang="en-US" altLang="ko-KR" sz="1600" dirty="0">
                <a:latin typeface="+mn-ea"/>
              </a:rPr>
              <a:t>96</a:t>
            </a:r>
            <a:r>
              <a:rPr lang="ko-KR" altLang="en-US" sz="1600" dirty="0">
                <a:latin typeface="+mn-ea"/>
              </a:rPr>
              <a:t>조원 정도의 내수 활성화 효과 가능</a:t>
            </a:r>
            <a:endParaRPr lang="en-US" altLang="ko-KR" sz="1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257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0" y="0"/>
            <a:ext cx="9144000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ko-KR" altLang="ko-KR" sz="1000">
                <a:solidFill>
                  <a:srgbClr val="000000"/>
                </a:solidFill>
                <a:latin typeface="한컴바탕" pitchFamily="18" charset="2"/>
              </a:rPr>
              <a:t>  </a:t>
            </a:r>
            <a:r>
              <a:rPr lang="ko-KR" altLang="ko-KR" sz="15700">
                <a:solidFill>
                  <a:srgbClr val="000000"/>
                </a:solidFill>
                <a:latin typeface="Arial" pitchFamily="34" charset="0"/>
              </a:rPr>
              <a:t> </a:t>
            </a:r>
            <a:r>
              <a:rPr lang="ko-KR" altLang="ko-KR" sz="1000">
                <a:solidFill>
                  <a:srgbClr val="000000"/>
                </a:solidFill>
                <a:latin typeface="Arial" pitchFamily="34" charset="0"/>
              </a:rPr>
              <a:t>                            </a:t>
            </a:r>
            <a:endParaRPr lang="ko-KR" altLang="ko-KR" sz="1000">
              <a:solidFill>
                <a:srgbClr val="000000"/>
              </a:solidFill>
              <a:latin typeface="한컴바탕" pitchFamily="18" charset="2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4008474" y="4037013"/>
            <a:ext cx="51355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ko-KR" altLang="en-US" dirty="0">
                <a:solidFill>
                  <a:schemeClr val="accent3"/>
                </a:solidFill>
              </a:rPr>
              <a:t>자료</a:t>
            </a:r>
            <a:r>
              <a:rPr lang="en-US" altLang="ko-KR" dirty="0">
                <a:solidFill>
                  <a:schemeClr val="accent3"/>
                </a:solidFill>
              </a:rPr>
              <a:t>: </a:t>
            </a:r>
            <a:r>
              <a:rPr lang="en-US" dirty="0">
                <a:solidFill>
                  <a:schemeClr val="accent3"/>
                </a:solidFill>
              </a:rPr>
              <a:t>OECD </a:t>
            </a:r>
            <a:r>
              <a:rPr lang="en-US" dirty="0" err="1">
                <a:solidFill>
                  <a:schemeClr val="accent3"/>
                </a:solidFill>
              </a:rPr>
              <a:t>Factbook</a:t>
            </a:r>
            <a:r>
              <a:rPr lang="en-US" dirty="0">
                <a:solidFill>
                  <a:schemeClr val="accent3"/>
                </a:solidFill>
              </a:rPr>
              <a:t> 2010, 135pp </a:t>
            </a:r>
          </a:p>
        </p:txBody>
      </p:sp>
      <p:pic>
        <p:nvPicPr>
          <p:cNvPr id="28676" name="Picture 2" descr="C:\DOCUME~1\user\LOCALS~1\Temp\UNI0000034c2aa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463" y="741363"/>
            <a:ext cx="8831262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표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60412288"/>
              </p:ext>
            </p:extLst>
          </p:nvPr>
        </p:nvGraphicFramePr>
        <p:xfrm>
          <a:off x="254000" y="4603750"/>
          <a:ext cx="8582025" cy="15160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8617"/>
                <a:gridCol w="937926"/>
                <a:gridCol w="937926"/>
                <a:gridCol w="937926"/>
                <a:gridCol w="937926"/>
                <a:gridCol w="937926"/>
                <a:gridCol w="937926"/>
                <a:gridCol w="937926"/>
                <a:gridCol w="937926"/>
              </a:tblGrid>
              <a:tr h="5053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4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연도</a:t>
                      </a:r>
                    </a:p>
                  </a:txBody>
                  <a:tcPr marL="64776" marR="64776" marT="64789" marB="6478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1994</a:t>
                      </a:r>
                    </a:p>
                  </a:txBody>
                  <a:tcPr marL="64776" marR="64776" marT="64789" marB="6478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40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1996</a:t>
                      </a:r>
                    </a:p>
                  </a:txBody>
                  <a:tcPr marL="64776" marR="64776" marT="64789" marB="6478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40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1998</a:t>
                      </a:r>
                    </a:p>
                  </a:txBody>
                  <a:tcPr marL="64776" marR="64776" marT="64789" marB="6478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40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2000</a:t>
                      </a:r>
                    </a:p>
                  </a:txBody>
                  <a:tcPr marL="64776" marR="64776" marT="64789" marB="6478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40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2002</a:t>
                      </a:r>
                    </a:p>
                  </a:txBody>
                  <a:tcPr marL="64776" marR="64776" marT="64789" marB="6478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40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2004</a:t>
                      </a:r>
                    </a:p>
                  </a:txBody>
                  <a:tcPr marL="64776" marR="64776" marT="64789" marB="6478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40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2006</a:t>
                      </a:r>
                    </a:p>
                  </a:txBody>
                  <a:tcPr marL="64776" marR="64776" marT="64789" marB="6478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40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2008</a:t>
                      </a:r>
                    </a:p>
                  </a:txBody>
                  <a:tcPr marL="64776" marR="64776" marT="64789" marB="64789" anchor="ctr"/>
                </a:tc>
              </a:tr>
              <a:tr h="5053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ko-KR" altLang="en-US" sz="18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한국</a:t>
                      </a:r>
                    </a:p>
                  </a:txBody>
                  <a:tcPr marL="64776" marR="64776" marT="64789" marB="6478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8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37.1</a:t>
                      </a:r>
                    </a:p>
                  </a:txBody>
                  <a:tcPr marL="64776" marR="64776" marT="64789" marB="6478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8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36.7</a:t>
                      </a:r>
                    </a:p>
                  </a:txBody>
                  <a:tcPr marL="64776" marR="64776" marT="64789" marB="6478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8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38.3</a:t>
                      </a:r>
                    </a:p>
                  </a:txBody>
                  <a:tcPr marL="64776" marR="64776" marT="64789" marB="6478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8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36.8</a:t>
                      </a:r>
                    </a:p>
                  </a:txBody>
                  <a:tcPr marL="64776" marR="64776" marT="64789" marB="6478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8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36.0</a:t>
                      </a:r>
                    </a:p>
                  </a:txBody>
                  <a:tcPr marL="64776" marR="64776" marT="64789" marB="6478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8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34.0</a:t>
                      </a:r>
                    </a:p>
                  </a:txBody>
                  <a:tcPr marL="64776" marR="64776" marT="64789" marB="6478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8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32.8</a:t>
                      </a:r>
                    </a:p>
                  </a:txBody>
                  <a:tcPr marL="64776" marR="64776" marT="64789" marB="6478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8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31.3</a:t>
                      </a:r>
                    </a:p>
                  </a:txBody>
                  <a:tcPr marL="64776" marR="64776" marT="64789" marB="64789" anchor="ctr"/>
                </a:tc>
              </a:tr>
              <a:tr h="50536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OECD</a:t>
                      </a:r>
                      <a:r>
                        <a:rPr lang="ko-KR" altLang="en-US" sz="1400" b="1" dirty="0" smtClean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평균</a:t>
                      </a:r>
                      <a:endParaRPr lang="ko-KR" altLang="en-US" sz="1400" b="1" dirty="0">
                        <a:solidFill>
                          <a:srgbClr val="000000"/>
                        </a:solidFill>
                        <a:latin typeface="+mn-ea"/>
                        <a:ea typeface="+mn-ea"/>
                      </a:endParaRPr>
                    </a:p>
                  </a:txBody>
                  <a:tcPr marL="64776" marR="64776" marT="64789" marB="6478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19.8</a:t>
                      </a:r>
                    </a:p>
                  </a:txBody>
                  <a:tcPr marL="64776" marR="64776" marT="64789" marB="6478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19.2</a:t>
                      </a:r>
                    </a:p>
                  </a:txBody>
                  <a:tcPr marL="64776" marR="64776" marT="64789" marB="6478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18.6</a:t>
                      </a:r>
                    </a:p>
                  </a:txBody>
                  <a:tcPr marL="64776" marR="64776" marT="64789" marB="6478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17.6</a:t>
                      </a:r>
                    </a:p>
                  </a:txBody>
                  <a:tcPr marL="64776" marR="64776" marT="64789" marB="6478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17.3</a:t>
                      </a:r>
                    </a:p>
                  </a:txBody>
                  <a:tcPr marL="64776" marR="64776" marT="64789" marB="6478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17.3</a:t>
                      </a:r>
                    </a:p>
                  </a:txBody>
                  <a:tcPr marL="64776" marR="64776" marT="64789" marB="6478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16.4</a:t>
                      </a:r>
                    </a:p>
                  </a:txBody>
                  <a:tcPr marL="64776" marR="64776" marT="64789" marB="6478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ko-KR" sz="1400" dirty="0">
                          <a:solidFill>
                            <a:srgbClr val="000000"/>
                          </a:solidFill>
                          <a:latin typeface="+mn-ea"/>
                          <a:ea typeface="+mn-ea"/>
                        </a:rPr>
                        <a:t>15.8</a:t>
                      </a:r>
                    </a:p>
                  </a:txBody>
                  <a:tcPr marL="64776" marR="64776" marT="64789" marB="64789" anchor="ctr"/>
                </a:tc>
              </a:tr>
            </a:tbl>
          </a:graphicData>
        </a:graphic>
      </p:graphicFrame>
      <p:sp>
        <p:nvSpPr>
          <p:cNvPr id="18" name="직사각형 17"/>
          <p:cNvSpPr/>
          <p:nvPr/>
        </p:nvSpPr>
        <p:spPr>
          <a:xfrm>
            <a:off x="189855" y="6119843"/>
            <a:ext cx="8805862" cy="40011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ko-KR" altLang="en-US" sz="1600" dirty="0" err="1">
                <a:solidFill>
                  <a:schemeClr val="accent3"/>
                </a:solidFill>
              </a:rPr>
              <a:t>원자료</a:t>
            </a:r>
            <a:r>
              <a:rPr lang="ko-KR" altLang="en-US" sz="1600" dirty="0">
                <a:solidFill>
                  <a:schemeClr val="accent3"/>
                </a:solidFill>
              </a:rPr>
              <a:t> </a:t>
            </a:r>
            <a:r>
              <a:rPr lang="en-US" altLang="ko-KR" sz="1600" dirty="0">
                <a:solidFill>
                  <a:schemeClr val="accent3"/>
                </a:solidFill>
              </a:rPr>
              <a:t>: </a:t>
            </a:r>
            <a:r>
              <a:rPr lang="en-US" sz="1600" dirty="0">
                <a:solidFill>
                  <a:schemeClr val="accent3"/>
                </a:solidFill>
              </a:rPr>
              <a:t>OECD </a:t>
            </a:r>
            <a:r>
              <a:rPr lang="en-US" sz="1600" dirty="0" err="1">
                <a:solidFill>
                  <a:schemeClr val="accent3"/>
                </a:solidFill>
              </a:rPr>
              <a:t>Factbook</a:t>
            </a:r>
            <a:r>
              <a:rPr lang="en-US" sz="1600" dirty="0">
                <a:solidFill>
                  <a:schemeClr val="accent3"/>
                </a:solidFill>
              </a:rPr>
              <a:t> 2010: Economic, Environmental and Social Statistics</a:t>
            </a:r>
            <a:r>
              <a:rPr lang="en-US" dirty="0"/>
              <a:t>. </a:t>
            </a:r>
          </a:p>
        </p:txBody>
      </p:sp>
      <p:sp>
        <p:nvSpPr>
          <p:cNvPr id="19" name="Text Box 184"/>
          <p:cNvSpPr txBox="1">
            <a:spLocks noChangeArrowheads="1"/>
          </p:cNvSpPr>
          <p:nvPr/>
        </p:nvSpPr>
        <p:spPr bwMode="auto">
          <a:xfrm>
            <a:off x="1570038" y="196850"/>
            <a:ext cx="5881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ko-KR" altLang="en-US" sz="2800" dirty="0" err="1">
                <a:solidFill>
                  <a:schemeClr val="tx2"/>
                </a:solidFill>
                <a:latin typeface="HY헤드라인M" pitchFamily="18" charset="-127"/>
                <a:ea typeface="HY헤드라인M" pitchFamily="18" charset="-127"/>
              </a:rPr>
              <a:t>총고용에서</a:t>
            </a:r>
            <a:r>
              <a:rPr lang="ko-KR" altLang="en-US" sz="2800" dirty="0">
                <a:solidFill>
                  <a:schemeClr val="tx2"/>
                </a:solidFill>
                <a:latin typeface="HY헤드라인M" pitchFamily="18" charset="-127"/>
                <a:ea typeface="HY헤드라인M" pitchFamily="18" charset="-127"/>
              </a:rPr>
              <a:t> 자영업종사자 비율</a:t>
            </a:r>
            <a:r>
              <a:rPr lang="en-US" altLang="ko-KR" sz="2800" dirty="0">
                <a:solidFill>
                  <a:schemeClr val="tx2"/>
                </a:solidFill>
                <a:latin typeface="HY헤드라인M" pitchFamily="18" charset="-127"/>
                <a:ea typeface="HY헤드라인M" pitchFamily="18" charset="-127"/>
              </a:rPr>
              <a:t>(%)</a:t>
            </a:r>
            <a:endParaRPr lang="ko-KR" altLang="en-US" sz="2800" dirty="0">
              <a:solidFill>
                <a:schemeClr val="tx2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7800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제목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ko-KR" altLang="en-US" b="1" smtClean="0"/>
              <a:t>대한민국의 자화상</a:t>
            </a:r>
            <a:r>
              <a:rPr lang="en-US" altLang="ko-KR" b="1" smtClean="0"/>
              <a:t>(4)</a:t>
            </a:r>
            <a:endParaRPr lang="ko-KR" altLang="en-US" b="1" smtClean="0">
              <a:solidFill>
                <a:schemeClr val="tx1"/>
              </a:solidFill>
            </a:endParaRPr>
          </a:p>
        </p:txBody>
      </p:sp>
      <p:sp>
        <p:nvSpPr>
          <p:cNvPr id="19459" name="날짜 개체 틀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fld id="{8DF1E397-9977-4685-B5F7-59CCC0AF2DAF}" type="datetime1">
              <a:rPr kumimoji="0" lang="ko-KR" altLang="en-US" sz="1200" smtClean="0"/>
              <a:pPr eaLnBrk="1" hangingPunct="1"/>
              <a:t>2016-12-08</a:t>
            </a:fld>
            <a:endParaRPr kumimoji="0" lang="en-US" altLang="ko-KR" sz="1200" smtClean="0"/>
          </a:p>
        </p:txBody>
      </p:sp>
      <p:sp>
        <p:nvSpPr>
          <p:cNvPr id="19460" name="슬라이드 번호 개체 틀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fld id="{4D4BD005-40B3-4D9B-9911-F087278B309E}" type="slidenum">
              <a:rPr kumimoji="0" lang="en-US" altLang="ko-KR" sz="1200" smtClean="0"/>
              <a:pPr eaLnBrk="1" hangingPunct="1"/>
              <a:t>15</a:t>
            </a:fld>
            <a:endParaRPr kumimoji="0" lang="en-US" altLang="ko-KR" sz="1200" smtClean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66738" y="1773238"/>
            <a:ext cx="8253412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en-US" altLang="ko-KR" sz="3200" b="1" dirty="0">
                <a:latin typeface="+mn-ea"/>
                <a:ea typeface="+mn-ea"/>
              </a:rPr>
              <a:t>‘GDP </a:t>
            </a:r>
            <a:r>
              <a:rPr lang="ko-KR" altLang="en-US" sz="3200" b="1" dirty="0">
                <a:latin typeface="+mn-ea"/>
                <a:ea typeface="+mn-ea"/>
              </a:rPr>
              <a:t>대비 공공사회복지지출</a:t>
            </a:r>
            <a:r>
              <a:rPr lang="en-US" altLang="ko-KR" sz="3200" b="1" dirty="0">
                <a:latin typeface="+mn-ea"/>
                <a:ea typeface="+mn-ea"/>
              </a:rPr>
              <a:t>’</a:t>
            </a:r>
            <a:r>
              <a:rPr lang="ko-KR" altLang="en-US" sz="3200" b="1" dirty="0">
                <a:latin typeface="+mn-ea"/>
                <a:ea typeface="+mn-ea"/>
              </a:rPr>
              <a:t> 비율</a:t>
            </a:r>
            <a:r>
              <a:rPr lang="en-US" altLang="ko-KR" sz="3200" dirty="0">
                <a:latin typeface="+mn-ea"/>
                <a:ea typeface="+mn-ea"/>
              </a:rPr>
              <a:t>: </a:t>
            </a:r>
            <a:r>
              <a:rPr lang="en-US" altLang="ko-KR" sz="3200" b="1" dirty="0">
                <a:solidFill>
                  <a:srgbClr val="C00000"/>
                </a:solidFill>
                <a:latin typeface="+mn-ea"/>
                <a:ea typeface="+mn-ea"/>
              </a:rPr>
              <a:t>10%</a:t>
            </a:r>
            <a:r>
              <a:rPr lang="en-US" altLang="ko-KR" sz="3200" dirty="0">
                <a:latin typeface="+mn-ea"/>
                <a:ea typeface="+mn-ea"/>
              </a:rPr>
              <a:t> </a:t>
            </a:r>
            <a:r>
              <a:rPr lang="en-US" altLang="ko-KR" sz="3000" dirty="0">
                <a:latin typeface="+mn-ea"/>
                <a:ea typeface="+mn-ea"/>
              </a:rPr>
              <a:t>⇒ OECD </a:t>
            </a:r>
            <a:r>
              <a:rPr lang="ko-KR" altLang="en-US" sz="3000" dirty="0">
                <a:latin typeface="+mn-ea"/>
                <a:ea typeface="+mn-ea"/>
              </a:rPr>
              <a:t>국가 평균은 </a:t>
            </a:r>
            <a:r>
              <a:rPr lang="en-US" altLang="ko-KR" sz="3000" b="1" dirty="0">
                <a:latin typeface="+mn-ea"/>
                <a:ea typeface="+mn-ea"/>
              </a:rPr>
              <a:t>21%</a:t>
            </a:r>
            <a:r>
              <a:rPr lang="en-US" altLang="ko-KR" sz="3000" dirty="0">
                <a:latin typeface="+mn-ea"/>
                <a:ea typeface="+mn-ea"/>
              </a:rPr>
              <a:t>, </a:t>
            </a:r>
            <a:r>
              <a:rPr lang="ko-KR" altLang="en-US" sz="3000" dirty="0">
                <a:latin typeface="+mn-ea"/>
                <a:ea typeface="+mn-ea"/>
              </a:rPr>
              <a:t>선진복지국가는 </a:t>
            </a:r>
            <a:r>
              <a:rPr lang="en-US" altLang="ko-KR" sz="3000" b="1" dirty="0">
                <a:latin typeface="+mn-ea"/>
                <a:ea typeface="+mn-ea"/>
              </a:rPr>
              <a:t>25-30%</a:t>
            </a:r>
            <a:r>
              <a:rPr lang="en-US" altLang="ko-KR" sz="3000" dirty="0">
                <a:latin typeface="+mn-ea"/>
                <a:ea typeface="+mn-ea"/>
              </a:rPr>
              <a:t> </a:t>
            </a: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endParaRPr lang="en-US" altLang="ko-KR" sz="500" dirty="0">
              <a:latin typeface="+mn-ea"/>
              <a:ea typeface="+mn-ea"/>
            </a:endParaRP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ko-KR" altLang="en-US" sz="3200" b="1" dirty="0">
                <a:latin typeface="+mn-ea"/>
                <a:ea typeface="+mn-ea"/>
              </a:rPr>
              <a:t>국민의 행복지수</a:t>
            </a:r>
            <a:r>
              <a:rPr lang="en-US" altLang="ko-KR" sz="3200" dirty="0">
                <a:latin typeface="+mn-ea"/>
                <a:ea typeface="+mn-ea"/>
              </a:rPr>
              <a:t>: OECD 34</a:t>
            </a:r>
            <a:r>
              <a:rPr lang="ko-KR" altLang="en-US" sz="3200" dirty="0">
                <a:latin typeface="+mn-ea"/>
                <a:ea typeface="+mn-ea"/>
              </a:rPr>
              <a:t>개 국가 중에서 우리나라는 </a:t>
            </a:r>
            <a:r>
              <a:rPr lang="en-US" altLang="ko-KR" sz="3200" b="1" dirty="0">
                <a:solidFill>
                  <a:srgbClr val="C00000"/>
                </a:solidFill>
                <a:latin typeface="+mn-ea"/>
                <a:ea typeface="+mn-ea"/>
              </a:rPr>
              <a:t>32</a:t>
            </a:r>
            <a:r>
              <a:rPr lang="ko-KR" altLang="en-US" sz="3200" b="1" dirty="0">
                <a:solidFill>
                  <a:srgbClr val="C00000"/>
                </a:solidFill>
                <a:latin typeface="+mn-ea"/>
                <a:ea typeface="+mn-ea"/>
              </a:rPr>
              <a:t>위</a:t>
            </a:r>
            <a:endParaRPr lang="en-US" altLang="ko-KR" sz="3000" dirty="0">
              <a:latin typeface="+mn-ea"/>
              <a:ea typeface="+mn-ea"/>
            </a:endParaRPr>
          </a:p>
          <a:p>
            <a:pPr>
              <a:buFont typeface="Univers 55"/>
              <a:buNone/>
              <a:defRPr/>
            </a:pPr>
            <a:r>
              <a:rPr lang="en-US" altLang="ko-KR" sz="500" b="1" dirty="0">
                <a:latin typeface="+mn-ea"/>
                <a:ea typeface="+mn-ea"/>
              </a:rPr>
              <a:t>                      </a:t>
            </a: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en-US" altLang="ko-KR" sz="3200" b="1" dirty="0">
                <a:latin typeface="+mn-ea"/>
                <a:ea typeface="+mn-ea"/>
              </a:rPr>
              <a:t>2013</a:t>
            </a:r>
            <a:r>
              <a:rPr lang="ko-KR" altLang="en-US" sz="3200" b="1" dirty="0">
                <a:latin typeface="+mn-ea"/>
                <a:ea typeface="+mn-ea"/>
              </a:rPr>
              <a:t>년 사회조사 결과</a:t>
            </a:r>
            <a:r>
              <a:rPr lang="en-US" altLang="ko-KR" sz="3200" dirty="0">
                <a:latin typeface="+mn-ea"/>
                <a:ea typeface="+mn-ea"/>
              </a:rPr>
              <a:t>: </a:t>
            </a:r>
            <a:r>
              <a:rPr lang="ko-KR" altLang="en-US" sz="3200" dirty="0">
                <a:latin typeface="+mn-ea"/>
                <a:ea typeface="+mn-ea"/>
              </a:rPr>
              <a:t>가구주의 </a:t>
            </a:r>
            <a:r>
              <a:rPr lang="en-US" altLang="ko-KR" sz="3200" b="1" dirty="0">
                <a:solidFill>
                  <a:srgbClr val="C00000"/>
                </a:solidFill>
                <a:latin typeface="+mn-ea"/>
                <a:ea typeface="+mn-ea"/>
              </a:rPr>
              <a:t>46.7%</a:t>
            </a:r>
            <a:r>
              <a:rPr lang="ko-KR" altLang="en-US" sz="3200" dirty="0">
                <a:latin typeface="+mn-ea"/>
                <a:ea typeface="+mn-ea"/>
              </a:rPr>
              <a:t>는 자신의 사회경제적 지위</a:t>
            </a:r>
            <a:r>
              <a:rPr lang="en-US" altLang="ko-KR" sz="3200" dirty="0">
                <a:latin typeface="+mn-ea"/>
              </a:rPr>
              <a:t> ⇒</a:t>
            </a:r>
            <a:r>
              <a:rPr lang="ko-KR" altLang="en-US" sz="3200" dirty="0">
                <a:latin typeface="+mn-ea"/>
                <a:ea typeface="+mn-ea"/>
              </a:rPr>
              <a:t> </a:t>
            </a:r>
            <a:r>
              <a:rPr lang="ko-KR" altLang="en-US" sz="3200" b="1" dirty="0">
                <a:solidFill>
                  <a:srgbClr val="C00000"/>
                </a:solidFill>
                <a:latin typeface="+mn-ea"/>
                <a:ea typeface="+mn-ea"/>
              </a:rPr>
              <a:t>하층민 </a:t>
            </a:r>
            <a:endParaRPr lang="en-US" altLang="ko-KR" sz="3200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918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9" descr="http://ojsfile.ohmynews.com/STD_IMG_FILE/2015/0820/IE001862471_ST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260350"/>
            <a:ext cx="4067175" cy="649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6" descr="http://www.todaykorea.co.kr/photo/201510/2015102813190471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2750" y="184150"/>
            <a:ext cx="4813300" cy="648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5798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7237"/>
          </a:xfrm>
        </p:spPr>
        <p:txBody>
          <a:bodyPr/>
          <a:lstStyle/>
          <a:p>
            <a:pPr>
              <a:defRPr/>
            </a:pPr>
            <a:r>
              <a:rPr lang="ko-KR" altLang="en-US" sz="4000" b="1" dirty="0" smtClean="0"/>
              <a:t>청년</a:t>
            </a:r>
            <a:r>
              <a:rPr lang="ko-KR" altLang="en-US" sz="4000" b="1" dirty="0"/>
              <a:t>들</a:t>
            </a:r>
            <a:r>
              <a:rPr lang="ko-KR" altLang="en-US" sz="4000" b="1" dirty="0" smtClean="0"/>
              <a:t>의 생존 방식</a:t>
            </a:r>
            <a:endParaRPr lang="ko-KR" altLang="en-US" sz="4000" dirty="0"/>
          </a:p>
        </p:txBody>
      </p:sp>
      <p:sp>
        <p:nvSpPr>
          <p:cNvPr id="21507" name="슬라이드 번호 개체 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fld id="{362A70E5-189C-4BDC-B79C-95C2AC67912B}" type="slidenum">
              <a:rPr lang="en-US" altLang="ko-KR" smtClean="0">
                <a:solidFill>
                  <a:schemeClr val="tx2"/>
                </a:solidFill>
              </a:rPr>
              <a:pPr eaLnBrk="1" hangingPunct="1"/>
              <a:t>17</a:t>
            </a:fld>
            <a:endParaRPr lang="en-US" altLang="ko-KR" smtClean="0">
              <a:solidFill>
                <a:schemeClr val="tx2"/>
              </a:solidFill>
            </a:endParaRPr>
          </a:p>
        </p:txBody>
      </p:sp>
      <p:pic>
        <p:nvPicPr>
          <p:cNvPr id="21508" name="Picture 2" descr="C:\Documents and Settings\KDH\바탕 화면\CUx6OUWgLS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075" y="1168400"/>
            <a:ext cx="2114550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3" descr="C:\Documents and Settings\KDH\바탕 화면\D8POI5xTxl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075" y="4062413"/>
            <a:ext cx="1782763" cy="268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4" descr="C:\Documents and Settings\KDH\바탕 화면\5O05tZ5h5J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3463" y="4083050"/>
            <a:ext cx="3762375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5" descr="C:\Documents and Settings\KDH\바탕 화면\38rID5VAVs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5813" y="1524000"/>
            <a:ext cx="3167062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6" descr="C:\Documents and Settings\KDH\바탕 화면\9uf7YYrmc8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5375" y="4235450"/>
            <a:ext cx="2857500" cy="233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7" descr="F:\복지국가8기(2015)\아카데미\청년아카데미\3k5qIwkRVSw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0625" y="1303338"/>
            <a:ext cx="344805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532147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8224" y="627913"/>
            <a:ext cx="8612372" cy="573568"/>
          </a:xfrm>
        </p:spPr>
        <p:txBody>
          <a:bodyPr>
            <a:noAutofit/>
          </a:bodyPr>
          <a:lstStyle/>
          <a:p>
            <a:pPr lvl="1" algn="ctr"/>
            <a:r>
              <a:rPr lang="ko-KR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성남 시민들이 느끼는 문제</a:t>
            </a:r>
            <a:endParaRPr lang="ko-KR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C0E7944E-C2E2-43A2-95A6-7CFBBC3EBC30}" type="slidenum">
              <a:rPr lang="en-US" altLang="ko-KR" smtClean="0"/>
              <a:pPr>
                <a:defRPr/>
              </a:pPr>
              <a:t>18</a:t>
            </a:fld>
            <a:endParaRPr lang="en-US" altLang="ko-KR"/>
          </a:p>
        </p:txBody>
      </p:sp>
      <p:sp>
        <p:nvSpPr>
          <p:cNvPr id="4" name="직사각형 3"/>
          <p:cNvSpPr/>
          <p:nvPr/>
        </p:nvSpPr>
        <p:spPr>
          <a:xfrm>
            <a:off x="797443" y="1551822"/>
            <a:ext cx="729393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 </a:t>
            </a:r>
            <a:r>
              <a:rPr lang="en-US" altLang="ko-K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20</a:t>
            </a:r>
            <a:r>
              <a:rPr lang="ko-KR" alt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대 </a:t>
            </a:r>
            <a:r>
              <a:rPr lang="en-US" altLang="ko-K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: </a:t>
            </a:r>
            <a:r>
              <a:rPr lang="ko-KR" alt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과도한 학비 부담과 청년실업</a:t>
            </a:r>
            <a:endParaRPr lang="en-US" altLang="ko-KR" sz="3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</a:rPr>
              <a:t> 30</a:t>
            </a:r>
            <a:r>
              <a:rPr lang="ko-KR" alt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</a:rPr>
              <a:t>대 </a:t>
            </a:r>
            <a:r>
              <a:rPr lang="en-US" altLang="ko-K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</a:rPr>
              <a:t>: </a:t>
            </a:r>
            <a:r>
              <a:rPr lang="ko-KR" alt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</a:rPr>
              <a:t>저임금과 불안한 고용</a:t>
            </a:r>
            <a:r>
              <a:rPr lang="en-US" altLang="ko-K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altLang="ko-K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</a:rPr>
              <a:t>          </a:t>
            </a:r>
            <a:r>
              <a:rPr lang="ko-KR" alt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</a:rPr>
              <a:t>임신 출산육아에 대한 부담</a:t>
            </a:r>
            <a:endParaRPr lang="en-US" altLang="ko-KR" sz="3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  <a:ea typeface="굴림" pitchFamily="50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</a:rPr>
              <a:t> 40</a:t>
            </a:r>
            <a:r>
              <a:rPr lang="ko-KR" alt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</a:rPr>
              <a:t>대 </a:t>
            </a:r>
            <a:r>
              <a:rPr lang="en-US" altLang="ko-K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</a:rPr>
              <a:t>: </a:t>
            </a:r>
            <a:r>
              <a:rPr lang="ko-KR" alt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</a:rPr>
              <a:t>자녀 교육과 건강보장</a:t>
            </a:r>
            <a:r>
              <a:rPr lang="en-US" altLang="ko-K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</a:rPr>
              <a:t>고용</a:t>
            </a:r>
            <a:endParaRPr lang="en-US" altLang="ko-KR" sz="3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  <a:ea typeface="굴림" pitchFamily="50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</a:rPr>
              <a:t> 50</a:t>
            </a:r>
            <a:r>
              <a:rPr lang="ko-KR" alt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</a:rPr>
              <a:t>대 </a:t>
            </a:r>
            <a:r>
              <a:rPr lang="en-US" altLang="ko-K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</a:rPr>
              <a:t>: </a:t>
            </a:r>
            <a:r>
              <a:rPr lang="ko-KR" alt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</a:rPr>
              <a:t>집값 하락과 노인 부양부담</a:t>
            </a:r>
            <a:endParaRPr lang="en-US" altLang="ko-KR" sz="3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  <a:ea typeface="굴림" pitchFamily="50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</a:rPr>
              <a:t> 60</a:t>
            </a:r>
            <a:r>
              <a:rPr lang="ko-KR" alt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</a:rPr>
              <a:t>대 </a:t>
            </a:r>
            <a:r>
              <a:rPr lang="en-US" altLang="ko-KR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</a:rPr>
              <a:t>: </a:t>
            </a:r>
            <a:r>
              <a:rPr lang="ko-KR" alt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</a:rPr>
              <a:t>노후 소득과 건강</a:t>
            </a:r>
            <a:endParaRPr lang="en-US" altLang="ko-KR" sz="3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8"/>
          <p:cNvSpPr>
            <a:spLocks noGrp="1"/>
          </p:cNvSpPr>
          <p:nvPr>
            <p:ph type="ctrTitle"/>
          </p:nvPr>
        </p:nvSpPr>
        <p:spPr>
          <a:xfrm>
            <a:off x="611188" y="1989138"/>
            <a:ext cx="7918450" cy="1512887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ko-KR" sz="2400" b="1" dirty="0" smtClean="0"/>
              <a:t/>
            </a:r>
            <a:br>
              <a:rPr lang="en-US" altLang="ko-KR" sz="2400" b="1" dirty="0" smtClean="0"/>
            </a:br>
            <a:r>
              <a:rPr lang="en-US" altLang="ko-KR" sz="4400" b="1" dirty="0" smtClean="0"/>
              <a:t>2. </a:t>
            </a:r>
            <a:r>
              <a:rPr lang="ko-KR" altLang="en-US" sz="4400" b="1" dirty="0" smtClean="0"/>
              <a:t>지방자치의 현황과 </a:t>
            </a:r>
            <a:r>
              <a:rPr lang="en-US" altLang="ko-KR" sz="4400" b="1" dirty="0" smtClean="0"/>
              <a:t/>
            </a:r>
            <a:br>
              <a:rPr lang="en-US" altLang="ko-KR" sz="4400" b="1" dirty="0" smtClean="0"/>
            </a:br>
            <a:r>
              <a:rPr lang="ko-KR" altLang="en-US" sz="4400" b="1" dirty="0" smtClean="0"/>
              <a:t>성남시의 과제</a:t>
            </a:r>
            <a:endParaRPr lang="ko-KR" alt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xmlns="" val="192903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제목 6"/>
          <p:cNvSpPr>
            <a:spLocks noGrp="1"/>
          </p:cNvSpPr>
          <p:nvPr>
            <p:ph type="title"/>
          </p:nvPr>
        </p:nvSpPr>
        <p:spPr>
          <a:xfrm>
            <a:off x="457200" y="524540"/>
            <a:ext cx="8291513" cy="684213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ko-KR" altLang="en-US" b="1" dirty="0" smtClean="0"/>
              <a:t>동화 </a:t>
            </a:r>
            <a:r>
              <a:rPr lang="en-US" altLang="ko-KR" b="1" dirty="0" smtClean="0"/>
              <a:t>“</a:t>
            </a:r>
            <a:r>
              <a:rPr lang="ko-KR" altLang="en-US" b="1" dirty="0" err="1" smtClean="0"/>
              <a:t>플란다스의</a:t>
            </a:r>
            <a:r>
              <a:rPr lang="ko-KR" altLang="en-US" b="1" dirty="0" smtClean="0"/>
              <a:t> 개</a:t>
            </a:r>
            <a:r>
              <a:rPr lang="en-US" altLang="ko-KR" b="1" dirty="0" smtClean="0"/>
              <a:t>”</a:t>
            </a:r>
            <a:br>
              <a:rPr lang="en-US" altLang="ko-KR" b="1" dirty="0" smtClean="0"/>
            </a:br>
            <a:r>
              <a:rPr lang="ko-KR" altLang="en-US" b="1" dirty="0" err="1" smtClean="0"/>
              <a:t>네로와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아로아</a:t>
            </a:r>
            <a:endParaRPr lang="ko-KR" altLang="en-US" b="1" dirty="0" smtClean="0">
              <a:solidFill>
                <a:schemeClr val="tx1"/>
              </a:solidFill>
            </a:endParaRPr>
          </a:p>
        </p:txBody>
      </p:sp>
      <p:sp>
        <p:nvSpPr>
          <p:cNvPr id="9219" name="날짜 개체 틀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fld id="{EB61D6F3-0287-4A2C-82CC-58DA159F2651}" type="datetime1">
              <a:rPr kumimoji="0" lang="ko-KR" altLang="en-US" sz="1200" smtClean="0"/>
              <a:pPr eaLnBrk="1" hangingPunct="1"/>
              <a:t>2016-12-08</a:t>
            </a:fld>
            <a:endParaRPr kumimoji="0" lang="en-US" altLang="ko-KR" sz="1200" smtClean="0"/>
          </a:p>
        </p:txBody>
      </p:sp>
      <p:sp>
        <p:nvSpPr>
          <p:cNvPr id="9220" name="슬라이드 번호 개체 틀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fld id="{E40B59D9-A6C1-4D76-993B-8B0145780D35}" type="slidenum">
              <a:rPr kumimoji="0" lang="en-US" altLang="ko-KR" sz="1200" smtClean="0"/>
              <a:pPr eaLnBrk="1" hangingPunct="1"/>
              <a:t>2</a:t>
            </a:fld>
            <a:endParaRPr kumimoji="0" lang="en-US" altLang="ko-KR" sz="1200" smtClean="0"/>
          </a:p>
        </p:txBody>
      </p:sp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558924"/>
            <a:ext cx="4079875" cy="442720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2" descr="플란다스의 개 / 만화주제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6263" y="1557338"/>
            <a:ext cx="4481290" cy="462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3620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35935" y="5112452"/>
            <a:ext cx="8229600" cy="575967"/>
          </a:xfrm>
        </p:spPr>
        <p:txBody>
          <a:bodyPr>
            <a:noAutofit/>
          </a:bodyPr>
          <a:lstStyle/>
          <a:p>
            <a:r>
              <a:rPr lang="ko-KR" altLang="en-US" sz="3200" dirty="0" smtClean="0"/>
              <a:t>아시안게임</a:t>
            </a:r>
            <a:r>
              <a:rPr lang="en-US" altLang="ko-KR" sz="3200" dirty="0" smtClean="0"/>
              <a:t>(</a:t>
            </a:r>
            <a:r>
              <a:rPr lang="ko-KR" altLang="en-US" sz="3200" dirty="0" err="1" smtClean="0"/>
              <a:t>새누리</a:t>
            </a:r>
            <a:r>
              <a:rPr lang="ko-KR" altLang="en-US" sz="3200" dirty="0" smtClean="0"/>
              <a:t> 안상수 전 시장 유치</a:t>
            </a:r>
            <a:r>
              <a:rPr lang="en-US" altLang="ko-KR" sz="3200" dirty="0" smtClean="0"/>
              <a:t>, 2</a:t>
            </a:r>
            <a:r>
              <a:rPr lang="ko-KR" altLang="en-US" sz="3200" dirty="0" smtClean="0"/>
              <a:t>조 </a:t>
            </a:r>
            <a:r>
              <a:rPr lang="en-US" altLang="ko-KR" sz="3200" dirty="0" smtClean="0"/>
              <a:t>3,500</a:t>
            </a:r>
            <a:r>
              <a:rPr lang="ko-KR" altLang="en-US" sz="3200" dirty="0" smtClean="0"/>
              <a:t>억 원</a:t>
            </a:r>
            <a:r>
              <a:rPr lang="en-US" altLang="ko-KR" sz="3200" dirty="0" smtClean="0"/>
              <a:t>)</a:t>
            </a:r>
            <a:r>
              <a:rPr lang="ko-KR" altLang="en-US" sz="3200" dirty="0" smtClean="0"/>
              <a:t> 때문에 차선그릴 예산 </a:t>
            </a:r>
            <a:r>
              <a:rPr lang="en-US" altLang="ko-KR" sz="3200" dirty="0" smtClean="0"/>
              <a:t>50</a:t>
            </a:r>
            <a:r>
              <a:rPr lang="ko-KR" altLang="en-US" sz="3200" dirty="0" smtClean="0"/>
              <a:t>억 원이 없어 방치된 </a:t>
            </a:r>
            <a:r>
              <a:rPr lang="en-US" altLang="ko-KR" sz="3200" dirty="0" smtClean="0"/>
              <a:t>4</a:t>
            </a:r>
            <a:r>
              <a:rPr lang="ko-KR" altLang="en-US" sz="3200" dirty="0" smtClean="0"/>
              <a:t>차선 도로</a:t>
            </a:r>
            <a:endParaRPr lang="ko-KR" altLang="en-US" sz="32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E7944E-C2E2-43A2-95A6-7CFBBC3EBC30}" type="slidenum">
              <a:rPr lang="en-US" altLang="ko-KR" smtClean="0"/>
              <a:pPr>
                <a:defRPr/>
              </a:pPr>
              <a:t>20</a:t>
            </a:fld>
            <a:endParaRPr lang="en-US" altLang="ko-K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973" y="433054"/>
            <a:ext cx="8419989" cy="406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86569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77955" y="4591457"/>
            <a:ext cx="8229600" cy="575967"/>
          </a:xfrm>
        </p:spPr>
        <p:txBody>
          <a:bodyPr>
            <a:noAutofit/>
          </a:bodyPr>
          <a:lstStyle/>
          <a:p>
            <a:pPr marL="457200" indent="-457200" algn="l">
              <a:buFont typeface="Wingdings" pitchFamily="2" charset="2"/>
              <a:buChar char="l"/>
            </a:pPr>
            <a:r>
              <a:rPr lang="ko-KR" altLang="en-US" sz="3200" dirty="0" smtClean="0"/>
              <a:t>구청장이 구속되어 </a:t>
            </a:r>
            <a:r>
              <a:rPr lang="en-US" altLang="ko-KR" sz="3200" dirty="0" smtClean="0"/>
              <a:t>2,500</a:t>
            </a:r>
            <a:r>
              <a:rPr lang="ko-KR" altLang="en-US" sz="3200" dirty="0" smtClean="0"/>
              <a:t>억 원의 땅을 팔지 못하는 양천구</a:t>
            </a:r>
            <a:r>
              <a:rPr lang="en-US" altLang="ko-KR" sz="3200" dirty="0"/>
              <a:t/>
            </a:r>
            <a:br>
              <a:rPr lang="en-US" altLang="ko-KR" sz="3200" dirty="0"/>
            </a:br>
            <a:endParaRPr lang="ko-KR" altLang="en-US" sz="32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E7944E-C2E2-43A2-95A6-7CFBBC3EBC30}" type="slidenum">
              <a:rPr lang="en-US" altLang="ko-KR" smtClean="0"/>
              <a:pPr>
                <a:defRPr/>
              </a:pPr>
              <a:t>21</a:t>
            </a:fld>
            <a:endParaRPr lang="en-US" altLang="ko-K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361" y="809863"/>
            <a:ext cx="7686342" cy="3392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타원 2"/>
          <p:cNvSpPr/>
          <p:nvPr/>
        </p:nvSpPr>
        <p:spPr>
          <a:xfrm>
            <a:off x="5050465" y="1520456"/>
            <a:ext cx="2530549" cy="262624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691117" y="5313495"/>
            <a:ext cx="75065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l"/>
            </a:pPr>
            <a:r>
              <a:rPr lang="en-US" altLang="ko-KR" sz="2800" dirty="0"/>
              <a:t>F1</a:t>
            </a:r>
            <a:r>
              <a:rPr lang="ko-KR" altLang="en-US" sz="2800" dirty="0"/>
              <a:t>대회에 </a:t>
            </a:r>
            <a:r>
              <a:rPr lang="en-US" altLang="ko-KR" sz="2800" dirty="0" smtClean="0"/>
              <a:t>7,941</a:t>
            </a:r>
            <a:r>
              <a:rPr lang="ko-KR" altLang="en-US" sz="2800" dirty="0" smtClean="0"/>
              <a:t>억 원을 쏟아 부어</a:t>
            </a:r>
            <a:r>
              <a:rPr lang="en-US" altLang="ko-KR" sz="2800" dirty="0"/>
              <a:t>, </a:t>
            </a:r>
            <a:r>
              <a:rPr lang="ko-KR" altLang="en-US" sz="2800" dirty="0"/>
              <a:t>노인용 공중목욕탕 예산 </a:t>
            </a:r>
            <a:r>
              <a:rPr lang="en-US" altLang="ko-KR" sz="2800" dirty="0"/>
              <a:t>1,000</a:t>
            </a:r>
            <a:r>
              <a:rPr lang="ko-KR" altLang="en-US" sz="2800" dirty="0"/>
              <a:t>만원이 없어</a:t>
            </a:r>
            <a:r>
              <a:rPr lang="en-US" altLang="ko-KR" sz="2800" dirty="0"/>
              <a:t>, </a:t>
            </a:r>
            <a:r>
              <a:rPr lang="ko-KR" altLang="en-US" sz="2800" dirty="0"/>
              <a:t>주 </a:t>
            </a:r>
            <a:r>
              <a:rPr lang="en-US" altLang="ko-KR" sz="2800" dirty="0"/>
              <a:t>3</a:t>
            </a:r>
            <a:r>
              <a:rPr lang="ko-KR" altLang="en-US" sz="2800" dirty="0"/>
              <a:t>일만 운영하는 전남</a:t>
            </a:r>
          </a:p>
        </p:txBody>
      </p:sp>
    </p:spTree>
    <p:extLst>
      <p:ext uri="{BB962C8B-B14F-4D97-AF65-F5344CB8AC3E}">
        <p14:creationId xmlns:p14="http://schemas.microsoft.com/office/powerpoint/2010/main" xmlns="" val="690483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59488" y="298303"/>
            <a:ext cx="8612372" cy="573568"/>
          </a:xfrm>
        </p:spPr>
        <p:txBody>
          <a:bodyPr>
            <a:noAutofit/>
          </a:bodyPr>
          <a:lstStyle/>
          <a:p>
            <a:pPr lvl="1" algn="ctr"/>
            <a:r>
              <a:rPr lang="ko-KR" altLang="en-US" sz="36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성완종</a:t>
            </a:r>
            <a:r>
              <a:rPr lang="ko-KR" altLang="en-US" sz="3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회장과 </a:t>
            </a:r>
            <a:r>
              <a:rPr lang="ko-KR" altLang="en-US" sz="36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이완구</a:t>
            </a:r>
            <a:r>
              <a:rPr lang="ko-KR" altLang="en-US" sz="3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충남지사의 사례</a:t>
            </a:r>
            <a:r>
              <a:rPr lang="en-US" altLang="ko-KR" sz="3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/>
            </a:r>
            <a:br>
              <a:rPr lang="en-US" altLang="ko-KR" sz="3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</a:br>
            <a:r>
              <a:rPr lang="en-US" altLang="ko-K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: </a:t>
            </a:r>
            <a:r>
              <a:rPr lang="ko-KR" alt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지역 토호와 결탁한 지방자치의 한계</a:t>
            </a:r>
            <a:endParaRPr lang="ko-KR" alt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C0E7944E-C2E2-43A2-95A6-7CFBBC3EBC30}" type="slidenum">
              <a:rPr lang="en-US" altLang="ko-KR" smtClean="0"/>
              <a:pPr>
                <a:defRPr/>
              </a:pPr>
              <a:t>22</a:t>
            </a:fld>
            <a:endParaRPr lang="en-US" altLang="ko-K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988" y="1355541"/>
            <a:ext cx="8096914" cy="533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8373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7590" y="765602"/>
            <a:ext cx="8612372" cy="573568"/>
          </a:xfrm>
        </p:spPr>
        <p:txBody>
          <a:bodyPr>
            <a:noAutofit/>
          </a:bodyPr>
          <a:lstStyle/>
          <a:p>
            <a:pPr lvl="1" algn="ctr"/>
            <a:r>
              <a:rPr lang="ko-KR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민선 </a:t>
            </a:r>
            <a:r>
              <a:rPr lang="en-US" altLang="ko-K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6</a:t>
            </a:r>
            <a:r>
              <a:rPr lang="ko-KR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기 지방자치</a:t>
            </a:r>
            <a:endParaRPr lang="ko-KR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C0E7944E-C2E2-43A2-95A6-7CFBBC3EBC30}" type="slidenum">
              <a:rPr lang="en-US" altLang="ko-KR" smtClean="0"/>
              <a:pPr>
                <a:defRPr/>
              </a:pPr>
              <a:t>23</a:t>
            </a:fld>
            <a:endParaRPr lang="en-US" altLang="ko-KR"/>
          </a:p>
        </p:txBody>
      </p:sp>
      <p:sp>
        <p:nvSpPr>
          <p:cNvPr id="4" name="직사각형 3"/>
          <p:cNvSpPr/>
          <p:nvPr/>
        </p:nvSpPr>
        <p:spPr>
          <a:xfrm>
            <a:off x="903768" y="1892063"/>
            <a:ext cx="76235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 그래도 이전에 비하면 많이 좋아졌잖아</a:t>
            </a:r>
            <a:endParaRPr lang="en-US" altLang="ko-KR" sz="3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  <a:ea typeface="굴림" pitchFamily="50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</a:rPr>
              <a:t>비리로 물러나지 않으면 다행</a:t>
            </a:r>
            <a:endParaRPr lang="en-US" altLang="ko-KR" sz="3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  <a:ea typeface="굴림" pitchFamily="50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</a:rPr>
              <a:t> 지방정부가 뭘 할 수 있어</a:t>
            </a:r>
            <a:endParaRPr lang="en-US" altLang="ko-KR" sz="3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  <a:ea typeface="굴림" pitchFamily="50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</a:rPr>
              <a:t>돈도 없고</a:t>
            </a:r>
            <a:r>
              <a:rPr lang="en-US" altLang="ko-K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</a:rPr>
              <a:t>권한도 없는데 </a:t>
            </a:r>
            <a:r>
              <a:rPr lang="en-US" altLang="ko-K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</a:rPr>
              <a:t>!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</a:rPr>
              <a:t>공무원들이 말을 </a:t>
            </a:r>
            <a:r>
              <a:rPr lang="ko-KR" altLang="en-US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</a:rPr>
              <a:t>안들어</a:t>
            </a:r>
            <a:endParaRPr lang="en-US" altLang="ko-KR" sz="3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719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성남시의 </a:t>
            </a:r>
            <a:r>
              <a:rPr lang="en-US" altLang="ko-KR" dirty="0" smtClean="0"/>
              <a:t>3</a:t>
            </a:r>
            <a:r>
              <a:rPr lang="ko-KR" altLang="en-US" dirty="0" smtClean="0"/>
              <a:t>대 복지 정책</a:t>
            </a:r>
            <a:endParaRPr lang="ko-KR" altLang="en-US" dirty="0"/>
          </a:p>
        </p:txBody>
      </p:sp>
      <p:pic>
        <p:nvPicPr>
          <p:cNvPr id="4" name="내용 개체 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xmlns="" val="61824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5967"/>
          </a:xfrm>
        </p:spPr>
        <p:txBody>
          <a:bodyPr>
            <a:normAutofit fontScale="90000"/>
          </a:bodyPr>
          <a:lstStyle/>
          <a:p>
            <a:r>
              <a:rPr lang="ko-KR" altLang="en-US" dirty="0" smtClean="0"/>
              <a:t>성북구의 장난감 도서관 사례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E7944E-C2E2-43A2-95A6-7CFBBC3EBC30}" type="slidenum">
              <a:rPr lang="en-US" altLang="ko-KR" smtClean="0"/>
              <a:pPr>
                <a:defRPr/>
              </a:pPr>
              <a:t>25</a:t>
            </a:fld>
            <a:endParaRPr lang="en-US" altLang="ko-KR" dirty="0"/>
          </a:p>
        </p:txBody>
      </p:sp>
      <p:pic>
        <p:nvPicPr>
          <p:cNvPr id="11" name="내용 개체 틀 10" descr="20130513_0931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869172" y="935665"/>
            <a:ext cx="3274828" cy="5922335"/>
          </a:xfrm>
        </p:spPr>
      </p:pic>
      <p:pic>
        <p:nvPicPr>
          <p:cNvPr id="12" name="내용 개체 틀 4" descr="20130513_0927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7117" y="1477926"/>
            <a:ext cx="2955850" cy="5380074"/>
          </a:xfrm>
          <a:prstGeom prst="rect">
            <a:avLst/>
          </a:prstGeom>
        </p:spPr>
      </p:pic>
      <p:pic>
        <p:nvPicPr>
          <p:cNvPr id="13" name="내용 개체 틀 4" descr="20130513_0926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7592" y="3189767"/>
            <a:ext cx="2860157" cy="3668233"/>
          </a:xfrm>
          <a:prstGeom prst="rect">
            <a:avLst/>
          </a:prstGeom>
        </p:spPr>
      </p:pic>
      <p:pic>
        <p:nvPicPr>
          <p:cNvPr id="16" name="내용 개체 틀 8" descr="현판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004777"/>
            <a:ext cx="3540642" cy="218499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71476" y="227337"/>
            <a:ext cx="6781800" cy="1144587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ko-KR" altLang="en-US" sz="36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j-cs"/>
              </a:rPr>
              <a:t>국공립 </a:t>
            </a:r>
            <a:r>
              <a:rPr lang="ko-KR" altLang="en-US" sz="3600" b="1" spc="50" dirty="0" err="1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j-cs"/>
              </a:rPr>
              <a:t>어린이집</a:t>
            </a:r>
            <a:r>
              <a:rPr lang="ko-KR" altLang="en-US" sz="2800" b="1" spc="50" dirty="0" err="1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j-cs"/>
              </a:rPr>
              <a:t>에</a:t>
            </a:r>
            <a:r>
              <a:rPr lang="ko-KR" altLang="en-US" sz="3600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j-cs"/>
              </a:rPr>
              <a:t> </a:t>
            </a:r>
            <a:r>
              <a:rPr lang="ko-KR" altLang="en-US" sz="36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j-cs"/>
              </a:rPr>
              <a:t>들어가기</a:t>
            </a:r>
            <a:r>
              <a:rPr lang="ko-KR" altLang="en-US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j-cs"/>
              </a:rPr>
              <a:t>는</a:t>
            </a:r>
            <a:r>
              <a:rPr lang="ko-KR" altLang="en-US" sz="36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j-cs"/>
              </a:rPr>
              <a:t> </a:t>
            </a:r>
            <a:r>
              <a:rPr lang="en-US" altLang="ko-KR" sz="36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j-cs"/>
              </a:rPr>
              <a:t/>
            </a:r>
            <a:br>
              <a:rPr lang="en-US" altLang="ko-KR" sz="36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j-cs"/>
              </a:rPr>
            </a:br>
            <a:r>
              <a:rPr lang="ko-KR" altLang="en-US" sz="3600" b="1" spc="50" dirty="0" smtClean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j-cs"/>
              </a:rPr>
              <a:t>하늘</a:t>
            </a:r>
            <a:r>
              <a:rPr lang="ko-KR" altLang="en-US" sz="28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j-cs"/>
              </a:rPr>
              <a:t>에</a:t>
            </a:r>
            <a:r>
              <a:rPr lang="ko-KR" altLang="en-US" sz="36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j-cs"/>
              </a:rPr>
              <a:t> </a:t>
            </a:r>
            <a:r>
              <a:rPr lang="ko-KR" altLang="en-US" sz="3600" b="1" spc="50" dirty="0" err="1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j-cs"/>
              </a:rPr>
              <a:t>별</a:t>
            </a:r>
            <a:r>
              <a:rPr lang="ko-KR" altLang="en-US" sz="3600" b="1" spc="50" dirty="0" err="1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j-cs"/>
              </a:rPr>
              <a:t>따기</a:t>
            </a:r>
            <a:r>
              <a:rPr lang="en-US" altLang="ko-KR" sz="3600" b="1" spc="50" dirty="0" smtClean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j-cs"/>
              </a:rPr>
              <a:t>?</a:t>
            </a:r>
            <a:endParaRPr lang="ko-KR" altLang="en-US" sz="3600" b="1" spc="50" dirty="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+mj-cs"/>
            </a:endParaRPr>
          </a:p>
        </p:txBody>
      </p:sp>
      <p:pic>
        <p:nvPicPr>
          <p:cNvPr id="5123" name="Picture 3" descr="C:\Documents and Settings\user\바탕 화면\걱정.PNG"/>
          <p:cNvPicPr>
            <a:picLocks noChangeAspect="1" noChangeArrowheads="1"/>
          </p:cNvPicPr>
          <p:nvPr/>
        </p:nvPicPr>
        <p:blipFill>
          <a:blip r:embed="rId3" cstate="print"/>
          <a:srcRect l="26916" t="2444" r="25479"/>
          <a:stretch>
            <a:fillRect/>
          </a:stretch>
        </p:blipFill>
        <p:spPr bwMode="auto">
          <a:xfrm>
            <a:off x="6829425" y="0"/>
            <a:ext cx="2029903" cy="27050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2" name="Rectangle 4"/>
          <p:cNvSpPr>
            <a:spLocks noChangeArrowheads="1"/>
          </p:cNvSpPr>
          <p:nvPr/>
        </p:nvSpPr>
        <p:spPr bwMode="gray">
          <a:xfrm>
            <a:off x="5454650" y="2665413"/>
            <a:ext cx="3495675" cy="3859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gray">
          <a:xfrm>
            <a:off x="377825" y="2665413"/>
            <a:ext cx="3503613" cy="38592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gray">
          <a:xfrm>
            <a:off x="377825" y="2178050"/>
            <a:ext cx="3514725" cy="476250"/>
          </a:xfrm>
          <a:prstGeom prst="rect">
            <a:avLst/>
          </a:prstGeom>
          <a:gradFill rotWithShape="1">
            <a:gsLst>
              <a:gs pos="0">
                <a:schemeClr val="accent2">
                  <a:lumMod val="40000"/>
                  <a:lumOff val="60000"/>
                </a:schemeClr>
              </a:gs>
              <a:gs pos="50000">
                <a:srgbClr val="EAEAEA"/>
              </a:gs>
              <a:gs pos="100000">
                <a:srgbClr val="CACACA"/>
              </a:gs>
            </a:gsLst>
            <a:lin ang="5400000" scaled="1"/>
          </a:gradFill>
          <a:ln w="9525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gray">
          <a:xfrm>
            <a:off x="5464175" y="2178050"/>
            <a:ext cx="3486150" cy="476250"/>
          </a:xfrm>
          <a:prstGeom prst="rect">
            <a:avLst/>
          </a:prstGeom>
          <a:gradFill rotWithShape="1">
            <a:gsLst>
              <a:gs pos="0">
                <a:srgbClr val="92D050"/>
              </a:gs>
              <a:gs pos="50000">
                <a:srgbClr val="EAEAEA"/>
              </a:gs>
              <a:gs pos="100000">
                <a:srgbClr val="CACACA"/>
              </a:gs>
            </a:gsLst>
            <a:lin ang="5400000" scaled="1"/>
          </a:gradFill>
          <a:ln w="9525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24" name="AutoShape 8"/>
          <p:cNvSpPr>
            <a:spLocks noChangeArrowheads="1"/>
          </p:cNvSpPr>
          <p:nvPr/>
        </p:nvSpPr>
        <p:spPr bwMode="gray">
          <a:xfrm rot="5412372" flipH="1">
            <a:off x="5457031" y="2182019"/>
            <a:ext cx="557213" cy="1704975"/>
          </a:xfrm>
          <a:prstGeom prst="upArrow">
            <a:avLst>
              <a:gd name="adj1" fmla="val 62222"/>
              <a:gd name="adj2" fmla="val 73460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miter lim="800000"/>
            <a:headEnd/>
            <a:tailEnd/>
          </a:ln>
          <a:effectLst/>
          <a:scene3d>
            <a:camera prst="legacyPerspectiveLeft"/>
            <a:lightRig rig="legacyFlat2" dir="t"/>
          </a:scene3d>
          <a:sp3d extrusionH="1000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25" name="AutoShape 9"/>
          <p:cNvSpPr>
            <a:spLocks noChangeArrowheads="1"/>
          </p:cNvSpPr>
          <p:nvPr/>
        </p:nvSpPr>
        <p:spPr bwMode="gray">
          <a:xfrm rot="16187628">
            <a:off x="3193257" y="2650331"/>
            <a:ext cx="557212" cy="822325"/>
          </a:xfrm>
          <a:prstGeom prst="upArrow">
            <a:avLst>
              <a:gd name="adj1" fmla="val 62222"/>
              <a:gd name="adj2" fmla="val 73460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miter lim="800000"/>
            <a:headEnd/>
            <a:tailEnd/>
          </a:ln>
          <a:effectLst/>
          <a:scene3d>
            <a:camera prst="legacyPerspectiveRight"/>
            <a:lightRig rig="legacyFlat2" dir="t"/>
          </a:scene3d>
          <a:sp3d extrusionH="1000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26" name="AutoShape 10"/>
          <p:cNvSpPr>
            <a:spLocks noChangeArrowheads="1"/>
          </p:cNvSpPr>
          <p:nvPr/>
        </p:nvSpPr>
        <p:spPr bwMode="gray">
          <a:xfrm rot="16187628">
            <a:off x="2742407" y="2972594"/>
            <a:ext cx="592137" cy="1685925"/>
          </a:xfrm>
          <a:prstGeom prst="upArrow">
            <a:avLst>
              <a:gd name="adj1" fmla="val 53593"/>
              <a:gd name="adj2" fmla="val 77210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miter lim="800000"/>
            <a:headEnd/>
            <a:tailEnd/>
          </a:ln>
          <a:effectLst/>
          <a:scene3d>
            <a:camera prst="legacyPerspectiveRight"/>
            <a:lightRig rig="legacyFlat2" dir="t"/>
          </a:scene3d>
          <a:sp3d extrusionH="1000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27" name="AutoShape 11"/>
          <p:cNvSpPr>
            <a:spLocks noChangeArrowheads="1"/>
          </p:cNvSpPr>
          <p:nvPr/>
        </p:nvSpPr>
        <p:spPr bwMode="gray">
          <a:xfrm rot="16187628">
            <a:off x="2075656" y="3066257"/>
            <a:ext cx="557213" cy="3054350"/>
          </a:xfrm>
          <a:prstGeom prst="upArrow">
            <a:avLst>
              <a:gd name="adj1" fmla="val 61593"/>
              <a:gd name="adj2" fmla="val 70466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miter lim="800000"/>
            <a:headEnd/>
            <a:tailEnd/>
          </a:ln>
          <a:effectLst/>
          <a:scene3d>
            <a:camera prst="legacyPerspectiveRight"/>
            <a:lightRig rig="legacyFlat2" dir="t"/>
          </a:scene3d>
          <a:sp3d extrusionH="1000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28" name="AutoShape 12"/>
          <p:cNvSpPr>
            <a:spLocks noChangeArrowheads="1"/>
          </p:cNvSpPr>
          <p:nvPr/>
        </p:nvSpPr>
        <p:spPr bwMode="gray">
          <a:xfrm rot="16187628">
            <a:off x="2974975" y="4745038"/>
            <a:ext cx="557213" cy="1252537"/>
          </a:xfrm>
          <a:prstGeom prst="upArrow">
            <a:avLst>
              <a:gd name="adj1" fmla="val 60083"/>
              <a:gd name="adj2" fmla="val 62528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miter lim="800000"/>
            <a:headEnd/>
            <a:tailEnd/>
          </a:ln>
          <a:effectLst/>
          <a:scene3d>
            <a:camera prst="legacyPerspectiveRight"/>
            <a:lightRig rig="legacyFlat2" dir="t"/>
          </a:scene3d>
          <a:sp3d extrusionH="1000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29" name="AutoShape 13"/>
          <p:cNvSpPr>
            <a:spLocks noChangeArrowheads="1"/>
          </p:cNvSpPr>
          <p:nvPr/>
        </p:nvSpPr>
        <p:spPr bwMode="gray">
          <a:xfrm rot="5412372" flipH="1">
            <a:off x="5653087" y="2138363"/>
            <a:ext cx="557213" cy="3328988"/>
          </a:xfrm>
          <a:prstGeom prst="upArrow">
            <a:avLst>
              <a:gd name="adj1" fmla="val 65565"/>
              <a:gd name="adj2" fmla="val 82782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miter lim="800000"/>
            <a:headEnd/>
            <a:tailEnd/>
          </a:ln>
          <a:effectLst/>
          <a:scene3d>
            <a:camera prst="legacyPerspectiveLeft"/>
            <a:lightRig rig="legacyFlat2" dir="t"/>
          </a:scene3d>
          <a:sp3d extrusionH="1000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30" name="AutoShape 14"/>
          <p:cNvSpPr>
            <a:spLocks noChangeArrowheads="1"/>
          </p:cNvSpPr>
          <p:nvPr/>
        </p:nvSpPr>
        <p:spPr bwMode="gray">
          <a:xfrm rot="5412372" flipH="1">
            <a:off x="6499225" y="3267075"/>
            <a:ext cx="557213" cy="2646363"/>
          </a:xfrm>
          <a:prstGeom prst="upArrow">
            <a:avLst>
              <a:gd name="adj1" fmla="val 59870"/>
              <a:gd name="adj2" fmla="val 74099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miter lim="800000"/>
            <a:headEnd/>
            <a:tailEnd/>
          </a:ln>
          <a:effectLst/>
          <a:scene3d>
            <a:camera prst="legacyPerspectiveLeft"/>
            <a:lightRig rig="legacyFlat2" dir="t"/>
          </a:scene3d>
          <a:sp3d extrusionH="1000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31" name="AutoShape 15"/>
          <p:cNvSpPr>
            <a:spLocks noChangeArrowheads="1"/>
          </p:cNvSpPr>
          <p:nvPr/>
        </p:nvSpPr>
        <p:spPr bwMode="gray">
          <a:xfrm rot="5412372" flipH="1">
            <a:off x="5526882" y="5018881"/>
            <a:ext cx="557212" cy="701675"/>
          </a:xfrm>
          <a:prstGeom prst="upArrow">
            <a:avLst>
              <a:gd name="adj1" fmla="val 62722"/>
              <a:gd name="adj2" fmla="val 70123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miter lim="800000"/>
            <a:headEnd/>
            <a:tailEnd/>
          </a:ln>
          <a:effectLst/>
          <a:scene3d>
            <a:camera prst="legacyPerspectiveLeft"/>
            <a:lightRig rig="legacyFlat2" dir="t"/>
          </a:scene3d>
          <a:sp3d extrusionH="1000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32" name="Text Box 16"/>
          <p:cNvSpPr txBox="1">
            <a:spLocks noChangeArrowheads="1"/>
          </p:cNvSpPr>
          <p:nvPr/>
        </p:nvSpPr>
        <p:spPr bwMode="gray">
          <a:xfrm>
            <a:off x="925033" y="2205038"/>
            <a:ext cx="235950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ko-KR" altLang="en-US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국공립</a:t>
            </a:r>
            <a:r>
              <a:rPr lang="ko-KR" altLang="en-US" dirty="0">
                <a:solidFill>
                  <a:schemeClr val="accent6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어린이집</a:t>
            </a:r>
            <a:endParaRPr lang="en-US" altLang="ko-KR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7425" name="Rectangle 18"/>
          <p:cNvSpPr>
            <a:spLocks noChangeArrowheads="1"/>
          </p:cNvSpPr>
          <p:nvPr/>
        </p:nvSpPr>
        <p:spPr bwMode="gray">
          <a:xfrm>
            <a:off x="3219450" y="2886075"/>
            <a:ext cx="738188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 b="1">
                <a:solidFill>
                  <a:schemeClr val="bg1"/>
                </a:solidFill>
              </a:rPr>
              <a:t>37</a:t>
            </a:r>
            <a:r>
              <a:rPr lang="ko-KR" altLang="en-US" sz="1400" b="1">
                <a:solidFill>
                  <a:schemeClr val="bg1"/>
                </a:solidFill>
              </a:rPr>
              <a:t>개소</a:t>
            </a:r>
            <a:endParaRPr lang="en-US" altLang="ko-KR" sz="1400" b="1">
              <a:solidFill>
                <a:schemeClr val="bg1"/>
              </a:solidFill>
            </a:endParaRPr>
          </a:p>
        </p:txBody>
      </p:sp>
      <p:sp>
        <p:nvSpPr>
          <p:cNvPr id="17426" name="Rectangle 19"/>
          <p:cNvSpPr>
            <a:spLocks noChangeArrowheads="1"/>
          </p:cNvSpPr>
          <p:nvPr/>
        </p:nvSpPr>
        <p:spPr bwMode="gray">
          <a:xfrm>
            <a:off x="2700338" y="3644900"/>
            <a:ext cx="823912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 b="1">
                <a:solidFill>
                  <a:schemeClr val="bg1"/>
                </a:solidFill>
              </a:rPr>
              <a:t>2,864</a:t>
            </a:r>
            <a:r>
              <a:rPr lang="ko-KR" altLang="en-US" sz="1400" b="1">
                <a:solidFill>
                  <a:schemeClr val="bg1"/>
                </a:solidFill>
              </a:rPr>
              <a:t>명</a:t>
            </a:r>
            <a:endParaRPr lang="en-US" altLang="ko-KR" sz="1400" b="1">
              <a:solidFill>
                <a:schemeClr val="bg1"/>
              </a:solidFill>
            </a:endParaRPr>
          </a:p>
        </p:txBody>
      </p:sp>
      <p:sp>
        <p:nvSpPr>
          <p:cNvPr id="17427" name="Rectangle 20"/>
          <p:cNvSpPr>
            <a:spLocks noChangeArrowheads="1"/>
          </p:cNvSpPr>
          <p:nvPr/>
        </p:nvSpPr>
        <p:spPr bwMode="gray">
          <a:xfrm>
            <a:off x="1258888" y="4437063"/>
            <a:ext cx="925512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 b="1">
                <a:solidFill>
                  <a:srgbClr val="F8F8F8"/>
                </a:solidFill>
              </a:rPr>
              <a:t>19,281</a:t>
            </a:r>
            <a:r>
              <a:rPr lang="ko-KR" altLang="en-US" sz="1400" b="1">
                <a:solidFill>
                  <a:srgbClr val="F8F8F8"/>
                </a:solidFill>
              </a:rPr>
              <a:t>명</a:t>
            </a:r>
            <a:endParaRPr lang="en-US" altLang="ko-KR" sz="1400" b="1">
              <a:solidFill>
                <a:srgbClr val="F8F8F8"/>
              </a:solidFill>
            </a:endParaRPr>
          </a:p>
        </p:txBody>
      </p:sp>
      <p:sp>
        <p:nvSpPr>
          <p:cNvPr id="17428" name="Rectangle 21"/>
          <p:cNvSpPr>
            <a:spLocks noChangeArrowheads="1"/>
          </p:cNvSpPr>
          <p:nvPr/>
        </p:nvSpPr>
        <p:spPr bwMode="gray">
          <a:xfrm>
            <a:off x="2987675" y="5229225"/>
            <a:ext cx="663575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 b="1">
                <a:solidFill>
                  <a:schemeClr val="bg1"/>
                </a:solidFill>
              </a:rPr>
              <a:t>521</a:t>
            </a:r>
            <a:r>
              <a:rPr lang="ko-KR" altLang="en-US" sz="1400" b="1">
                <a:solidFill>
                  <a:schemeClr val="bg1"/>
                </a:solidFill>
              </a:rPr>
              <a:t>명</a:t>
            </a:r>
            <a:endParaRPr lang="en-US" altLang="ko-KR" sz="1400" b="1">
              <a:solidFill>
                <a:schemeClr val="bg1"/>
              </a:solidFill>
            </a:endParaRPr>
          </a:p>
        </p:txBody>
      </p:sp>
      <p:sp>
        <p:nvSpPr>
          <p:cNvPr id="17429" name="Rectangle 22"/>
          <p:cNvSpPr>
            <a:spLocks noChangeArrowheads="1"/>
          </p:cNvSpPr>
          <p:nvPr/>
        </p:nvSpPr>
        <p:spPr bwMode="gray">
          <a:xfrm>
            <a:off x="5651500" y="2852738"/>
            <a:ext cx="839788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 b="1">
                <a:solidFill>
                  <a:srgbClr val="F8F8F8"/>
                </a:solidFill>
              </a:rPr>
              <a:t>139</a:t>
            </a:r>
            <a:r>
              <a:rPr lang="ko-KR" altLang="en-US" sz="1400" b="1">
                <a:solidFill>
                  <a:srgbClr val="F8F8F8"/>
                </a:solidFill>
              </a:rPr>
              <a:t>개소</a:t>
            </a:r>
            <a:endParaRPr lang="en-US" altLang="ko-KR" sz="1400" b="1">
              <a:solidFill>
                <a:srgbClr val="F8F8F8"/>
              </a:solidFill>
            </a:endParaRPr>
          </a:p>
        </p:txBody>
      </p:sp>
      <p:sp>
        <p:nvSpPr>
          <p:cNvPr id="17430" name="Rectangle 23"/>
          <p:cNvSpPr>
            <a:spLocks noChangeArrowheads="1"/>
          </p:cNvSpPr>
          <p:nvPr/>
        </p:nvSpPr>
        <p:spPr bwMode="gray">
          <a:xfrm>
            <a:off x="6443663" y="3644900"/>
            <a:ext cx="825500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 b="1">
                <a:solidFill>
                  <a:schemeClr val="bg1"/>
                </a:solidFill>
              </a:rPr>
              <a:t>4,703</a:t>
            </a:r>
            <a:r>
              <a:rPr lang="ko-KR" altLang="en-US" sz="1400" b="1">
                <a:solidFill>
                  <a:schemeClr val="bg1"/>
                </a:solidFill>
              </a:rPr>
              <a:t>명</a:t>
            </a:r>
            <a:endParaRPr lang="en-US" altLang="ko-KR" sz="1400" b="1">
              <a:solidFill>
                <a:schemeClr val="bg1"/>
              </a:solidFill>
            </a:endParaRPr>
          </a:p>
        </p:txBody>
      </p:sp>
      <p:sp>
        <p:nvSpPr>
          <p:cNvPr id="17431" name="Rectangle 24"/>
          <p:cNvSpPr>
            <a:spLocks noChangeArrowheads="1"/>
          </p:cNvSpPr>
          <p:nvPr/>
        </p:nvSpPr>
        <p:spPr bwMode="gray">
          <a:xfrm>
            <a:off x="6875463" y="4437063"/>
            <a:ext cx="925512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 b="1">
                <a:solidFill>
                  <a:schemeClr val="bg1"/>
                </a:solidFill>
              </a:rPr>
              <a:t>12,853</a:t>
            </a:r>
            <a:r>
              <a:rPr lang="ko-KR" altLang="en-US" sz="1400" b="1">
                <a:solidFill>
                  <a:schemeClr val="bg1"/>
                </a:solidFill>
              </a:rPr>
              <a:t>명</a:t>
            </a:r>
            <a:endParaRPr lang="en-US" altLang="ko-KR" sz="1400" b="1">
              <a:solidFill>
                <a:schemeClr val="bg1"/>
              </a:solidFill>
            </a:endParaRPr>
          </a:p>
        </p:txBody>
      </p:sp>
      <p:sp>
        <p:nvSpPr>
          <p:cNvPr id="17432" name="Rectangle 25"/>
          <p:cNvSpPr>
            <a:spLocks noChangeArrowheads="1"/>
          </p:cNvSpPr>
          <p:nvPr/>
        </p:nvSpPr>
        <p:spPr bwMode="gray">
          <a:xfrm>
            <a:off x="5435600" y="5229225"/>
            <a:ext cx="576263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400" b="1">
                <a:solidFill>
                  <a:schemeClr val="bg1"/>
                </a:solidFill>
              </a:rPr>
              <a:t>92</a:t>
            </a:r>
            <a:r>
              <a:rPr lang="ko-KR" altLang="en-US" sz="1400" b="1">
                <a:solidFill>
                  <a:schemeClr val="bg1"/>
                </a:solidFill>
              </a:rPr>
              <a:t>명</a:t>
            </a:r>
            <a:endParaRPr lang="en-US" altLang="ko-KR" sz="1400" b="1">
              <a:solidFill>
                <a:schemeClr val="bg1"/>
              </a:solidFill>
            </a:endParaRPr>
          </a:p>
        </p:txBody>
      </p:sp>
      <p:sp>
        <p:nvSpPr>
          <p:cNvPr id="17433" name="Rectangle 26"/>
          <p:cNvSpPr>
            <a:spLocks noChangeArrowheads="1"/>
          </p:cNvSpPr>
          <p:nvPr/>
        </p:nvSpPr>
        <p:spPr bwMode="gray">
          <a:xfrm>
            <a:off x="3886200" y="2178050"/>
            <a:ext cx="1577975" cy="476250"/>
          </a:xfrm>
          <a:prstGeom prst="rect">
            <a:avLst/>
          </a:prstGeom>
          <a:gradFill rotWithShape="1">
            <a:gsLst>
              <a:gs pos="0">
                <a:srgbClr val="CACACA"/>
              </a:gs>
              <a:gs pos="50000">
                <a:srgbClr val="EAEAEA"/>
              </a:gs>
              <a:gs pos="100000">
                <a:srgbClr val="CACACA"/>
              </a:gs>
            </a:gsLst>
            <a:lin ang="5400000" scaled="1"/>
          </a:gradFill>
          <a:ln w="9525" algn="ctr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42" name="AutoShape 27"/>
          <p:cNvSpPr>
            <a:spLocks noChangeArrowheads="1"/>
          </p:cNvSpPr>
          <p:nvPr/>
        </p:nvSpPr>
        <p:spPr bwMode="gray">
          <a:xfrm>
            <a:off x="3883025" y="2654300"/>
            <a:ext cx="1581150" cy="768350"/>
          </a:xfrm>
          <a:prstGeom prst="bevel">
            <a:avLst>
              <a:gd name="adj" fmla="val 2917"/>
            </a:avLst>
          </a:prstGeom>
          <a:gradFill rotWithShape="1">
            <a:gsLst>
              <a:gs pos="0">
                <a:schemeClr val="bg2">
                  <a:gamma/>
                  <a:tint val="65490"/>
                  <a:invGamma/>
                </a:schemeClr>
              </a:gs>
              <a:gs pos="100000">
                <a:schemeClr val="bg2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43" name="AutoShape 28"/>
          <p:cNvSpPr>
            <a:spLocks noChangeArrowheads="1"/>
          </p:cNvSpPr>
          <p:nvPr/>
        </p:nvSpPr>
        <p:spPr bwMode="gray">
          <a:xfrm>
            <a:off x="3883025" y="3435350"/>
            <a:ext cx="1581150" cy="768350"/>
          </a:xfrm>
          <a:prstGeom prst="bevel">
            <a:avLst>
              <a:gd name="adj" fmla="val 2917"/>
            </a:avLst>
          </a:prstGeom>
          <a:gradFill rotWithShape="1">
            <a:gsLst>
              <a:gs pos="0">
                <a:schemeClr val="bg2">
                  <a:gamma/>
                  <a:tint val="65490"/>
                  <a:invGamma/>
                </a:schemeClr>
              </a:gs>
              <a:gs pos="100000">
                <a:schemeClr val="bg2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 b="1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44" name="AutoShape 29"/>
          <p:cNvSpPr>
            <a:spLocks noChangeArrowheads="1"/>
          </p:cNvSpPr>
          <p:nvPr/>
        </p:nvSpPr>
        <p:spPr bwMode="gray">
          <a:xfrm>
            <a:off x="3883025" y="4216400"/>
            <a:ext cx="1581150" cy="768350"/>
          </a:xfrm>
          <a:prstGeom prst="bevel">
            <a:avLst>
              <a:gd name="adj" fmla="val 2917"/>
            </a:avLst>
          </a:prstGeom>
          <a:gradFill rotWithShape="1">
            <a:gsLst>
              <a:gs pos="0">
                <a:schemeClr val="bg2">
                  <a:gamma/>
                  <a:tint val="65490"/>
                  <a:invGamma/>
                </a:schemeClr>
              </a:gs>
              <a:gs pos="100000">
                <a:schemeClr val="bg2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45" name="AutoShape 30"/>
          <p:cNvSpPr>
            <a:spLocks noChangeArrowheads="1"/>
          </p:cNvSpPr>
          <p:nvPr/>
        </p:nvSpPr>
        <p:spPr bwMode="gray">
          <a:xfrm>
            <a:off x="3883025" y="4997450"/>
            <a:ext cx="1581150" cy="768350"/>
          </a:xfrm>
          <a:prstGeom prst="bevel">
            <a:avLst>
              <a:gd name="adj" fmla="val 2917"/>
            </a:avLst>
          </a:prstGeom>
          <a:gradFill rotWithShape="1">
            <a:gsLst>
              <a:gs pos="0">
                <a:schemeClr val="bg2">
                  <a:gamma/>
                  <a:tint val="65490"/>
                  <a:invGamma/>
                </a:schemeClr>
              </a:gs>
              <a:gs pos="100000">
                <a:schemeClr val="bg2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17438" name="Rectangle 33"/>
          <p:cNvSpPr>
            <a:spLocks noChangeArrowheads="1"/>
          </p:cNvSpPr>
          <p:nvPr/>
        </p:nvSpPr>
        <p:spPr bwMode="gray">
          <a:xfrm>
            <a:off x="4192588" y="3613150"/>
            <a:ext cx="1008062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2000">
                <a:latin typeface="HY헤드라인M" pitchFamily="18" charset="-127"/>
                <a:ea typeface="HY헤드라인M" pitchFamily="18" charset="-127"/>
              </a:rPr>
              <a:t>정원</a:t>
            </a:r>
            <a:r>
              <a:rPr lang="en-US" altLang="ko-KR" sz="2000">
                <a:latin typeface="HY헤드라인M" pitchFamily="18" charset="-127"/>
                <a:ea typeface="HY헤드라인M" pitchFamily="18" charset="-127"/>
              </a:rPr>
              <a:t>(B)</a:t>
            </a:r>
          </a:p>
        </p:txBody>
      </p:sp>
      <p:sp>
        <p:nvSpPr>
          <p:cNvPr id="17439" name="Rectangle 34"/>
          <p:cNvSpPr>
            <a:spLocks noChangeArrowheads="1"/>
          </p:cNvSpPr>
          <p:nvPr/>
        </p:nvSpPr>
        <p:spPr bwMode="gray">
          <a:xfrm>
            <a:off x="3891517" y="4365625"/>
            <a:ext cx="140438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대기자</a:t>
            </a: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(C)</a:t>
            </a:r>
            <a:endParaRPr lang="en-US" altLang="ko-KR" dirty="0">
              <a:solidFill>
                <a:srgbClr val="1C1C1C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7440" name="Rectangle 35"/>
          <p:cNvSpPr>
            <a:spLocks noChangeArrowheads="1"/>
          </p:cNvSpPr>
          <p:nvPr/>
        </p:nvSpPr>
        <p:spPr bwMode="gray">
          <a:xfrm>
            <a:off x="3995738" y="5084763"/>
            <a:ext cx="1338262" cy="646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ko-KR" altLang="en-US">
                <a:solidFill>
                  <a:srgbClr val="1C1C1C"/>
                </a:solidFill>
                <a:latin typeface="HY헤드라인M" pitchFamily="18" charset="-127"/>
                <a:ea typeface="HY헤드라인M" pitchFamily="18" charset="-127"/>
              </a:rPr>
              <a:t>평균대기자</a:t>
            </a:r>
            <a:endParaRPr lang="en-US" altLang="ko-KR">
              <a:solidFill>
                <a:srgbClr val="1C1C1C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/>
            <a:r>
              <a:rPr lang="en-US" altLang="ko-KR">
                <a:solidFill>
                  <a:srgbClr val="1C1C1C"/>
                </a:solidFill>
                <a:latin typeface="HY헤드라인M" pitchFamily="18" charset="-127"/>
                <a:ea typeface="HY헤드라인M" pitchFamily="18" charset="-127"/>
              </a:rPr>
              <a:t>(C/A)</a:t>
            </a:r>
          </a:p>
        </p:txBody>
      </p:sp>
      <p:sp>
        <p:nvSpPr>
          <p:cNvPr id="53" name="Text Box 16"/>
          <p:cNvSpPr txBox="1">
            <a:spLocks noChangeArrowheads="1"/>
          </p:cNvSpPr>
          <p:nvPr/>
        </p:nvSpPr>
        <p:spPr bwMode="gray">
          <a:xfrm>
            <a:off x="6300788" y="2205038"/>
            <a:ext cx="1952625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ko-KR" altLang="en-US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민간 </a:t>
            </a:r>
            <a:r>
              <a:rPr lang="ko-KR" altLang="en-US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어린이집</a:t>
            </a:r>
            <a:endParaRPr lang="en-US" altLang="ko-KR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7442" name="Text Box 16"/>
          <p:cNvSpPr txBox="1">
            <a:spLocks noChangeArrowheads="1"/>
          </p:cNvSpPr>
          <p:nvPr/>
        </p:nvSpPr>
        <p:spPr bwMode="gray">
          <a:xfrm>
            <a:off x="3924300" y="2205038"/>
            <a:ext cx="1511300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ko-KR" altLang="en-US" b="1">
                <a:latin typeface="HY헤드라인M" pitchFamily="18" charset="-127"/>
                <a:ea typeface="HY헤드라인M" pitchFamily="18" charset="-127"/>
              </a:rPr>
              <a:t>구분</a:t>
            </a:r>
            <a:endParaRPr lang="en-US" altLang="ko-KR" b="1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7443" name="Text Box 16"/>
          <p:cNvSpPr txBox="1">
            <a:spLocks noChangeArrowheads="1"/>
          </p:cNvSpPr>
          <p:nvPr/>
        </p:nvSpPr>
        <p:spPr bwMode="gray">
          <a:xfrm>
            <a:off x="3995738" y="2852738"/>
            <a:ext cx="1368425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ko-KR" altLang="en-US">
                <a:latin typeface="HY헤드라인M" pitchFamily="18" charset="-127"/>
                <a:ea typeface="HY헤드라인M" pitchFamily="18" charset="-127"/>
              </a:rPr>
              <a:t>시설수</a:t>
            </a:r>
            <a:r>
              <a:rPr lang="en-US" altLang="ko-KR">
                <a:latin typeface="HY헤드라인M" pitchFamily="18" charset="-127"/>
                <a:ea typeface="HY헤드라인M" pitchFamily="18" charset="-127"/>
              </a:rPr>
              <a:t>(A)</a:t>
            </a:r>
          </a:p>
        </p:txBody>
      </p:sp>
      <p:sp>
        <p:nvSpPr>
          <p:cNvPr id="56" name="AutoShape 30"/>
          <p:cNvSpPr>
            <a:spLocks noChangeArrowheads="1"/>
          </p:cNvSpPr>
          <p:nvPr/>
        </p:nvSpPr>
        <p:spPr bwMode="gray">
          <a:xfrm>
            <a:off x="3881438" y="5772150"/>
            <a:ext cx="1581150" cy="768350"/>
          </a:xfrm>
          <a:prstGeom prst="bevel">
            <a:avLst>
              <a:gd name="adj" fmla="val 2917"/>
            </a:avLst>
          </a:prstGeom>
          <a:gradFill rotWithShape="1">
            <a:gsLst>
              <a:gs pos="0">
                <a:schemeClr val="bg2">
                  <a:gamma/>
                  <a:tint val="65490"/>
                  <a:invGamma/>
                </a:schemeClr>
              </a:gs>
              <a:gs pos="100000">
                <a:schemeClr val="bg2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57" name="AutoShape 12"/>
          <p:cNvSpPr>
            <a:spLocks noChangeArrowheads="1"/>
          </p:cNvSpPr>
          <p:nvPr/>
        </p:nvSpPr>
        <p:spPr bwMode="gray">
          <a:xfrm rot="16187628">
            <a:off x="2292350" y="4778375"/>
            <a:ext cx="557213" cy="2620963"/>
          </a:xfrm>
          <a:prstGeom prst="upArrow">
            <a:avLst>
              <a:gd name="adj1" fmla="val 60083"/>
              <a:gd name="adj2" fmla="val 62528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miter lim="800000"/>
            <a:headEnd/>
            <a:tailEnd/>
          </a:ln>
          <a:effectLst/>
          <a:scene3d>
            <a:camera prst="legacyPerspectiveRight"/>
            <a:lightRig rig="legacyFlat2" dir="t"/>
          </a:scene3d>
          <a:sp3d extrusionH="1000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17446" name="Rectangle 35"/>
          <p:cNvSpPr>
            <a:spLocks noChangeArrowheads="1"/>
          </p:cNvSpPr>
          <p:nvPr/>
        </p:nvSpPr>
        <p:spPr bwMode="gray">
          <a:xfrm>
            <a:off x="3938588" y="5805488"/>
            <a:ext cx="1416050" cy="646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ko-KR" altLang="en-US">
                <a:solidFill>
                  <a:srgbClr val="1C1C1C"/>
                </a:solidFill>
                <a:latin typeface="HY헤드라인M" pitchFamily="18" charset="-127"/>
                <a:ea typeface="HY헤드라인M" pitchFamily="18" charset="-127"/>
              </a:rPr>
              <a:t>대기자</a:t>
            </a:r>
            <a:r>
              <a:rPr lang="en-US" altLang="ko-KR">
                <a:solidFill>
                  <a:srgbClr val="1C1C1C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>
                <a:solidFill>
                  <a:srgbClr val="1C1C1C"/>
                </a:solidFill>
                <a:latin typeface="HY헤드라인M" pitchFamily="18" charset="-127"/>
                <a:ea typeface="HY헤드라인M" pitchFamily="18" charset="-127"/>
              </a:rPr>
              <a:t>비율</a:t>
            </a:r>
            <a:endParaRPr lang="en-US" altLang="ko-KR">
              <a:solidFill>
                <a:srgbClr val="1C1C1C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/>
            <a:r>
              <a:rPr lang="en-US" altLang="ko-KR">
                <a:solidFill>
                  <a:srgbClr val="1C1C1C"/>
                </a:solidFill>
                <a:latin typeface="HY헤드라인M" pitchFamily="18" charset="-127"/>
                <a:ea typeface="HY헤드라인M" pitchFamily="18" charset="-127"/>
              </a:rPr>
              <a:t>(C/B*100%)</a:t>
            </a:r>
          </a:p>
        </p:txBody>
      </p:sp>
      <p:sp>
        <p:nvSpPr>
          <p:cNvPr id="60" name="AutoShape 15"/>
          <p:cNvSpPr>
            <a:spLocks noChangeArrowheads="1"/>
          </p:cNvSpPr>
          <p:nvPr/>
        </p:nvSpPr>
        <p:spPr bwMode="gray">
          <a:xfrm rot="5412372" flipH="1">
            <a:off x="6005512" y="5359401"/>
            <a:ext cx="557213" cy="1598612"/>
          </a:xfrm>
          <a:prstGeom prst="upArrow">
            <a:avLst>
              <a:gd name="adj1" fmla="val 62722"/>
              <a:gd name="adj2" fmla="val 70123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 algn="ctr">
            <a:miter lim="800000"/>
            <a:headEnd/>
            <a:tailEnd/>
          </a:ln>
          <a:effectLst/>
          <a:scene3d>
            <a:camera prst="legacyPerspectiveLeft"/>
            <a:lightRig rig="legacyFlat2" dir="t"/>
          </a:scene3d>
          <a:sp3d extrusionH="1000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ko-KR" altLang="en-US">
              <a:latin typeface="굴림" charset="-127"/>
              <a:ea typeface="굴림" charset="-127"/>
            </a:endParaRPr>
          </a:p>
        </p:txBody>
      </p:sp>
      <p:sp>
        <p:nvSpPr>
          <p:cNvPr id="17448" name="Rectangle 25"/>
          <p:cNvSpPr>
            <a:spLocks noChangeArrowheads="1"/>
          </p:cNvSpPr>
          <p:nvPr/>
        </p:nvSpPr>
        <p:spPr bwMode="gray">
          <a:xfrm>
            <a:off x="6970713" y="5878513"/>
            <a:ext cx="1497012" cy="523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800" b="1">
                <a:latin typeface="HY헤드라인M" pitchFamily="18" charset="-127"/>
                <a:ea typeface="HY헤드라인M" pitchFamily="18" charset="-127"/>
              </a:rPr>
              <a:t>273%</a:t>
            </a:r>
          </a:p>
        </p:txBody>
      </p:sp>
      <p:sp>
        <p:nvSpPr>
          <p:cNvPr id="62" name="AutoShape 455"/>
          <p:cNvSpPr>
            <a:spLocks noChangeArrowheads="1"/>
          </p:cNvSpPr>
          <p:nvPr/>
        </p:nvSpPr>
        <p:spPr bwMode="gray">
          <a:xfrm>
            <a:off x="371475" y="1619250"/>
            <a:ext cx="6461125" cy="447675"/>
          </a:xfrm>
          <a:prstGeom prst="roundRect">
            <a:avLst>
              <a:gd name="adj" fmla="val 27324"/>
            </a:avLst>
          </a:prstGeom>
          <a:solidFill>
            <a:schemeClr val="bg1"/>
          </a:solidFill>
          <a:ln>
            <a:solidFill>
              <a:srgbClr val="66CCFF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ko-KR" altLang="en-US" b="1" dirty="0">
                <a:latin typeface="HY헤드라인M" pitchFamily="18" charset="-127"/>
                <a:ea typeface="HY헤드라인M" pitchFamily="18" charset="-127"/>
              </a:rPr>
              <a:t>성동구  국공립</a:t>
            </a:r>
            <a:r>
              <a:rPr lang="en-US" altLang="ko-KR" b="1" dirty="0"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b="1" dirty="0">
                <a:latin typeface="HY헤드라인M" pitchFamily="18" charset="-127"/>
                <a:ea typeface="HY헤드라인M" pitchFamily="18" charset="-127"/>
              </a:rPr>
              <a:t>민간 </a:t>
            </a:r>
            <a:r>
              <a:rPr lang="ko-KR" altLang="en-US" b="1" dirty="0" err="1">
                <a:latin typeface="HY헤드라인M" pitchFamily="18" charset="-127"/>
                <a:ea typeface="HY헤드라인M" pitchFamily="18" charset="-127"/>
              </a:rPr>
              <a:t>어린이집</a:t>
            </a:r>
            <a:r>
              <a:rPr lang="ko-KR" altLang="en-US" b="1" dirty="0">
                <a:latin typeface="HY헤드라인M" pitchFamily="18" charset="-127"/>
                <a:ea typeface="HY헤드라인M" pitchFamily="18" charset="-127"/>
              </a:rPr>
              <a:t> 대기자 현황  </a:t>
            </a:r>
            <a:r>
              <a:rPr lang="en-US" altLang="ko-KR" sz="1400" b="1" dirty="0"/>
              <a:t>(2013. 4</a:t>
            </a:r>
            <a:r>
              <a:rPr lang="ko-KR" altLang="en-US" sz="1400" b="1" dirty="0"/>
              <a:t>월 기준</a:t>
            </a:r>
            <a:r>
              <a:rPr lang="en-US" altLang="ko-KR" sz="1400" b="1" dirty="0"/>
              <a:t>)</a:t>
            </a:r>
            <a:endParaRPr lang="ko-KR" altLang="en-US" sz="1400" b="1" dirty="0"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3" name="그룹 66"/>
          <p:cNvGrpSpPr>
            <a:grpSpLocks/>
          </p:cNvGrpSpPr>
          <p:nvPr/>
        </p:nvGrpSpPr>
        <p:grpSpPr bwMode="auto">
          <a:xfrm>
            <a:off x="152400" y="5067300"/>
            <a:ext cx="2200275" cy="1609725"/>
            <a:chOff x="-142875" y="2847975"/>
            <a:chExt cx="2066925" cy="1952625"/>
          </a:xfrm>
        </p:grpSpPr>
        <p:sp>
          <p:nvSpPr>
            <p:cNvPr id="66" name="포인트가 32개인 별 65"/>
            <p:cNvSpPr/>
            <p:nvPr/>
          </p:nvSpPr>
          <p:spPr>
            <a:xfrm>
              <a:off x="-142875" y="2847975"/>
              <a:ext cx="2066925" cy="1952625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59" name="Rectangle 21"/>
            <p:cNvSpPr>
              <a:spLocks noChangeArrowheads="1"/>
            </p:cNvSpPr>
            <p:nvPr/>
          </p:nvSpPr>
          <p:spPr bwMode="gray">
            <a:xfrm>
              <a:off x="18184" y="3346723"/>
              <a:ext cx="1743316" cy="100712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ko-KR" sz="4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itchFamily="18" charset="-127"/>
                  <a:ea typeface="HY헤드라인M" pitchFamily="18" charset="-127"/>
                </a:rPr>
                <a:t>673%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6720"/>
          </a:xfrm>
        </p:spPr>
        <p:txBody>
          <a:bodyPr>
            <a:normAutofit/>
          </a:bodyPr>
          <a:lstStyle/>
          <a:p>
            <a:r>
              <a:rPr lang="ko-KR" altLang="en-US" sz="3600" dirty="0" err="1" smtClean="0">
                <a:latin typeface="HY헤드라인M" pitchFamily="18" charset="-127"/>
                <a:ea typeface="HY헤드라인M" pitchFamily="18" charset="-127"/>
              </a:rPr>
              <a:t>지자체의</a:t>
            </a:r>
            <a:r>
              <a:rPr lang="ko-KR" altLang="en-US" sz="3600" dirty="0" smtClean="0">
                <a:latin typeface="HY헤드라인M" pitchFamily="18" charset="-127"/>
                <a:ea typeface="HY헤드라인M" pitchFamily="18" charset="-127"/>
              </a:rPr>
              <a:t> 국공립 보육 시설 확대 방안</a:t>
            </a:r>
          </a:p>
        </p:txBody>
      </p:sp>
      <p:sp>
        <p:nvSpPr>
          <p:cNvPr id="14339" name="내용 개체 틀 2"/>
          <p:cNvSpPr>
            <a:spLocks noGrp="1"/>
          </p:cNvSpPr>
          <p:nvPr>
            <p:ph idx="1"/>
          </p:nvPr>
        </p:nvSpPr>
        <p:spPr>
          <a:xfrm>
            <a:off x="329609" y="1020726"/>
            <a:ext cx="8814391" cy="567778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ko-KR" altLang="en-US" sz="2400" dirty="0" smtClean="0">
                <a:solidFill>
                  <a:srgbClr val="FF0000"/>
                </a:solidFill>
              </a:rPr>
              <a:t>기존 국공립의 시설 개선</a:t>
            </a:r>
            <a:r>
              <a:rPr lang="en-US" altLang="ko-KR" sz="2400" dirty="0" smtClean="0">
                <a:solidFill>
                  <a:srgbClr val="FF0000"/>
                </a:solidFill>
              </a:rPr>
              <a:t>, </a:t>
            </a:r>
            <a:r>
              <a:rPr lang="ko-KR" altLang="en-US" sz="2400" dirty="0" smtClean="0">
                <a:solidFill>
                  <a:srgbClr val="FF0000"/>
                </a:solidFill>
              </a:rPr>
              <a:t>공간 확대</a:t>
            </a:r>
            <a:r>
              <a:rPr lang="en-US" altLang="ko-KR" sz="2400" dirty="0" smtClean="0">
                <a:solidFill>
                  <a:srgbClr val="FF0000"/>
                </a:solidFill>
              </a:rPr>
              <a:t>, </a:t>
            </a:r>
            <a:r>
              <a:rPr lang="ko-KR" altLang="en-US" sz="2400" dirty="0" smtClean="0">
                <a:solidFill>
                  <a:srgbClr val="FF0000"/>
                </a:solidFill>
              </a:rPr>
              <a:t>정원 증가</a:t>
            </a:r>
            <a:endParaRPr lang="en-US" altLang="ko-KR" sz="2400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ko-KR" altLang="en-US" sz="2400" dirty="0" smtClean="0">
                <a:solidFill>
                  <a:srgbClr val="FF0000"/>
                </a:solidFill>
              </a:rPr>
              <a:t>기존 법인 시설의 경우에도 평가를 통해 공공성 강화</a:t>
            </a:r>
            <a:endParaRPr lang="en-US" altLang="ko-KR" sz="2400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ko-KR" altLang="en-US" sz="2400" dirty="0" smtClean="0">
                <a:solidFill>
                  <a:srgbClr val="FF0000"/>
                </a:solidFill>
              </a:rPr>
              <a:t>민간 시설의 매입 및 기부 체납을 통한 공공시설화</a:t>
            </a:r>
            <a:endParaRPr lang="en-US" altLang="ko-KR" sz="2400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ko-KR" altLang="en-US" sz="2400" dirty="0" smtClean="0">
                <a:solidFill>
                  <a:srgbClr val="FF0000"/>
                </a:solidFill>
              </a:rPr>
              <a:t>가정 </a:t>
            </a:r>
            <a:r>
              <a:rPr lang="ko-KR" altLang="en-US" sz="2400" dirty="0" err="1" smtClean="0">
                <a:solidFill>
                  <a:srgbClr val="FF0000"/>
                </a:solidFill>
              </a:rPr>
              <a:t>어린이집의</a:t>
            </a:r>
            <a:r>
              <a:rPr lang="ko-KR" altLang="en-US" sz="2400" dirty="0" smtClean="0">
                <a:solidFill>
                  <a:srgbClr val="FF0000"/>
                </a:solidFill>
              </a:rPr>
              <a:t> 국공립화 및 시설 확대 유도</a:t>
            </a:r>
            <a:endParaRPr lang="en-US" altLang="ko-KR" sz="2400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ko-KR" altLang="en-US" sz="2400" dirty="0" err="1" smtClean="0">
                <a:solidFill>
                  <a:srgbClr val="FF0000"/>
                </a:solidFill>
              </a:rPr>
              <a:t>신축형</a:t>
            </a:r>
            <a:r>
              <a:rPr lang="ko-KR" altLang="en-US" sz="2400" dirty="0" smtClean="0">
                <a:solidFill>
                  <a:srgbClr val="FF0000"/>
                </a:solidFill>
              </a:rPr>
              <a:t> 외에도 </a:t>
            </a:r>
            <a:r>
              <a:rPr lang="ko-KR" altLang="en-US" sz="2400" dirty="0" err="1" smtClean="0">
                <a:solidFill>
                  <a:srgbClr val="FF0000"/>
                </a:solidFill>
              </a:rPr>
              <a:t>공간임차형</a:t>
            </a:r>
            <a:r>
              <a:rPr lang="ko-KR" altLang="en-US" sz="2400" dirty="0" smtClean="0">
                <a:solidFill>
                  <a:srgbClr val="FF0000"/>
                </a:solidFill>
              </a:rPr>
              <a:t> 공공보육 시설 확대</a:t>
            </a:r>
            <a:endParaRPr lang="en-US" altLang="ko-KR" sz="2400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ko-KR" altLang="en-US" sz="2400" dirty="0" smtClean="0">
                <a:solidFill>
                  <a:srgbClr val="FF0000"/>
                </a:solidFill>
              </a:rPr>
              <a:t>비영리 공익법인</a:t>
            </a:r>
            <a:r>
              <a:rPr lang="en-US" altLang="ko-KR" sz="2400" dirty="0" smtClean="0">
                <a:solidFill>
                  <a:srgbClr val="FF0000"/>
                </a:solidFill>
              </a:rPr>
              <a:t>(</a:t>
            </a:r>
            <a:r>
              <a:rPr lang="ko-KR" altLang="en-US" sz="2400" dirty="0" smtClean="0">
                <a:solidFill>
                  <a:srgbClr val="FF0000"/>
                </a:solidFill>
              </a:rPr>
              <a:t>공동육아</a:t>
            </a:r>
            <a:r>
              <a:rPr lang="en-US" altLang="ko-KR" sz="2400" dirty="0" smtClean="0">
                <a:solidFill>
                  <a:srgbClr val="FF0000"/>
                </a:solidFill>
              </a:rPr>
              <a:t>, </a:t>
            </a:r>
            <a:r>
              <a:rPr lang="ko-KR" altLang="en-US" sz="2400" dirty="0" err="1" smtClean="0">
                <a:solidFill>
                  <a:srgbClr val="FF0000"/>
                </a:solidFill>
              </a:rPr>
              <a:t>생협</a:t>
            </a:r>
            <a:r>
              <a:rPr lang="ko-KR" altLang="en-US" sz="2400" dirty="0" smtClean="0">
                <a:solidFill>
                  <a:srgbClr val="FF0000"/>
                </a:solidFill>
              </a:rPr>
              <a:t> 등</a:t>
            </a:r>
            <a:r>
              <a:rPr lang="en-US" altLang="ko-KR" sz="2400" dirty="0" smtClean="0">
                <a:solidFill>
                  <a:srgbClr val="FF0000"/>
                </a:solidFill>
              </a:rPr>
              <a:t>)</a:t>
            </a:r>
            <a:r>
              <a:rPr lang="ko-KR" altLang="en-US" sz="2400" dirty="0" smtClean="0">
                <a:solidFill>
                  <a:srgbClr val="FF0000"/>
                </a:solidFill>
              </a:rPr>
              <a:t>의 공공법인화 유도</a:t>
            </a:r>
            <a:endParaRPr lang="en-US" altLang="ko-KR" sz="2400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ko-KR" altLang="en-US" sz="2400" dirty="0" smtClean="0">
                <a:solidFill>
                  <a:srgbClr val="FF0000"/>
                </a:solidFill>
              </a:rPr>
              <a:t>직장 보육 시설의 공공시설화 유도</a:t>
            </a:r>
            <a:endParaRPr lang="en-US" altLang="ko-KR" sz="2400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ko-KR" altLang="en-US" sz="2400" dirty="0" smtClean="0">
                <a:solidFill>
                  <a:srgbClr val="FF0000"/>
                </a:solidFill>
              </a:rPr>
              <a:t>초등학교 유휴 교실 활용</a:t>
            </a:r>
            <a:r>
              <a:rPr lang="en-US" altLang="ko-KR" sz="2400" dirty="0" smtClean="0">
                <a:solidFill>
                  <a:srgbClr val="FF0000"/>
                </a:solidFill>
              </a:rPr>
              <a:t>, </a:t>
            </a:r>
            <a:r>
              <a:rPr lang="ko-KR" altLang="en-US" sz="2400" dirty="0" smtClean="0">
                <a:solidFill>
                  <a:srgbClr val="FF0000"/>
                </a:solidFill>
              </a:rPr>
              <a:t>공공시설 설치</a:t>
            </a:r>
            <a:endParaRPr lang="en-US" altLang="ko-KR" sz="2400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ko-KR" altLang="en-US" sz="2400" dirty="0" smtClean="0">
                <a:solidFill>
                  <a:srgbClr val="FF0000"/>
                </a:solidFill>
              </a:rPr>
              <a:t>공동 주택 신축 및 </a:t>
            </a:r>
            <a:r>
              <a:rPr lang="ko-KR" altLang="en-US" sz="2400" dirty="0" err="1" smtClean="0">
                <a:solidFill>
                  <a:srgbClr val="FF0000"/>
                </a:solidFill>
              </a:rPr>
              <a:t>리모델링시</a:t>
            </a:r>
            <a:r>
              <a:rPr lang="ko-KR" altLang="en-US" sz="2400" dirty="0" smtClean="0">
                <a:solidFill>
                  <a:srgbClr val="FF0000"/>
                </a:solidFill>
              </a:rPr>
              <a:t> 공공보육 시설 공간 할당 조건으로 </a:t>
            </a:r>
            <a:r>
              <a:rPr lang="ko-KR" altLang="en-US" sz="2400" dirty="0" err="1" smtClean="0">
                <a:solidFill>
                  <a:srgbClr val="FF0000"/>
                </a:solidFill>
              </a:rPr>
              <a:t>용적율</a:t>
            </a:r>
            <a:r>
              <a:rPr lang="en-US" altLang="ko-KR" sz="2400" dirty="0" smtClean="0">
                <a:solidFill>
                  <a:srgbClr val="FF0000"/>
                </a:solidFill>
              </a:rPr>
              <a:t>, </a:t>
            </a:r>
            <a:r>
              <a:rPr lang="ko-KR" altLang="en-US" sz="2400" dirty="0" smtClean="0">
                <a:solidFill>
                  <a:srgbClr val="FF0000"/>
                </a:solidFill>
              </a:rPr>
              <a:t>건폐율 조정</a:t>
            </a:r>
            <a:endParaRPr lang="ko-KR" altLang="en-US" sz="2400" dirty="0" smtClean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제목 1"/>
          <p:cNvSpPr>
            <a:spLocks noGrp="1"/>
          </p:cNvSpPr>
          <p:nvPr>
            <p:ph type="title"/>
          </p:nvPr>
        </p:nvSpPr>
        <p:spPr bwMode="auto">
          <a:xfrm>
            <a:off x="0" y="141288"/>
            <a:ext cx="8096250" cy="11445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ko-KR" sz="3200" smtClean="0"/>
              <a:t>2015</a:t>
            </a:r>
            <a:r>
              <a:rPr lang="ko-KR" altLang="en-US" sz="3200" smtClean="0"/>
              <a:t>년</a:t>
            </a:r>
            <a:r>
              <a:rPr lang="en-US" altLang="ko-KR" sz="3200" smtClean="0"/>
              <a:t>,</a:t>
            </a:r>
            <a:r>
              <a:rPr lang="ko-KR" altLang="en-US" sz="3200" smtClean="0"/>
              <a:t> 성동구 공보육의 모습은</a:t>
            </a:r>
            <a:r>
              <a:rPr lang="en-US" altLang="ko-KR" sz="3200" smtClean="0"/>
              <a:t>?</a:t>
            </a:r>
            <a:endParaRPr lang="ko-KR" altLang="en-US" sz="3200" smtClean="0"/>
          </a:p>
        </p:txBody>
      </p:sp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1290638" y="1938338"/>
            <a:ext cx="3810000" cy="38354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ko-KR"/>
              <a:t>   </a:t>
            </a:r>
            <a:endParaRPr lang="ko-KR" altLang="en-US"/>
          </a:p>
        </p:txBody>
      </p:sp>
      <p:sp>
        <p:nvSpPr>
          <p:cNvPr id="24580" name="Rectangle 3"/>
          <p:cNvSpPr>
            <a:spLocks noChangeArrowheads="1"/>
          </p:cNvSpPr>
          <p:nvPr/>
        </p:nvSpPr>
        <p:spPr bwMode="auto">
          <a:xfrm>
            <a:off x="5076825" y="1790700"/>
            <a:ext cx="2251075" cy="3997325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474776"/>
              </a:gs>
            </a:gsLst>
            <a:lin ang="27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99FF"/>
            </a:extrusionClr>
          </a:sp3d>
        </p:spPr>
        <p:txBody>
          <a:bodyPr wrap="none" anchor="ctr">
            <a:flatTx/>
          </a:bodyPr>
          <a:lstStyle/>
          <a:p>
            <a:endParaRPr lang="ko-KR" altLang="en-US"/>
          </a:p>
        </p:txBody>
      </p:sp>
      <p:sp>
        <p:nvSpPr>
          <p:cNvPr id="24581" name="Rectangle 4"/>
          <p:cNvSpPr>
            <a:spLocks noChangeArrowheads="1"/>
          </p:cNvSpPr>
          <p:nvPr/>
        </p:nvSpPr>
        <p:spPr bwMode="auto">
          <a:xfrm>
            <a:off x="4337050" y="1938338"/>
            <a:ext cx="2222500" cy="3835400"/>
          </a:xfrm>
          <a:prstGeom prst="rect">
            <a:avLst/>
          </a:prstGeom>
          <a:gradFill rotWithShape="1">
            <a:gsLst>
              <a:gs pos="0">
                <a:srgbClr val="FF6600">
                  <a:alpha val="79999"/>
                </a:srgbClr>
              </a:gs>
              <a:gs pos="100000">
                <a:srgbClr val="762F00">
                  <a:alpha val="79999"/>
                </a:srgbClr>
              </a:gs>
            </a:gsLst>
            <a:lin ang="2700000" scaled="1"/>
          </a:gra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6600"/>
            </a:extrusionClr>
          </a:sp3d>
        </p:spPr>
        <p:txBody>
          <a:bodyPr wrap="none" anchor="ctr">
            <a:flatTx/>
          </a:bodyPr>
          <a:lstStyle/>
          <a:p>
            <a:endParaRPr lang="ko-KR" altLang="en-US"/>
          </a:p>
        </p:txBody>
      </p:sp>
      <p:sp>
        <p:nvSpPr>
          <p:cNvPr id="24582" name="Line 7"/>
          <p:cNvSpPr>
            <a:spLocks noChangeShapeType="1"/>
          </p:cNvSpPr>
          <p:nvPr/>
        </p:nvSpPr>
        <p:spPr bwMode="auto">
          <a:xfrm flipV="1">
            <a:off x="1274763" y="1930400"/>
            <a:ext cx="6076950" cy="793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wrap="none" anchor="b"/>
          <a:lstStyle/>
          <a:p>
            <a:endParaRPr lang="ko-KR" altLang="en-US"/>
          </a:p>
        </p:txBody>
      </p:sp>
      <p:sp>
        <p:nvSpPr>
          <p:cNvPr id="24583" name="Line 8"/>
          <p:cNvSpPr>
            <a:spLocks noChangeShapeType="1"/>
          </p:cNvSpPr>
          <p:nvPr/>
        </p:nvSpPr>
        <p:spPr bwMode="auto">
          <a:xfrm>
            <a:off x="1303338" y="2762250"/>
            <a:ext cx="6005512" cy="3175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b"/>
          <a:lstStyle/>
          <a:p>
            <a:endParaRPr lang="ko-KR" altLang="en-US"/>
          </a:p>
        </p:txBody>
      </p:sp>
      <p:sp>
        <p:nvSpPr>
          <p:cNvPr id="24584" name="Line 9"/>
          <p:cNvSpPr>
            <a:spLocks noChangeShapeType="1"/>
          </p:cNvSpPr>
          <p:nvPr/>
        </p:nvSpPr>
        <p:spPr bwMode="auto">
          <a:xfrm flipV="1">
            <a:off x="1303338" y="3011488"/>
            <a:ext cx="6005512" cy="2540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b"/>
          <a:lstStyle/>
          <a:p>
            <a:endParaRPr lang="ko-KR" altLang="en-US"/>
          </a:p>
        </p:txBody>
      </p:sp>
      <p:sp>
        <p:nvSpPr>
          <p:cNvPr id="24585" name="Line 10"/>
          <p:cNvSpPr>
            <a:spLocks noChangeShapeType="1"/>
          </p:cNvSpPr>
          <p:nvPr/>
        </p:nvSpPr>
        <p:spPr bwMode="auto">
          <a:xfrm flipV="1">
            <a:off x="1303338" y="3298825"/>
            <a:ext cx="6005512" cy="1270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b"/>
          <a:lstStyle/>
          <a:p>
            <a:endParaRPr lang="ko-KR" altLang="en-US"/>
          </a:p>
        </p:txBody>
      </p:sp>
      <p:sp>
        <p:nvSpPr>
          <p:cNvPr id="24586" name="Line 11"/>
          <p:cNvSpPr>
            <a:spLocks noChangeShapeType="1"/>
          </p:cNvSpPr>
          <p:nvPr/>
        </p:nvSpPr>
        <p:spPr bwMode="auto">
          <a:xfrm>
            <a:off x="1303338" y="3584575"/>
            <a:ext cx="6005512" cy="1588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b"/>
          <a:lstStyle/>
          <a:p>
            <a:endParaRPr lang="ko-KR" altLang="en-US"/>
          </a:p>
        </p:txBody>
      </p:sp>
      <p:sp>
        <p:nvSpPr>
          <p:cNvPr id="24587" name="Line 12"/>
          <p:cNvSpPr>
            <a:spLocks noChangeShapeType="1"/>
          </p:cNvSpPr>
          <p:nvPr/>
        </p:nvSpPr>
        <p:spPr bwMode="auto">
          <a:xfrm flipV="1">
            <a:off x="1303338" y="3803650"/>
            <a:ext cx="6005512" cy="55563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b"/>
          <a:lstStyle/>
          <a:p>
            <a:endParaRPr lang="ko-KR" altLang="en-US"/>
          </a:p>
        </p:txBody>
      </p:sp>
      <p:sp>
        <p:nvSpPr>
          <p:cNvPr id="24588" name="Line 13"/>
          <p:cNvSpPr>
            <a:spLocks noChangeShapeType="1"/>
          </p:cNvSpPr>
          <p:nvPr/>
        </p:nvSpPr>
        <p:spPr bwMode="auto">
          <a:xfrm>
            <a:off x="1303338" y="4133850"/>
            <a:ext cx="6005512" cy="28575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b"/>
          <a:lstStyle/>
          <a:p>
            <a:endParaRPr lang="ko-KR" altLang="en-US"/>
          </a:p>
        </p:txBody>
      </p:sp>
      <p:sp>
        <p:nvSpPr>
          <p:cNvPr id="24589" name="Line 14"/>
          <p:cNvSpPr>
            <a:spLocks noChangeShapeType="1"/>
          </p:cNvSpPr>
          <p:nvPr/>
        </p:nvSpPr>
        <p:spPr bwMode="auto">
          <a:xfrm flipV="1">
            <a:off x="1303338" y="4667250"/>
            <a:ext cx="6005512" cy="14288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b"/>
          <a:lstStyle/>
          <a:p>
            <a:endParaRPr lang="ko-KR" altLang="en-US"/>
          </a:p>
        </p:txBody>
      </p:sp>
      <p:sp>
        <p:nvSpPr>
          <p:cNvPr id="24590" name="Line 15"/>
          <p:cNvSpPr>
            <a:spLocks noChangeShapeType="1"/>
          </p:cNvSpPr>
          <p:nvPr/>
        </p:nvSpPr>
        <p:spPr bwMode="auto">
          <a:xfrm flipV="1">
            <a:off x="1303338" y="4954588"/>
            <a:ext cx="6005512" cy="1587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b"/>
          <a:lstStyle/>
          <a:p>
            <a:endParaRPr lang="ko-KR" altLang="en-US"/>
          </a:p>
        </p:txBody>
      </p:sp>
      <p:sp>
        <p:nvSpPr>
          <p:cNvPr id="24591" name="Line 16"/>
          <p:cNvSpPr>
            <a:spLocks noChangeShapeType="1"/>
          </p:cNvSpPr>
          <p:nvPr/>
        </p:nvSpPr>
        <p:spPr bwMode="auto">
          <a:xfrm>
            <a:off x="1303338" y="5229225"/>
            <a:ext cx="6005512" cy="14288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b"/>
          <a:lstStyle/>
          <a:p>
            <a:endParaRPr lang="ko-KR" altLang="en-US"/>
          </a:p>
        </p:txBody>
      </p:sp>
      <p:sp>
        <p:nvSpPr>
          <p:cNvPr id="24592" name="Line 17"/>
          <p:cNvSpPr>
            <a:spLocks noChangeShapeType="1"/>
          </p:cNvSpPr>
          <p:nvPr/>
        </p:nvSpPr>
        <p:spPr bwMode="auto">
          <a:xfrm>
            <a:off x="1303338" y="5503863"/>
            <a:ext cx="6005512" cy="26987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b"/>
          <a:lstStyle/>
          <a:p>
            <a:endParaRPr lang="ko-KR" altLang="en-US"/>
          </a:p>
        </p:txBody>
      </p:sp>
      <p:sp>
        <p:nvSpPr>
          <p:cNvPr id="24593" name="Line 18"/>
          <p:cNvSpPr>
            <a:spLocks noChangeShapeType="1"/>
          </p:cNvSpPr>
          <p:nvPr/>
        </p:nvSpPr>
        <p:spPr bwMode="auto">
          <a:xfrm flipV="1">
            <a:off x="1274763" y="5746750"/>
            <a:ext cx="6076950" cy="317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wrap="none" anchor="b"/>
          <a:lstStyle/>
          <a:p>
            <a:endParaRPr lang="ko-KR" altLang="en-US"/>
          </a:p>
        </p:txBody>
      </p:sp>
      <p:sp>
        <p:nvSpPr>
          <p:cNvPr id="24594" name="Line 19"/>
          <p:cNvSpPr>
            <a:spLocks noChangeShapeType="1"/>
          </p:cNvSpPr>
          <p:nvPr/>
        </p:nvSpPr>
        <p:spPr bwMode="auto">
          <a:xfrm>
            <a:off x="2809875" y="1938338"/>
            <a:ext cx="0" cy="3840162"/>
          </a:xfrm>
          <a:prstGeom prst="line">
            <a:avLst/>
          </a:prstGeom>
          <a:noFill/>
          <a:ln w="12700">
            <a:solidFill>
              <a:srgbClr val="B2B2B2"/>
            </a:solidFill>
            <a:round/>
            <a:headEnd/>
            <a:tailEnd/>
          </a:ln>
        </p:spPr>
        <p:txBody>
          <a:bodyPr wrap="none" anchor="b"/>
          <a:lstStyle/>
          <a:p>
            <a:endParaRPr lang="ko-KR" altLang="en-US"/>
          </a:p>
        </p:txBody>
      </p:sp>
      <p:sp>
        <p:nvSpPr>
          <p:cNvPr id="24595" name="Line 20"/>
          <p:cNvSpPr>
            <a:spLocks noChangeShapeType="1"/>
          </p:cNvSpPr>
          <p:nvPr/>
        </p:nvSpPr>
        <p:spPr bwMode="auto">
          <a:xfrm>
            <a:off x="3563938" y="1938338"/>
            <a:ext cx="0" cy="3840162"/>
          </a:xfrm>
          <a:prstGeom prst="line">
            <a:avLst/>
          </a:prstGeom>
          <a:noFill/>
          <a:ln w="12700">
            <a:solidFill>
              <a:srgbClr val="B2B2B2"/>
            </a:solidFill>
            <a:round/>
            <a:headEnd/>
            <a:tailEnd/>
          </a:ln>
        </p:spPr>
        <p:txBody>
          <a:bodyPr wrap="none" anchor="b"/>
          <a:lstStyle/>
          <a:p>
            <a:endParaRPr lang="ko-KR" altLang="en-US"/>
          </a:p>
        </p:txBody>
      </p:sp>
      <p:sp>
        <p:nvSpPr>
          <p:cNvPr id="24596" name="Line 21"/>
          <p:cNvSpPr>
            <a:spLocks noChangeShapeType="1"/>
          </p:cNvSpPr>
          <p:nvPr/>
        </p:nvSpPr>
        <p:spPr bwMode="auto">
          <a:xfrm>
            <a:off x="5099050" y="1938338"/>
            <a:ext cx="0" cy="3840162"/>
          </a:xfrm>
          <a:prstGeom prst="line">
            <a:avLst/>
          </a:prstGeom>
          <a:noFill/>
          <a:ln w="12700">
            <a:solidFill>
              <a:srgbClr val="B2B2B2"/>
            </a:solidFill>
            <a:round/>
            <a:headEnd/>
            <a:tailEnd/>
          </a:ln>
        </p:spPr>
        <p:txBody>
          <a:bodyPr wrap="none" anchor="b"/>
          <a:lstStyle/>
          <a:p>
            <a:endParaRPr lang="ko-KR" altLang="en-US"/>
          </a:p>
        </p:txBody>
      </p:sp>
      <p:sp>
        <p:nvSpPr>
          <p:cNvPr id="24597" name="Line 22"/>
          <p:cNvSpPr>
            <a:spLocks noChangeShapeType="1"/>
          </p:cNvSpPr>
          <p:nvPr/>
        </p:nvSpPr>
        <p:spPr bwMode="auto">
          <a:xfrm>
            <a:off x="4318000" y="1938338"/>
            <a:ext cx="0" cy="3840162"/>
          </a:xfrm>
          <a:prstGeom prst="line">
            <a:avLst/>
          </a:prstGeom>
          <a:noFill/>
          <a:ln w="19050">
            <a:solidFill>
              <a:srgbClr val="B763A9"/>
            </a:solidFill>
            <a:round/>
            <a:headEnd/>
            <a:tailEnd/>
          </a:ln>
        </p:spPr>
        <p:txBody>
          <a:bodyPr wrap="none" anchor="b"/>
          <a:lstStyle/>
          <a:p>
            <a:endParaRPr lang="ko-KR" altLang="en-US"/>
          </a:p>
        </p:txBody>
      </p:sp>
      <p:sp>
        <p:nvSpPr>
          <p:cNvPr id="24598" name="Line 23"/>
          <p:cNvSpPr>
            <a:spLocks noChangeShapeType="1"/>
          </p:cNvSpPr>
          <p:nvPr/>
        </p:nvSpPr>
        <p:spPr bwMode="auto">
          <a:xfrm>
            <a:off x="5824538" y="1938338"/>
            <a:ext cx="0" cy="3840162"/>
          </a:xfrm>
          <a:prstGeom prst="line">
            <a:avLst/>
          </a:prstGeom>
          <a:noFill/>
          <a:ln w="12700">
            <a:solidFill>
              <a:srgbClr val="B2B2B2"/>
            </a:solidFill>
            <a:round/>
            <a:headEnd/>
            <a:tailEnd/>
          </a:ln>
        </p:spPr>
        <p:txBody>
          <a:bodyPr wrap="none" anchor="b"/>
          <a:lstStyle/>
          <a:p>
            <a:endParaRPr lang="ko-KR" altLang="en-US"/>
          </a:p>
        </p:txBody>
      </p:sp>
      <p:sp>
        <p:nvSpPr>
          <p:cNvPr id="24599" name="Line 24"/>
          <p:cNvSpPr>
            <a:spLocks noChangeShapeType="1"/>
          </p:cNvSpPr>
          <p:nvPr/>
        </p:nvSpPr>
        <p:spPr bwMode="auto">
          <a:xfrm>
            <a:off x="6578600" y="1938338"/>
            <a:ext cx="0" cy="3840162"/>
          </a:xfrm>
          <a:prstGeom prst="line">
            <a:avLst/>
          </a:prstGeom>
          <a:noFill/>
          <a:ln w="12700">
            <a:solidFill>
              <a:srgbClr val="B2B2B2"/>
            </a:solidFill>
            <a:round/>
            <a:headEnd/>
            <a:tailEnd/>
          </a:ln>
        </p:spPr>
        <p:txBody>
          <a:bodyPr wrap="none" anchor="b"/>
          <a:lstStyle/>
          <a:p>
            <a:endParaRPr lang="ko-KR" altLang="en-US"/>
          </a:p>
        </p:txBody>
      </p:sp>
      <p:sp>
        <p:nvSpPr>
          <p:cNvPr id="24600" name="Line 25"/>
          <p:cNvSpPr>
            <a:spLocks noChangeShapeType="1"/>
          </p:cNvSpPr>
          <p:nvPr/>
        </p:nvSpPr>
        <p:spPr bwMode="auto">
          <a:xfrm>
            <a:off x="7340600" y="1938338"/>
            <a:ext cx="0" cy="3840162"/>
          </a:xfrm>
          <a:prstGeom prst="line">
            <a:avLst/>
          </a:prstGeom>
          <a:noFill/>
          <a:ln w="12700">
            <a:solidFill>
              <a:srgbClr val="B2B2B2"/>
            </a:solidFill>
            <a:round/>
            <a:headEnd/>
            <a:tailEnd/>
          </a:ln>
        </p:spPr>
        <p:txBody>
          <a:bodyPr wrap="none" anchor="b"/>
          <a:lstStyle/>
          <a:p>
            <a:endParaRPr lang="ko-KR" altLang="en-US"/>
          </a:p>
        </p:txBody>
      </p:sp>
      <p:sp>
        <p:nvSpPr>
          <p:cNvPr id="24601" name="Line 26"/>
          <p:cNvSpPr>
            <a:spLocks noChangeShapeType="1"/>
          </p:cNvSpPr>
          <p:nvPr/>
        </p:nvSpPr>
        <p:spPr bwMode="auto">
          <a:xfrm>
            <a:off x="1303338" y="2489200"/>
            <a:ext cx="6005512" cy="17463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b"/>
          <a:lstStyle/>
          <a:p>
            <a:endParaRPr lang="ko-KR" altLang="en-US"/>
          </a:p>
        </p:txBody>
      </p:sp>
      <p:sp>
        <p:nvSpPr>
          <p:cNvPr id="24602" name="Line 27"/>
          <p:cNvSpPr>
            <a:spLocks noChangeShapeType="1"/>
          </p:cNvSpPr>
          <p:nvPr/>
        </p:nvSpPr>
        <p:spPr bwMode="auto">
          <a:xfrm>
            <a:off x="2057400" y="1938338"/>
            <a:ext cx="0" cy="3840162"/>
          </a:xfrm>
          <a:prstGeom prst="line">
            <a:avLst/>
          </a:prstGeom>
          <a:noFill/>
          <a:ln w="12700">
            <a:solidFill>
              <a:srgbClr val="B2B2B2"/>
            </a:solidFill>
            <a:round/>
            <a:headEnd/>
            <a:tailEnd/>
          </a:ln>
        </p:spPr>
        <p:txBody>
          <a:bodyPr wrap="none" anchor="b"/>
          <a:lstStyle/>
          <a:p>
            <a:endParaRPr lang="ko-KR" altLang="en-US"/>
          </a:p>
        </p:txBody>
      </p:sp>
      <p:sp>
        <p:nvSpPr>
          <p:cNvPr id="24603" name="Text Box 28"/>
          <p:cNvSpPr txBox="1">
            <a:spLocks noChangeArrowheads="1"/>
          </p:cNvSpPr>
          <p:nvPr/>
        </p:nvSpPr>
        <p:spPr bwMode="auto">
          <a:xfrm>
            <a:off x="1547813" y="5819775"/>
            <a:ext cx="960437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solidFill>
                  <a:srgbClr val="000000"/>
                </a:solidFill>
                <a:latin typeface="Arial" pitchFamily="34" charset="0"/>
              </a:rPr>
              <a:t>2013</a:t>
            </a:r>
            <a:r>
              <a:rPr lang="ko-KR" altLang="en-US" sz="1200" b="1">
                <a:solidFill>
                  <a:srgbClr val="000000"/>
                </a:solidFill>
                <a:latin typeface="Arial" pitchFamily="34" charset="0"/>
              </a:rPr>
              <a:t>년 </a:t>
            </a:r>
            <a:r>
              <a:rPr lang="en-US" altLang="ko-KR" sz="1200" b="1">
                <a:solidFill>
                  <a:srgbClr val="000000"/>
                </a:solidFill>
                <a:latin typeface="Arial" pitchFamily="34" charset="0"/>
              </a:rPr>
              <a:t>6</a:t>
            </a:r>
            <a:r>
              <a:rPr lang="ko-KR" altLang="en-US" sz="1200" b="1">
                <a:solidFill>
                  <a:srgbClr val="000000"/>
                </a:solidFill>
                <a:latin typeface="Arial" pitchFamily="34" charset="0"/>
              </a:rPr>
              <a:t>월</a:t>
            </a:r>
            <a:endParaRPr lang="en-US" altLang="ko-KR" sz="12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4604" name="Text Box 30"/>
          <p:cNvSpPr txBox="1">
            <a:spLocks noChangeArrowheads="1"/>
          </p:cNvSpPr>
          <p:nvPr/>
        </p:nvSpPr>
        <p:spPr bwMode="auto">
          <a:xfrm>
            <a:off x="3203575" y="5819775"/>
            <a:ext cx="876300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solidFill>
                  <a:srgbClr val="000000"/>
                </a:solidFill>
                <a:latin typeface="Arial" pitchFamily="34" charset="0"/>
              </a:rPr>
              <a:t>2013</a:t>
            </a:r>
            <a:r>
              <a:rPr lang="ko-KR" altLang="en-US" sz="1200" b="1">
                <a:solidFill>
                  <a:srgbClr val="000000"/>
                </a:solidFill>
                <a:latin typeface="Arial" pitchFamily="34" charset="0"/>
              </a:rPr>
              <a:t>년 말</a:t>
            </a:r>
            <a:endParaRPr lang="en-US" altLang="ko-KR" sz="12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4605" name="Text Box 32"/>
          <p:cNvSpPr txBox="1">
            <a:spLocks noChangeArrowheads="1"/>
          </p:cNvSpPr>
          <p:nvPr/>
        </p:nvSpPr>
        <p:spPr bwMode="auto">
          <a:xfrm>
            <a:off x="4716463" y="5819775"/>
            <a:ext cx="874712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solidFill>
                  <a:srgbClr val="000000"/>
                </a:solidFill>
                <a:latin typeface="Arial" pitchFamily="34" charset="0"/>
              </a:rPr>
              <a:t>2014</a:t>
            </a:r>
            <a:r>
              <a:rPr lang="ko-KR" altLang="en-US" sz="1200" b="1">
                <a:solidFill>
                  <a:srgbClr val="000000"/>
                </a:solidFill>
                <a:latin typeface="Arial" pitchFamily="34" charset="0"/>
              </a:rPr>
              <a:t>년 말</a:t>
            </a:r>
            <a:endParaRPr lang="en-US" altLang="ko-KR" sz="12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4606" name="Text Box 35"/>
          <p:cNvSpPr txBox="1">
            <a:spLocks noChangeArrowheads="1"/>
          </p:cNvSpPr>
          <p:nvPr/>
        </p:nvSpPr>
        <p:spPr bwMode="auto">
          <a:xfrm>
            <a:off x="6300788" y="5819775"/>
            <a:ext cx="874712" cy="276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solidFill>
                  <a:srgbClr val="000000"/>
                </a:solidFill>
                <a:latin typeface="Arial" pitchFamily="34" charset="0"/>
              </a:rPr>
              <a:t>2015</a:t>
            </a:r>
            <a:r>
              <a:rPr lang="ko-KR" altLang="en-US" sz="1200" b="1">
                <a:solidFill>
                  <a:srgbClr val="000000"/>
                </a:solidFill>
                <a:latin typeface="Arial" pitchFamily="34" charset="0"/>
              </a:rPr>
              <a:t>년 말</a:t>
            </a:r>
            <a:endParaRPr lang="en-US" altLang="ko-KR" sz="12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4607" name="Line 38"/>
          <p:cNvSpPr>
            <a:spLocks noChangeShapeType="1"/>
          </p:cNvSpPr>
          <p:nvPr/>
        </p:nvSpPr>
        <p:spPr bwMode="auto">
          <a:xfrm flipV="1">
            <a:off x="1290638" y="4378325"/>
            <a:ext cx="6018212" cy="28575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b"/>
          <a:lstStyle/>
          <a:p>
            <a:endParaRPr lang="ko-KR" altLang="en-US"/>
          </a:p>
        </p:txBody>
      </p:sp>
      <p:sp>
        <p:nvSpPr>
          <p:cNvPr id="38" name="Oval 39"/>
          <p:cNvSpPr>
            <a:spLocks noChangeArrowheads="1"/>
          </p:cNvSpPr>
          <p:nvPr/>
        </p:nvSpPr>
        <p:spPr bwMode="auto">
          <a:xfrm>
            <a:off x="1979613" y="3659973"/>
            <a:ext cx="144462" cy="215900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4611" name="Line 47"/>
          <p:cNvSpPr>
            <a:spLocks noChangeShapeType="1"/>
          </p:cNvSpPr>
          <p:nvPr/>
        </p:nvSpPr>
        <p:spPr bwMode="auto">
          <a:xfrm>
            <a:off x="1290638" y="2209800"/>
            <a:ext cx="6037262" cy="9525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/>
            <a:tailEnd/>
          </a:ln>
        </p:spPr>
        <p:txBody>
          <a:bodyPr wrap="none" anchor="b"/>
          <a:lstStyle/>
          <a:p>
            <a:endParaRPr lang="ko-KR" altLang="en-US"/>
          </a:p>
        </p:txBody>
      </p:sp>
      <p:cxnSp>
        <p:nvCxnSpPr>
          <p:cNvPr id="24612" name="AutoShape 48"/>
          <p:cNvCxnSpPr>
            <a:cxnSpLocks noChangeShapeType="1"/>
          </p:cNvCxnSpPr>
          <p:nvPr/>
        </p:nvCxnSpPr>
        <p:spPr bwMode="auto">
          <a:xfrm flipV="1">
            <a:off x="2124075" y="3581400"/>
            <a:ext cx="1414463" cy="147638"/>
          </a:xfrm>
          <a:prstGeom prst="straightConnector1">
            <a:avLst/>
          </a:prstGeom>
          <a:noFill/>
          <a:ln w="73025">
            <a:solidFill>
              <a:srgbClr val="C45280"/>
            </a:solidFill>
            <a:round/>
            <a:headEnd/>
            <a:tailEnd/>
          </a:ln>
        </p:spPr>
      </p:cxnSp>
      <p:grpSp>
        <p:nvGrpSpPr>
          <p:cNvPr id="2" name="그룹 116"/>
          <p:cNvGrpSpPr>
            <a:grpSpLocks/>
          </p:cNvGrpSpPr>
          <p:nvPr/>
        </p:nvGrpSpPr>
        <p:grpSpPr bwMode="auto">
          <a:xfrm>
            <a:off x="6084888" y="1930400"/>
            <a:ext cx="2808287" cy="2311400"/>
            <a:chOff x="6084888" y="2060575"/>
            <a:chExt cx="2808287" cy="2311400"/>
          </a:xfrm>
        </p:grpSpPr>
        <p:sp>
          <p:nvSpPr>
            <p:cNvPr id="24676" name="Oval 5"/>
            <p:cNvSpPr>
              <a:spLocks noChangeArrowheads="1"/>
            </p:cNvSpPr>
            <p:nvPr/>
          </p:nvSpPr>
          <p:spPr bwMode="auto">
            <a:xfrm>
              <a:off x="6084888" y="2060575"/>
              <a:ext cx="1098550" cy="1098550"/>
            </a:xfrm>
            <a:prstGeom prst="ellipse">
              <a:avLst/>
            </a:prstGeom>
            <a:solidFill>
              <a:srgbClr val="FFFF00">
                <a:alpha val="50195"/>
              </a:srgbClr>
            </a:solidFill>
            <a:ln w="28575" algn="ctr">
              <a:solidFill>
                <a:srgbClr val="FFFF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sp>
          <p:nvSpPr>
            <p:cNvPr id="24677" name="AutoShape 72"/>
            <p:cNvSpPr>
              <a:spLocks noChangeArrowheads="1"/>
            </p:cNvSpPr>
            <p:nvPr/>
          </p:nvSpPr>
          <p:spPr bwMode="auto">
            <a:xfrm>
              <a:off x="7380288" y="2400301"/>
              <a:ext cx="1512887" cy="1971674"/>
            </a:xfrm>
            <a:prstGeom prst="wedgeRectCallout">
              <a:avLst>
                <a:gd name="adj1" fmla="val -71366"/>
                <a:gd name="adj2" fmla="val -40833"/>
              </a:avLst>
            </a:prstGeom>
            <a:gradFill rotWithShape="1">
              <a:gsLst>
                <a:gs pos="0">
                  <a:srgbClr val="D24869"/>
                </a:gs>
                <a:gs pos="100000">
                  <a:srgbClr val="A13750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ObliqueTop"/>
              <a:lightRig rig="legacyFlat3" dir="b"/>
            </a:scene3d>
            <a:sp3d extrusionH="36500" prstMaterial="legacyMatte">
              <a:bevelT w="13500" h="13500" prst="angle"/>
              <a:bevelB w="13500" h="13500" prst="angle"/>
              <a:extrusionClr>
                <a:srgbClr val="D24869"/>
              </a:extrusionClr>
            </a:sp3d>
          </p:spPr>
          <p:txBody>
            <a:bodyPr anchor="ctr">
              <a:flatTx/>
            </a:bodyPr>
            <a:lstStyle/>
            <a:p>
              <a:pPr algn="ctr">
                <a:lnSpc>
                  <a:spcPct val="110000"/>
                </a:lnSpc>
              </a:pPr>
              <a:r>
                <a:rPr lang="ko-KR" altLang="en-US" sz="2800" dirty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성동구 </a:t>
              </a:r>
              <a:endParaRPr lang="en-US" altLang="ko-KR" sz="280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endParaRPr>
            </a:p>
            <a:p>
              <a:pPr algn="ctr">
                <a:lnSpc>
                  <a:spcPct val="110000"/>
                </a:lnSpc>
              </a:pPr>
              <a:r>
                <a:rPr lang="ko-KR" altLang="en-US" sz="2800" dirty="0" err="1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공보육</a:t>
              </a:r>
              <a:r>
                <a:rPr lang="ko-KR" altLang="en-US" sz="2800" dirty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 </a:t>
              </a:r>
              <a:r>
                <a:rPr lang="ko-KR" altLang="en-US" sz="2800" dirty="0" err="1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분담율</a:t>
              </a:r>
              <a:r>
                <a:rPr lang="ko-KR" altLang="en-US" sz="2800" dirty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 </a:t>
              </a:r>
              <a:r>
                <a:rPr lang="en-US" altLang="ko-KR" sz="2800" dirty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60</a:t>
              </a:r>
              <a:r>
                <a:rPr lang="en-US" altLang="ko-KR" sz="2800" dirty="0" smtClean="0">
                  <a:solidFill>
                    <a:srgbClr val="FFFFFF"/>
                  </a:solidFill>
                  <a:latin typeface="HY견고딕" pitchFamily="18" charset="-127"/>
                  <a:ea typeface="HY견고딕" pitchFamily="18" charset="-127"/>
                </a:rPr>
                <a:t>%</a:t>
              </a:r>
            </a:p>
          </p:txBody>
        </p:sp>
      </p:grpSp>
      <p:sp>
        <p:nvSpPr>
          <p:cNvPr id="24614" name="Text Box 75"/>
          <p:cNvSpPr txBox="1">
            <a:spLocks noChangeArrowheads="1"/>
          </p:cNvSpPr>
          <p:nvPr/>
        </p:nvSpPr>
        <p:spPr bwMode="auto">
          <a:xfrm>
            <a:off x="2124075" y="3730625"/>
            <a:ext cx="544513" cy="246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000" b="1">
                <a:solidFill>
                  <a:srgbClr val="A50021"/>
                </a:solidFill>
                <a:latin typeface="Arial" pitchFamily="34" charset="0"/>
              </a:rPr>
              <a:t>37.3%</a:t>
            </a:r>
          </a:p>
        </p:txBody>
      </p:sp>
      <p:sp>
        <p:nvSpPr>
          <p:cNvPr id="24615" name="Text Box 96"/>
          <p:cNvSpPr txBox="1">
            <a:spLocks noChangeArrowheads="1"/>
          </p:cNvSpPr>
          <p:nvPr/>
        </p:nvSpPr>
        <p:spPr bwMode="auto">
          <a:xfrm>
            <a:off x="971550" y="1757363"/>
            <a:ext cx="354013" cy="4248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200" b="1">
                <a:solidFill>
                  <a:srgbClr val="5F5F5F"/>
                </a:solidFill>
                <a:latin typeface="Arial" pitchFamily="34" charset="0"/>
              </a:rPr>
              <a:t>7065</a:t>
            </a:r>
          </a:p>
          <a:p>
            <a:pPr algn="r">
              <a:lnSpc>
                <a:spcPct val="150000"/>
              </a:lnSpc>
            </a:pPr>
            <a:r>
              <a:rPr lang="en-US" altLang="ko-KR" sz="1200" b="1">
                <a:solidFill>
                  <a:srgbClr val="5F5F5F"/>
                </a:solidFill>
                <a:latin typeface="Arial" pitchFamily="34" charset="0"/>
              </a:rPr>
              <a:t>60</a:t>
            </a:r>
          </a:p>
          <a:p>
            <a:pPr algn="r">
              <a:lnSpc>
                <a:spcPct val="150000"/>
              </a:lnSpc>
            </a:pPr>
            <a:r>
              <a:rPr lang="en-US" altLang="ko-KR" sz="1200" b="1">
                <a:solidFill>
                  <a:srgbClr val="5F5F5F"/>
                </a:solidFill>
                <a:latin typeface="Arial" pitchFamily="34" charset="0"/>
              </a:rPr>
              <a:t>55</a:t>
            </a:r>
          </a:p>
          <a:p>
            <a:pPr algn="r">
              <a:lnSpc>
                <a:spcPct val="150000"/>
              </a:lnSpc>
            </a:pPr>
            <a:r>
              <a:rPr lang="en-US" altLang="ko-KR" sz="1200" b="1">
                <a:solidFill>
                  <a:srgbClr val="5F5F5F"/>
                </a:solidFill>
                <a:latin typeface="Arial" pitchFamily="34" charset="0"/>
              </a:rPr>
              <a:t>50</a:t>
            </a:r>
          </a:p>
          <a:p>
            <a:pPr algn="r">
              <a:lnSpc>
                <a:spcPct val="150000"/>
              </a:lnSpc>
            </a:pPr>
            <a:r>
              <a:rPr lang="en-US" altLang="ko-KR" sz="1200" b="1">
                <a:solidFill>
                  <a:srgbClr val="5F5F5F"/>
                </a:solidFill>
                <a:latin typeface="Arial" pitchFamily="34" charset="0"/>
              </a:rPr>
              <a:t>45</a:t>
            </a:r>
          </a:p>
          <a:p>
            <a:pPr algn="r">
              <a:lnSpc>
                <a:spcPct val="150000"/>
              </a:lnSpc>
            </a:pPr>
            <a:r>
              <a:rPr lang="en-US" altLang="ko-KR" sz="1200" b="1">
                <a:solidFill>
                  <a:srgbClr val="5F5F5F"/>
                </a:solidFill>
                <a:latin typeface="Arial" pitchFamily="34" charset="0"/>
              </a:rPr>
              <a:t>40</a:t>
            </a:r>
          </a:p>
          <a:p>
            <a:pPr algn="r">
              <a:lnSpc>
                <a:spcPct val="150000"/>
              </a:lnSpc>
            </a:pPr>
            <a:r>
              <a:rPr lang="en-US" altLang="ko-KR" sz="1200" b="1">
                <a:solidFill>
                  <a:srgbClr val="5F5F5F"/>
                </a:solidFill>
                <a:latin typeface="Arial" pitchFamily="34" charset="0"/>
              </a:rPr>
              <a:t>35</a:t>
            </a:r>
          </a:p>
          <a:p>
            <a:pPr algn="r">
              <a:lnSpc>
                <a:spcPct val="150000"/>
              </a:lnSpc>
            </a:pPr>
            <a:r>
              <a:rPr lang="en-US" altLang="ko-KR" sz="1200" b="1">
                <a:solidFill>
                  <a:srgbClr val="5F5F5F"/>
                </a:solidFill>
                <a:latin typeface="Arial" pitchFamily="34" charset="0"/>
              </a:rPr>
              <a:t>30</a:t>
            </a:r>
          </a:p>
          <a:p>
            <a:pPr algn="r">
              <a:lnSpc>
                <a:spcPct val="150000"/>
              </a:lnSpc>
            </a:pPr>
            <a:r>
              <a:rPr lang="en-US" altLang="ko-KR" sz="1200" b="1">
                <a:solidFill>
                  <a:srgbClr val="5F5F5F"/>
                </a:solidFill>
                <a:latin typeface="Arial" pitchFamily="34" charset="0"/>
              </a:rPr>
              <a:t>25</a:t>
            </a:r>
          </a:p>
          <a:p>
            <a:pPr algn="r">
              <a:lnSpc>
                <a:spcPct val="150000"/>
              </a:lnSpc>
            </a:pPr>
            <a:r>
              <a:rPr lang="en-US" altLang="ko-KR" sz="1200" b="1">
                <a:solidFill>
                  <a:srgbClr val="5F5F5F"/>
                </a:solidFill>
                <a:latin typeface="Arial" pitchFamily="34" charset="0"/>
              </a:rPr>
              <a:t>20</a:t>
            </a:r>
          </a:p>
          <a:p>
            <a:pPr algn="r">
              <a:lnSpc>
                <a:spcPct val="150000"/>
              </a:lnSpc>
            </a:pPr>
            <a:r>
              <a:rPr lang="en-US" altLang="ko-KR" sz="1200" b="1">
                <a:solidFill>
                  <a:srgbClr val="5F5F5F"/>
                </a:solidFill>
                <a:latin typeface="Arial" pitchFamily="34" charset="0"/>
              </a:rPr>
              <a:t>15</a:t>
            </a:r>
          </a:p>
          <a:p>
            <a:pPr algn="r">
              <a:lnSpc>
                <a:spcPct val="150000"/>
              </a:lnSpc>
            </a:pPr>
            <a:r>
              <a:rPr lang="en-US" altLang="ko-KR" sz="1200" b="1">
                <a:solidFill>
                  <a:srgbClr val="5F5F5F"/>
                </a:solidFill>
                <a:latin typeface="Arial" pitchFamily="34" charset="0"/>
              </a:rPr>
              <a:t>10</a:t>
            </a:r>
          </a:p>
          <a:p>
            <a:pPr algn="r">
              <a:lnSpc>
                <a:spcPct val="150000"/>
              </a:lnSpc>
            </a:pPr>
            <a:r>
              <a:rPr lang="en-US" altLang="ko-KR" sz="1200" b="1">
                <a:solidFill>
                  <a:srgbClr val="5F5F5F"/>
                </a:solidFill>
                <a:latin typeface="Arial" pitchFamily="34" charset="0"/>
              </a:rPr>
              <a:t>5</a:t>
            </a:r>
          </a:p>
          <a:p>
            <a:pPr algn="r">
              <a:lnSpc>
                <a:spcPct val="150000"/>
              </a:lnSpc>
            </a:pPr>
            <a:r>
              <a:rPr lang="en-US" altLang="ko-KR" sz="1200" b="1">
                <a:solidFill>
                  <a:srgbClr val="5F5F5F"/>
                </a:solidFill>
                <a:latin typeface="Arial" pitchFamily="34" charset="0"/>
              </a:rPr>
              <a:t>0</a:t>
            </a:r>
          </a:p>
        </p:txBody>
      </p:sp>
      <p:grpSp>
        <p:nvGrpSpPr>
          <p:cNvPr id="3" name="그룹 115"/>
          <p:cNvGrpSpPr>
            <a:grpSpLocks/>
          </p:cNvGrpSpPr>
          <p:nvPr/>
        </p:nvGrpSpPr>
        <p:grpSpPr bwMode="auto">
          <a:xfrm>
            <a:off x="5048250" y="2371725"/>
            <a:ext cx="2066925" cy="534988"/>
            <a:chOff x="5048250" y="2362985"/>
            <a:chExt cx="2066887" cy="534988"/>
          </a:xfrm>
        </p:grpSpPr>
        <p:cxnSp>
          <p:nvCxnSpPr>
            <p:cNvPr id="24671" name="AutoShape 64"/>
            <p:cNvCxnSpPr>
              <a:cxnSpLocks noChangeShapeType="1"/>
            </p:cNvCxnSpPr>
            <p:nvPr/>
          </p:nvCxnSpPr>
          <p:spPr bwMode="auto">
            <a:xfrm rot="10800000" flipH="1">
              <a:off x="5048250" y="2436013"/>
              <a:ext cx="1558924" cy="461960"/>
            </a:xfrm>
            <a:prstGeom prst="straightConnector1">
              <a:avLst/>
            </a:prstGeom>
            <a:noFill/>
            <a:ln w="73025">
              <a:solidFill>
                <a:srgbClr val="C00000"/>
              </a:solidFill>
              <a:round/>
              <a:headEnd/>
              <a:tailEnd/>
            </a:ln>
          </p:spPr>
        </p:cxnSp>
        <p:sp>
          <p:nvSpPr>
            <p:cNvPr id="50" name="Oval 56"/>
            <p:cNvSpPr>
              <a:spLocks noChangeArrowheads="1"/>
            </p:cNvSpPr>
            <p:nvPr/>
          </p:nvSpPr>
          <p:spPr bwMode="auto">
            <a:xfrm>
              <a:off x="6516688" y="2362985"/>
              <a:ext cx="142875" cy="190500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53" name="Text Box 82"/>
            <p:cNvSpPr txBox="1">
              <a:spLocks noChangeArrowheads="1"/>
            </p:cNvSpPr>
            <p:nvPr/>
          </p:nvSpPr>
          <p:spPr bwMode="auto">
            <a:xfrm>
              <a:off x="6659533" y="2493160"/>
              <a:ext cx="455604" cy="2524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1050" b="1" dirty="0">
                  <a:solidFill>
                    <a:srgbClr val="000000"/>
                  </a:solidFill>
                  <a:latin typeface="Arial" pitchFamily="34" charset="0"/>
                  <a:ea typeface="굴림" charset="-127"/>
                </a:rPr>
                <a:t>60%</a:t>
              </a:r>
            </a:p>
          </p:txBody>
        </p:sp>
      </p:grpSp>
      <p:cxnSp>
        <p:nvCxnSpPr>
          <p:cNvPr id="24617" name="AutoShape 48"/>
          <p:cNvCxnSpPr>
            <a:cxnSpLocks noChangeShapeType="1"/>
          </p:cNvCxnSpPr>
          <p:nvPr/>
        </p:nvCxnSpPr>
        <p:spPr bwMode="auto">
          <a:xfrm flipV="1">
            <a:off x="3635375" y="3430588"/>
            <a:ext cx="1392238" cy="136525"/>
          </a:xfrm>
          <a:prstGeom prst="straightConnector1">
            <a:avLst/>
          </a:prstGeom>
          <a:noFill/>
          <a:ln w="73025">
            <a:solidFill>
              <a:srgbClr val="C45280"/>
            </a:solidFill>
            <a:round/>
            <a:headEnd/>
            <a:tailEnd/>
          </a:ln>
        </p:spPr>
      </p:cxnSp>
      <p:cxnSp>
        <p:nvCxnSpPr>
          <p:cNvPr id="24618" name="AutoShape 48"/>
          <p:cNvCxnSpPr>
            <a:cxnSpLocks noChangeShapeType="1"/>
          </p:cNvCxnSpPr>
          <p:nvPr/>
        </p:nvCxnSpPr>
        <p:spPr bwMode="auto">
          <a:xfrm flipV="1">
            <a:off x="5148263" y="3408363"/>
            <a:ext cx="1412875" cy="1587"/>
          </a:xfrm>
          <a:prstGeom prst="straightConnector1">
            <a:avLst/>
          </a:prstGeom>
          <a:noFill/>
          <a:ln w="73025">
            <a:solidFill>
              <a:srgbClr val="C45280"/>
            </a:solidFill>
            <a:round/>
            <a:headEnd/>
            <a:tailEnd/>
          </a:ln>
        </p:spPr>
      </p:cxnSp>
      <p:sp>
        <p:nvSpPr>
          <p:cNvPr id="57" name="Oval 39"/>
          <p:cNvSpPr>
            <a:spLocks noChangeArrowheads="1"/>
          </p:cNvSpPr>
          <p:nvPr/>
        </p:nvSpPr>
        <p:spPr bwMode="auto">
          <a:xfrm>
            <a:off x="5027613" y="3348823"/>
            <a:ext cx="120650" cy="166687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24622" name="Text Box 75"/>
          <p:cNvSpPr txBox="1">
            <a:spLocks noChangeArrowheads="1"/>
          </p:cNvSpPr>
          <p:nvPr/>
        </p:nvSpPr>
        <p:spPr bwMode="auto">
          <a:xfrm>
            <a:off x="3635375" y="3586163"/>
            <a:ext cx="546100" cy="247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000" b="1">
                <a:solidFill>
                  <a:srgbClr val="A50021"/>
                </a:solidFill>
                <a:latin typeface="Arial" pitchFamily="34" charset="0"/>
              </a:rPr>
              <a:t>41.6%</a:t>
            </a:r>
          </a:p>
        </p:txBody>
      </p:sp>
      <p:sp>
        <p:nvSpPr>
          <p:cNvPr id="24623" name="Text Box 75"/>
          <p:cNvSpPr txBox="1">
            <a:spLocks noChangeArrowheads="1"/>
          </p:cNvSpPr>
          <p:nvPr/>
        </p:nvSpPr>
        <p:spPr bwMode="auto">
          <a:xfrm>
            <a:off x="5148263" y="3443288"/>
            <a:ext cx="544512" cy="2460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000" b="1">
                <a:solidFill>
                  <a:srgbClr val="A50021"/>
                </a:solidFill>
                <a:latin typeface="Arial" pitchFamily="34" charset="0"/>
              </a:rPr>
              <a:t>42.5%</a:t>
            </a:r>
          </a:p>
        </p:txBody>
      </p:sp>
      <p:sp>
        <p:nvSpPr>
          <p:cNvPr id="24624" name="Text Box 75"/>
          <p:cNvSpPr txBox="1">
            <a:spLocks noChangeArrowheads="1"/>
          </p:cNvSpPr>
          <p:nvPr/>
        </p:nvSpPr>
        <p:spPr bwMode="auto">
          <a:xfrm>
            <a:off x="6659563" y="3298825"/>
            <a:ext cx="546100" cy="246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000" b="1">
                <a:solidFill>
                  <a:srgbClr val="A50021"/>
                </a:solidFill>
                <a:latin typeface="Arial" pitchFamily="34" charset="0"/>
              </a:rPr>
              <a:t>42.5%</a:t>
            </a:r>
          </a:p>
        </p:txBody>
      </p:sp>
      <p:sp>
        <p:nvSpPr>
          <p:cNvPr id="61" name="Oval 39"/>
          <p:cNvSpPr>
            <a:spLocks noChangeArrowheads="1"/>
          </p:cNvSpPr>
          <p:nvPr/>
        </p:nvSpPr>
        <p:spPr bwMode="auto">
          <a:xfrm>
            <a:off x="6516688" y="3347235"/>
            <a:ext cx="120650" cy="168275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  <p:sp>
        <p:nvSpPr>
          <p:cNvPr id="62" name="Oval 39"/>
          <p:cNvSpPr>
            <a:spLocks noChangeArrowheads="1"/>
          </p:cNvSpPr>
          <p:nvPr/>
        </p:nvSpPr>
        <p:spPr bwMode="auto">
          <a:xfrm>
            <a:off x="3533775" y="3501223"/>
            <a:ext cx="120650" cy="166687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cxnSp>
        <p:nvCxnSpPr>
          <p:cNvPr id="24631" name="AutoShape 48"/>
          <p:cNvCxnSpPr>
            <a:cxnSpLocks noChangeShapeType="1"/>
            <a:endCxn id="66" idx="2"/>
          </p:cNvCxnSpPr>
          <p:nvPr/>
        </p:nvCxnSpPr>
        <p:spPr bwMode="auto">
          <a:xfrm flipV="1">
            <a:off x="2124075" y="3195638"/>
            <a:ext cx="1365250" cy="33337"/>
          </a:xfrm>
          <a:prstGeom prst="straightConnector1">
            <a:avLst/>
          </a:prstGeom>
          <a:noFill/>
          <a:ln w="73025">
            <a:solidFill>
              <a:srgbClr val="92D050"/>
            </a:solidFill>
            <a:round/>
            <a:headEnd/>
            <a:tailEnd/>
          </a:ln>
        </p:spPr>
      </p:cxnSp>
      <p:sp>
        <p:nvSpPr>
          <p:cNvPr id="64" name="타원 63"/>
          <p:cNvSpPr/>
          <p:nvPr/>
        </p:nvSpPr>
        <p:spPr>
          <a:xfrm>
            <a:off x="1979613" y="3154363"/>
            <a:ext cx="144462" cy="144462"/>
          </a:xfrm>
          <a:prstGeom prst="ellips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cxnSp>
        <p:nvCxnSpPr>
          <p:cNvPr id="24633" name="AutoShape 48"/>
          <p:cNvCxnSpPr>
            <a:cxnSpLocks noChangeShapeType="1"/>
            <a:endCxn id="68" idx="2"/>
          </p:cNvCxnSpPr>
          <p:nvPr/>
        </p:nvCxnSpPr>
        <p:spPr bwMode="auto">
          <a:xfrm flipV="1">
            <a:off x="3563938" y="3108325"/>
            <a:ext cx="1463675" cy="79375"/>
          </a:xfrm>
          <a:prstGeom prst="straightConnector1">
            <a:avLst/>
          </a:prstGeom>
          <a:noFill/>
          <a:ln w="73025">
            <a:solidFill>
              <a:srgbClr val="92D050"/>
            </a:solidFill>
            <a:round/>
            <a:headEnd/>
            <a:tailEnd/>
          </a:ln>
        </p:spPr>
      </p:cxnSp>
      <p:sp>
        <p:nvSpPr>
          <p:cNvPr id="66" name="타원 65"/>
          <p:cNvSpPr/>
          <p:nvPr/>
        </p:nvSpPr>
        <p:spPr>
          <a:xfrm>
            <a:off x="3489325" y="3124200"/>
            <a:ext cx="144463" cy="144463"/>
          </a:xfrm>
          <a:prstGeom prst="ellips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cxnSp>
        <p:nvCxnSpPr>
          <p:cNvPr id="24635" name="AutoShape 48"/>
          <p:cNvCxnSpPr>
            <a:cxnSpLocks noChangeShapeType="1"/>
            <a:stCxn id="68" idx="2"/>
            <a:endCxn id="69" idx="6"/>
          </p:cNvCxnSpPr>
          <p:nvPr/>
        </p:nvCxnSpPr>
        <p:spPr bwMode="auto">
          <a:xfrm>
            <a:off x="5027613" y="3108325"/>
            <a:ext cx="1606550" cy="0"/>
          </a:xfrm>
          <a:prstGeom prst="straightConnector1">
            <a:avLst/>
          </a:prstGeom>
          <a:noFill/>
          <a:ln w="73025">
            <a:solidFill>
              <a:srgbClr val="92D050"/>
            </a:solidFill>
            <a:round/>
            <a:headEnd/>
            <a:tailEnd/>
          </a:ln>
        </p:spPr>
      </p:cxnSp>
      <p:sp>
        <p:nvSpPr>
          <p:cNvPr id="68" name="타원 67"/>
          <p:cNvSpPr/>
          <p:nvPr/>
        </p:nvSpPr>
        <p:spPr>
          <a:xfrm>
            <a:off x="5027613" y="3036888"/>
            <a:ext cx="144462" cy="142875"/>
          </a:xfrm>
          <a:prstGeom prst="ellips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69" name="타원 68"/>
          <p:cNvSpPr/>
          <p:nvPr/>
        </p:nvSpPr>
        <p:spPr>
          <a:xfrm>
            <a:off x="6491288" y="3036888"/>
            <a:ext cx="142875" cy="142875"/>
          </a:xfrm>
          <a:prstGeom prst="ellips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grpSp>
        <p:nvGrpSpPr>
          <p:cNvPr id="4" name="그룹 204"/>
          <p:cNvGrpSpPr>
            <a:grpSpLocks/>
          </p:cNvGrpSpPr>
          <p:nvPr/>
        </p:nvGrpSpPr>
        <p:grpSpPr bwMode="auto">
          <a:xfrm>
            <a:off x="1331913" y="6251575"/>
            <a:ext cx="6119812" cy="360363"/>
            <a:chOff x="1259633" y="1471613"/>
            <a:chExt cx="4680520" cy="244475"/>
          </a:xfrm>
        </p:grpSpPr>
        <p:sp>
          <p:nvSpPr>
            <p:cNvPr id="24660" name="Rectangle 90"/>
            <p:cNvSpPr>
              <a:spLocks noChangeArrowheads="1"/>
            </p:cNvSpPr>
            <p:nvPr/>
          </p:nvSpPr>
          <p:spPr bwMode="auto">
            <a:xfrm>
              <a:off x="1259633" y="1471613"/>
              <a:ext cx="4680520" cy="244475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B895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4661" name="Rectangle 91"/>
            <p:cNvSpPr>
              <a:spLocks noChangeArrowheads="1"/>
            </p:cNvSpPr>
            <p:nvPr/>
          </p:nvSpPr>
          <p:spPr bwMode="auto">
            <a:xfrm>
              <a:off x="3096088" y="1517562"/>
              <a:ext cx="1046856" cy="141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ko-KR" altLang="en-US" sz="1100" b="1">
                  <a:solidFill>
                    <a:srgbClr val="000000"/>
                  </a:solidFill>
                </a:rPr>
                <a:t>강남구 공보육 분담율</a:t>
              </a:r>
            </a:p>
          </p:txBody>
        </p:sp>
        <p:sp>
          <p:nvSpPr>
            <p:cNvPr id="77" name="Oval 92"/>
            <p:cNvSpPr>
              <a:spLocks noChangeArrowheads="1"/>
            </p:cNvSpPr>
            <p:nvPr/>
          </p:nvSpPr>
          <p:spPr bwMode="auto">
            <a:xfrm>
              <a:off x="2890800" y="1527470"/>
              <a:ext cx="144463" cy="144463"/>
            </a:xfrm>
            <a:prstGeom prst="ellipse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dirty="0"/>
                <a:t> </a:t>
              </a:r>
              <a:endParaRPr lang="ko-KR" altLang="en-US" dirty="0"/>
            </a:p>
          </p:txBody>
        </p:sp>
        <p:sp>
          <p:nvSpPr>
            <p:cNvPr id="24665" name="Rectangle 94"/>
            <p:cNvSpPr>
              <a:spLocks noChangeArrowheads="1"/>
            </p:cNvSpPr>
            <p:nvPr/>
          </p:nvSpPr>
          <p:spPr bwMode="auto">
            <a:xfrm>
              <a:off x="1498069" y="1510926"/>
              <a:ext cx="1046856" cy="141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ko-KR" altLang="en-US" sz="1100" b="1">
                  <a:solidFill>
                    <a:srgbClr val="000000"/>
                  </a:solidFill>
                </a:rPr>
                <a:t>성동구 공보육 분담율</a:t>
              </a:r>
            </a:p>
          </p:txBody>
        </p:sp>
        <p:sp>
          <p:nvSpPr>
            <p:cNvPr id="79" name="타원 78"/>
            <p:cNvSpPr/>
            <p:nvPr/>
          </p:nvSpPr>
          <p:spPr>
            <a:xfrm>
              <a:off x="4583956" y="1510384"/>
              <a:ext cx="144483" cy="144315"/>
            </a:xfrm>
            <a:prstGeom prst="ellips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24667" name="Rectangle 91"/>
            <p:cNvSpPr>
              <a:spLocks noChangeArrowheads="1"/>
            </p:cNvSpPr>
            <p:nvPr/>
          </p:nvSpPr>
          <p:spPr bwMode="auto">
            <a:xfrm>
              <a:off x="4782280" y="1514372"/>
              <a:ext cx="938982" cy="141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ko-KR" altLang="en-US" sz="1100" b="1">
                  <a:solidFill>
                    <a:srgbClr val="000000"/>
                  </a:solidFill>
                </a:rPr>
                <a:t>중구 공보육 분담율</a:t>
              </a:r>
            </a:p>
          </p:txBody>
        </p:sp>
        <p:sp>
          <p:nvSpPr>
            <p:cNvPr id="81" name="Oval 56"/>
            <p:cNvSpPr>
              <a:spLocks noChangeArrowheads="1"/>
            </p:cNvSpPr>
            <p:nvPr/>
          </p:nvSpPr>
          <p:spPr bwMode="auto">
            <a:xfrm>
              <a:off x="1331640" y="1527917"/>
              <a:ext cx="144016" cy="144016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</p:grpSp>
      <p:sp>
        <p:nvSpPr>
          <p:cNvPr id="71" name="Text Box 75"/>
          <p:cNvSpPr txBox="1">
            <a:spLocks noChangeArrowheads="1"/>
          </p:cNvSpPr>
          <p:nvPr/>
        </p:nvSpPr>
        <p:spPr bwMode="auto">
          <a:xfrm>
            <a:off x="2124075" y="2938463"/>
            <a:ext cx="544513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dirty="0">
                <a:latin typeface="Arial" pitchFamily="34" charset="0"/>
                <a:ea typeface="굴림" charset="-127"/>
              </a:rPr>
              <a:t>46.9%</a:t>
            </a:r>
          </a:p>
          <a:p>
            <a:pPr>
              <a:defRPr/>
            </a:pPr>
            <a:endParaRPr lang="en-US" altLang="ko-KR" sz="10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ea typeface="굴림" charset="-127"/>
            </a:endParaRPr>
          </a:p>
        </p:txBody>
      </p:sp>
      <p:sp>
        <p:nvSpPr>
          <p:cNvPr id="72" name="Text Box 75"/>
          <p:cNvSpPr txBox="1">
            <a:spLocks noChangeArrowheads="1"/>
          </p:cNvSpPr>
          <p:nvPr/>
        </p:nvSpPr>
        <p:spPr bwMode="auto">
          <a:xfrm>
            <a:off x="3348038" y="2867025"/>
            <a:ext cx="544512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000" b="1" dirty="0">
                <a:latin typeface="Arial" pitchFamily="34" charset="0"/>
                <a:ea typeface="굴림" charset="-127"/>
              </a:rPr>
              <a:t>46.9%</a:t>
            </a:r>
          </a:p>
          <a:p>
            <a:pPr>
              <a:defRPr/>
            </a:pPr>
            <a:endParaRPr lang="en-US" altLang="ko-KR" sz="10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ea typeface="굴림" charset="-127"/>
            </a:endParaRPr>
          </a:p>
        </p:txBody>
      </p:sp>
      <p:sp>
        <p:nvSpPr>
          <p:cNvPr id="73" name="Text Box 75"/>
          <p:cNvSpPr txBox="1">
            <a:spLocks noChangeArrowheads="1"/>
          </p:cNvSpPr>
          <p:nvPr/>
        </p:nvSpPr>
        <p:spPr bwMode="auto">
          <a:xfrm>
            <a:off x="5219700" y="3082925"/>
            <a:ext cx="546100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000" b="1" dirty="0">
                <a:latin typeface="Arial" pitchFamily="34" charset="0"/>
                <a:ea typeface="굴림" charset="-127"/>
              </a:rPr>
              <a:t>49.5%</a:t>
            </a:r>
          </a:p>
          <a:p>
            <a:pPr>
              <a:defRPr/>
            </a:pPr>
            <a:endParaRPr lang="en-US" altLang="ko-KR" sz="10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ea typeface="굴림" charset="-127"/>
            </a:endParaRPr>
          </a:p>
        </p:txBody>
      </p:sp>
      <p:sp>
        <p:nvSpPr>
          <p:cNvPr id="74" name="Text Box 75"/>
          <p:cNvSpPr txBox="1">
            <a:spLocks noChangeArrowheads="1"/>
          </p:cNvSpPr>
          <p:nvPr/>
        </p:nvSpPr>
        <p:spPr bwMode="auto">
          <a:xfrm>
            <a:off x="6659563" y="3011488"/>
            <a:ext cx="546100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ko-KR" sz="1000" b="1" dirty="0">
                <a:latin typeface="Arial" pitchFamily="34" charset="0"/>
                <a:ea typeface="굴림" charset="-127"/>
              </a:rPr>
              <a:t>49.5%</a:t>
            </a:r>
          </a:p>
          <a:p>
            <a:pPr>
              <a:defRPr/>
            </a:pPr>
            <a:endParaRPr lang="en-US" altLang="ko-KR" sz="1000" b="1" dirty="0">
              <a:solidFill>
                <a:schemeClr val="accent3">
                  <a:lumMod val="50000"/>
                </a:schemeClr>
              </a:solidFill>
              <a:latin typeface="Arial" pitchFamily="34" charset="0"/>
              <a:ea typeface="굴림" charset="-127"/>
            </a:endParaRPr>
          </a:p>
        </p:txBody>
      </p:sp>
      <p:grpSp>
        <p:nvGrpSpPr>
          <p:cNvPr id="5" name="그룹 114"/>
          <p:cNvGrpSpPr>
            <a:grpSpLocks/>
          </p:cNvGrpSpPr>
          <p:nvPr/>
        </p:nvGrpSpPr>
        <p:grpSpPr bwMode="auto">
          <a:xfrm>
            <a:off x="3586163" y="2794000"/>
            <a:ext cx="2073275" cy="460375"/>
            <a:chOff x="3586168" y="2924175"/>
            <a:chExt cx="2073270" cy="460376"/>
          </a:xfrm>
        </p:grpSpPr>
        <p:sp>
          <p:nvSpPr>
            <p:cNvPr id="24655" name="Text Box 82"/>
            <p:cNvSpPr txBox="1">
              <a:spLocks noChangeArrowheads="1"/>
            </p:cNvSpPr>
            <p:nvPr/>
          </p:nvSpPr>
          <p:spPr bwMode="auto">
            <a:xfrm>
              <a:off x="5219700" y="2924175"/>
              <a:ext cx="439738" cy="2476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000" b="1">
                  <a:solidFill>
                    <a:srgbClr val="000000"/>
                  </a:solidFill>
                  <a:latin typeface="Arial" pitchFamily="34" charset="0"/>
                </a:rPr>
                <a:t>54%</a:t>
              </a:r>
            </a:p>
          </p:txBody>
        </p:sp>
        <p:cxnSp>
          <p:nvCxnSpPr>
            <p:cNvPr id="24656" name="AutoShape 64"/>
            <p:cNvCxnSpPr>
              <a:cxnSpLocks noChangeShapeType="1"/>
            </p:cNvCxnSpPr>
            <p:nvPr/>
          </p:nvCxnSpPr>
          <p:spPr bwMode="auto">
            <a:xfrm flipV="1">
              <a:off x="3586168" y="3027363"/>
              <a:ext cx="1462082" cy="357188"/>
            </a:xfrm>
            <a:prstGeom prst="straightConnector1">
              <a:avLst/>
            </a:prstGeom>
            <a:noFill/>
            <a:ln w="73025">
              <a:solidFill>
                <a:srgbClr val="C00000"/>
              </a:solidFill>
              <a:round/>
              <a:headEnd/>
              <a:tailEnd/>
            </a:ln>
          </p:spPr>
        </p:cxnSp>
        <p:sp>
          <p:nvSpPr>
            <p:cNvPr id="47" name="Oval 56"/>
            <p:cNvSpPr>
              <a:spLocks noChangeArrowheads="1"/>
            </p:cNvSpPr>
            <p:nvPr/>
          </p:nvSpPr>
          <p:spPr bwMode="auto">
            <a:xfrm>
              <a:off x="5048250" y="2924175"/>
              <a:ext cx="152400" cy="206375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</p:grpSp>
      <p:grpSp>
        <p:nvGrpSpPr>
          <p:cNvPr id="6" name="그룹 113"/>
          <p:cNvGrpSpPr>
            <a:grpSpLocks/>
          </p:cNvGrpSpPr>
          <p:nvPr/>
        </p:nvGrpSpPr>
        <p:grpSpPr bwMode="auto">
          <a:xfrm>
            <a:off x="1979613" y="3154363"/>
            <a:ext cx="2049462" cy="606425"/>
            <a:chOff x="1979613" y="3284538"/>
            <a:chExt cx="2050017" cy="606425"/>
          </a:xfrm>
        </p:grpSpPr>
        <p:cxnSp>
          <p:nvCxnSpPr>
            <p:cNvPr id="24649" name="AutoShape 63"/>
            <p:cNvCxnSpPr>
              <a:cxnSpLocks noChangeShapeType="1"/>
            </p:cNvCxnSpPr>
            <p:nvPr/>
          </p:nvCxnSpPr>
          <p:spPr bwMode="auto">
            <a:xfrm rot="10800000" flipH="1">
              <a:off x="1979613" y="3418683"/>
              <a:ext cx="1644608" cy="440531"/>
            </a:xfrm>
            <a:prstGeom prst="straightConnector1">
              <a:avLst/>
            </a:prstGeom>
            <a:noFill/>
            <a:ln w="73025">
              <a:solidFill>
                <a:srgbClr val="C00000"/>
              </a:solidFill>
              <a:round/>
              <a:headEnd/>
              <a:tailEnd/>
            </a:ln>
          </p:spPr>
        </p:cxnSp>
        <p:sp>
          <p:nvSpPr>
            <p:cNvPr id="49" name="Oval 56"/>
            <p:cNvSpPr>
              <a:spLocks noChangeArrowheads="1"/>
            </p:cNvSpPr>
            <p:nvPr/>
          </p:nvSpPr>
          <p:spPr bwMode="auto">
            <a:xfrm>
              <a:off x="3492500" y="3324225"/>
              <a:ext cx="131721" cy="188913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ko-KR" altLang="en-US"/>
            </a:p>
          </p:txBody>
        </p:sp>
        <p:sp>
          <p:nvSpPr>
            <p:cNvPr id="24653" name="Text Box 82"/>
            <p:cNvSpPr txBox="1">
              <a:spLocks noChangeArrowheads="1"/>
            </p:cNvSpPr>
            <p:nvPr/>
          </p:nvSpPr>
          <p:spPr bwMode="auto">
            <a:xfrm>
              <a:off x="2124075" y="3644900"/>
              <a:ext cx="544513" cy="2460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000" b="1">
                  <a:solidFill>
                    <a:srgbClr val="000000"/>
                  </a:solidFill>
                  <a:latin typeface="Arial" pitchFamily="34" charset="0"/>
                </a:rPr>
                <a:t>38.4%</a:t>
              </a:r>
            </a:p>
          </p:txBody>
        </p:sp>
        <p:sp>
          <p:nvSpPr>
            <p:cNvPr id="24654" name="Text Box 82"/>
            <p:cNvSpPr txBox="1">
              <a:spLocks noChangeArrowheads="1"/>
            </p:cNvSpPr>
            <p:nvPr/>
          </p:nvSpPr>
          <p:spPr bwMode="auto">
            <a:xfrm>
              <a:off x="3624221" y="3284538"/>
              <a:ext cx="405409" cy="24606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ko-KR" sz="1000" b="1">
                  <a:solidFill>
                    <a:srgbClr val="000000"/>
                  </a:solidFill>
                  <a:latin typeface="Arial" pitchFamily="34" charset="0"/>
                </a:rPr>
                <a:t>45%</a:t>
              </a:r>
            </a:p>
          </p:txBody>
        </p:sp>
      </p:grpSp>
      <p:sp>
        <p:nvSpPr>
          <p:cNvPr id="54" name="Oval 56"/>
          <p:cNvSpPr>
            <a:spLocks noChangeArrowheads="1"/>
          </p:cNvSpPr>
          <p:nvPr/>
        </p:nvSpPr>
        <p:spPr bwMode="auto">
          <a:xfrm>
            <a:off x="1979613" y="3621873"/>
            <a:ext cx="144462" cy="2159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186766" cy="928686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도서관 건축비를 도서관 운영비와 </a:t>
            </a:r>
            <a:r>
              <a:rPr lang="en-US" altLang="ko-KR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altLang="ko-KR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ko-KR" alt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사서 인건비로 활용</a:t>
            </a:r>
            <a:endParaRPr lang="ko-KR" altLang="en-US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내용 개체 틀 5" descr="대전 초교 도서관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1500188"/>
            <a:ext cx="8215370" cy="4625975"/>
          </a:xfrm>
        </p:spPr>
      </p:pic>
      <p:sp>
        <p:nvSpPr>
          <p:cNvPr id="7" name="직사각형 6"/>
          <p:cNvSpPr/>
          <p:nvPr/>
        </p:nvSpPr>
        <p:spPr>
          <a:xfrm>
            <a:off x="233916" y="6286521"/>
            <a:ext cx="87399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smtClean="0"/>
              <a:t>시비로 투자하여 일반인에게도 개방하고 있는 대전 </a:t>
            </a:r>
            <a:r>
              <a:rPr lang="ko-KR" altLang="en-US" dirty="0" err="1" smtClean="0"/>
              <a:t>둔산초등학교</a:t>
            </a:r>
            <a:r>
              <a:rPr lang="ko-KR" altLang="en-US" dirty="0" smtClean="0"/>
              <a:t> 도서관</a:t>
            </a:r>
            <a:endParaRPr lang="ko-KR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제목 6"/>
          <p:cNvSpPr>
            <a:spLocks noGrp="1"/>
          </p:cNvSpPr>
          <p:nvPr>
            <p:ph type="title"/>
          </p:nvPr>
        </p:nvSpPr>
        <p:spPr>
          <a:xfrm>
            <a:off x="3192684" y="928281"/>
            <a:ext cx="6154848" cy="54133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ko-KR" altLang="en-US" sz="3200" b="1" dirty="0" smtClean="0"/>
              <a:t>동화의 배경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en-US" altLang="ko-KR" sz="3200" b="1" dirty="0"/>
              <a:t/>
            </a:r>
            <a:br>
              <a:rPr lang="en-US" altLang="ko-KR" sz="3200" b="1" dirty="0"/>
            </a:br>
            <a:r>
              <a:rPr lang="ko-KR" altLang="en-US" sz="3200" b="1" dirty="0" smtClean="0">
                <a:solidFill>
                  <a:srgbClr val="0070C0"/>
                </a:solidFill>
              </a:rPr>
              <a:t>벨기에 </a:t>
            </a:r>
            <a:r>
              <a:rPr lang="ko-KR" altLang="en-US" sz="3200" b="1" dirty="0" err="1" smtClean="0">
                <a:solidFill>
                  <a:srgbClr val="0070C0"/>
                </a:solidFill>
              </a:rPr>
              <a:t>안트베르펜의</a:t>
            </a:r>
            <a:r>
              <a:rPr lang="ko-KR" altLang="en-US" sz="3200" b="1" dirty="0" smtClean="0">
                <a:solidFill>
                  <a:srgbClr val="0070C0"/>
                </a:solidFill>
              </a:rPr>
              <a:t> </a:t>
            </a:r>
            <a:r>
              <a:rPr lang="en-US" altLang="ko-KR" sz="3200" b="1" dirty="0" smtClean="0">
                <a:solidFill>
                  <a:srgbClr val="0070C0"/>
                </a:solidFill>
              </a:rPr>
              <a:t/>
            </a:r>
            <a:br>
              <a:rPr lang="en-US" altLang="ko-KR" sz="3200" b="1" dirty="0" smtClean="0">
                <a:solidFill>
                  <a:srgbClr val="0070C0"/>
                </a:solidFill>
              </a:rPr>
            </a:br>
            <a:r>
              <a:rPr lang="ko-KR" altLang="en-US" sz="3200" b="1" dirty="0" err="1" smtClean="0">
                <a:solidFill>
                  <a:srgbClr val="0070C0"/>
                </a:solidFill>
              </a:rPr>
              <a:t>로트르담</a:t>
            </a:r>
            <a:r>
              <a:rPr lang="ko-KR" altLang="en-US" sz="3200" b="1" dirty="0" smtClean="0">
                <a:solidFill>
                  <a:srgbClr val="0070C0"/>
                </a:solidFill>
              </a:rPr>
              <a:t> 대성당</a:t>
            </a:r>
          </a:p>
        </p:txBody>
      </p:sp>
      <p:sp>
        <p:nvSpPr>
          <p:cNvPr id="10243" name="날짜 개체 틀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fld id="{D07D5695-9E7C-41AB-BD3F-002EFEC15AF4}" type="datetime1">
              <a:rPr kumimoji="0" lang="ko-KR" altLang="en-US" sz="1200" smtClean="0"/>
              <a:pPr eaLnBrk="1" hangingPunct="1"/>
              <a:t>2016-12-08</a:t>
            </a:fld>
            <a:endParaRPr kumimoji="0" lang="en-US" altLang="ko-KR" sz="1200" smtClean="0"/>
          </a:p>
        </p:txBody>
      </p:sp>
      <p:sp>
        <p:nvSpPr>
          <p:cNvPr id="10244" name="슬라이드 번호 개체 틀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fld id="{C344A182-26AA-46F7-845F-8F846BB06B74}" type="slidenum">
              <a:rPr kumimoji="0" lang="en-US" altLang="ko-KR" sz="1200" smtClean="0"/>
              <a:pPr eaLnBrk="1" hangingPunct="1"/>
              <a:t>3</a:t>
            </a:fld>
            <a:endParaRPr kumimoji="0" lang="en-US" altLang="ko-KR" sz="1200" smtClean="0"/>
          </a:p>
        </p:txBody>
      </p:sp>
      <p:pic>
        <p:nvPicPr>
          <p:cNvPr id="10245" name="Picture 9" descr="F:\복지국가 9기(2016)\아카데미\서울시사회복지사협회 교육\안트베르펜 노트르담 성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4815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6238" y="2967038"/>
            <a:ext cx="6026150" cy="386556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7333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42844" y="357166"/>
            <a:ext cx="9001156" cy="928686"/>
          </a:xfrm>
        </p:spPr>
        <p:txBody>
          <a:bodyPr>
            <a:normAutofit/>
          </a:bodyPr>
          <a:lstStyle/>
          <a:p>
            <a:pPr algn="ctr"/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</a:rPr>
              <a:t>학교 도서관 활용</a:t>
            </a:r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</a:rPr>
              <a:t> : </a:t>
            </a:r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</a:rPr>
              <a:t>평생학습관</a:t>
            </a:r>
            <a:endParaRPr lang="ko-KR" alt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내용 개체 틀 5" descr="화수고 도서관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1357298"/>
            <a:ext cx="8786874" cy="5286412"/>
          </a:xfrm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그림 8" descr="5교5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8825" y="0"/>
            <a:ext cx="203517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6" descr="밧줄"/>
          <p:cNvPicPr preferRelativeResize="0">
            <a:picLocks noChangeArrowheads="1"/>
          </p:cNvPicPr>
          <p:nvPr/>
        </p:nvPicPr>
        <p:blipFill>
          <a:blip r:embed="rId4" cstate="print"/>
          <a:srcRect t="28009" b="64050"/>
          <a:stretch>
            <a:fillRect/>
          </a:stretch>
        </p:blipFill>
        <p:spPr bwMode="auto">
          <a:xfrm>
            <a:off x="33338" y="1269206"/>
            <a:ext cx="9110662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그림 6" descr="표.png"/>
          <p:cNvPicPr preferRelativeResize="0"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6475" y="1342231"/>
            <a:ext cx="277177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TextBox 62"/>
          <p:cNvSpPr txBox="1"/>
          <p:nvPr/>
        </p:nvSpPr>
        <p:spPr>
          <a:xfrm>
            <a:off x="7378700" y="4874418"/>
            <a:ext cx="184150" cy="3079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400" b="1" kern="0" spc="-30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뫼비우스 Bold" pitchFamily="2" charset="-127"/>
              <a:ea typeface="뫼비우스 Bold" pitchFamily="2" charset="-127"/>
            </a:endParaRPr>
          </a:p>
        </p:txBody>
      </p:sp>
      <p:pic>
        <p:nvPicPr>
          <p:cNvPr id="23558" name="그림 8" descr="표.png"/>
          <p:cNvPicPr preferRelativeResize="0"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1342231"/>
            <a:ext cx="277177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그림 9" descr="표.png"/>
          <p:cNvPicPr preferRelativeResize="0"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86113" y="1342231"/>
            <a:ext cx="2770187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그림 65" descr="ㅎㄱㅂㅁㄷ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7764" y="5733255"/>
            <a:ext cx="7366644" cy="104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5" name="그림 74" descr="5교5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15250" y="0"/>
            <a:ext cx="1422400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90"/>
          <p:cNvGrpSpPr>
            <a:grpSpLocks/>
          </p:cNvGrpSpPr>
          <p:nvPr/>
        </p:nvGrpSpPr>
        <p:grpSpPr bwMode="auto">
          <a:xfrm>
            <a:off x="228004" y="348010"/>
            <a:ext cx="6072188" cy="920750"/>
            <a:chOff x="370697" y="42979"/>
            <a:chExt cx="6421864" cy="919756"/>
          </a:xfrm>
        </p:grpSpPr>
        <p:pic>
          <p:nvPicPr>
            <p:cNvPr id="23575" name="그림 91" descr="소제목 바.pn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70697" y="42979"/>
              <a:ext cx="6421864" cy="919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3" name="TextBox 92"/>
            <p:cNvSpPr txBox="1"/>
            <p:nvPr/>
          </p:nvSpPr>
          <p:spPr>
            <a:xfrm>
              <a:off x="575108" y="327528"/>
              <a:ext cx="3923297" cy="33818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200" b="1" dirty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나눔고딕 ExtraBold" pitchFamily="50" charset="-127"/>
                  <a:ea typeface="나눔고딕 ExtraBold" pitchFamily="50" charset="-127"/>
                </a:rPr>
                <a:t>     </a:t>
              </a:r>
              <a:r>
                <a:rPr kumimoji="0" lang="ko-KR" altLang="en-US" sz="1600" b="1" dirty="0" smtClean="0">
                  <a:ln w="13500">
                    <a:solidFill>
                      <a:srgbClr val="BBE0E3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BBE0E3">
                      <a:tint val="3000"/>
                      <a:alpha val="95000"/>
                    </a:srgb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나눔고딕 ExtraBold" pitchFamily="50" charset="-127"/>
                  <a:ea typeface="나눔고딕 ExtraBold" pitchFamily="50" charset="-127"/>
                </a:rPr>
                <a:t>공간의 재활용을 통한 공공도서관 건립</a:t>
              </a:r>
              <a:endParaRPr kumimoji="0" lang="ko-KR" altLang="en-US" sz="1600" b="1" dirty="0">
                <a:ln w="13500">
                  <a:solidFill>
                    <a:srgbClr val="BBE0E3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BBE0E3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1662164" y="6212450"/>
            <a:ext cx="5795176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ko-KR" altLang="en-US" sz="1800" b="1" dirty="0" smtClean="0">
                <a:ln w="11430"/>
                <a:solidFill>
                  <a:srgbClr val="004370"/>
                </a:solidFill>
                <a:latin typeface="-윤고딕140_ppt" pitchFamily="18" charset="-127"/>
                <a:ea typeface="-윤고딕140_ppt" pitchFamily="18" charset="-127"/>
              </a:rPr>
              <a:t>꿈꾸는 자의 오아시스</a:t>
            </a:r>
            <a:r>
              <a:rPr lang="en-US" altLang="ko-KR" sz="1800" b="1" dirty="0" smtClean="0">
                <a:ln w="11430"/>
                <a:solidFill>
                  <a:srgbClr val="004370"/>
                </a:solidFill>
                <a:latin typeface="-윤고딕140_ppt" pitchFamily="18" charset="-127"/>
                <a:ea typeface="-윤고딕140_ppt" pitchFamily="18" charset="-127"/>
              </a:rPr>
              <a:t>, </a:t>
            </a:r>
            <a:r>
              <a:rPr lang="ko-KR" altLang="en-US" sz="1800" b="1" dirty="0" smtClean="0">
                <a:ln w="11430"/>
                <a:solidFill>
                  <a:srgbClr val="004370"/>
                </a:solidFill>
                <a:latin typeface="-윤고딕140_ppt" pitchFamily="18" charset="-127"/>
                <a:ea typeface="-윤고딕140_ppt" pitchFamily="18" charset="-127"/>
              </a:rPr>
              <a:t>공공도서관 </a:t>
            </a:r>
            <a:r>
              <a:rPr lang="en-US" altLang="ko-KR" sz="1800" b="1" dirty="0" smtClean="0">
                <a:ln w="11430"/>
                <a:solidFill>
                  <a:srgbClr val="004370"/>
                </a:solidFill>
                <a:latin typeface="-윤고딕140_ppt" pitchFamily="18" charset="-127"/>
                <a:ea typeface="-윤고딕140_ppt" pitchFamily="18" charset="-127"/>
              </a:rPr>
              <a:t>5</a:t>
            </a:r>
            <a:r>
              <a:rPr lang="ko-KR" altLang="en-US" sz="1800" b="1" dirty="0" smtClean="0">
                <a:ln w="11430"/>
                <a:solidFill>
                  <a:srgbClr val="004370"/>
                </a:solidFill>
                <a:latin typeface="-윤고딕140_ppt" pitchFamily="18" charset="-127"/>
                <a:ea typeface="-윤고딕140_ppt" pitchFamily="18" charset="-127"/>
              </a:rPr>
              <a:t>개소 신설 </a:t>
            </a:r>
            <a:r>
              <a:rPr lang="en-US" altLang="ko-KR" sz="1800" b="1" dirty="0" smtClean="0">
                <a:ln w="11430"/>
                <a:solidFill>
                  <a:srgbClr val="004370"/>
                </a:solidFill>
                <a:latin typeface="-윤고딕140_ppt" pitchFamily="18" charset="-127"/>
                <a:ea typeface="-윤고딕140_ppt" pitchFamily="18" charset="-127"/>
              </a:rPr>
              <a:t>(</a:t>
            </a:r>
            <a:r>
              <a:rPr lang="ko-KR" altLang="en-US" sz="1800" b="1" dirty="0" smtClean="0">
                <a:ln w="11430"/>
                <a:solidFill>
                  <a:srgbClr val="004370"/>
                </a:solidFill>
                <a:latin typeface="-윤고딕140_ppt" pitchFamily="18" charset="-127"/>
                <a:ea typeface="-윤고딕140_ppt" pitchFamily="18" charset="-127"/>
              </a:rPr>
              <a:t>기존 </a:t>
            </a:r>
            <a:r>
              <a:rPr lang="en-US" altLang="ko-KR" sz="1800" b="1" dirty="0" smtClean="0">
                <a:ln w="11430"/>
                <a:solidFill>
                  <a:srgbClr val="004370"/>
                </a:solidFill>
                <a:latin typeface="-윤고딕140_ppt" pitchFamily="18" charset="-127"/>
                <a:ea typeface="-윤고딕140_ppt" pitchFamily="18" charset="-127"/>
              </a:rPr>
              <a:t>3</a:t>
            </a:r>
            <a:r>
              <a:rPr lang="ko-KR" altLang="en-US" sz="1800" b="1" dirty="0" smtClean="0">
                <a:ln w="11430"/>
                <a:solidFill>
                  <a:srgbClr val="004370"/>
                </a:solidFill>
                <a:latin typeface="-윤고딕140_ppt" pitchFamily="18" charset="-127"/>
                <a:ea typeface="-윤고딕140_ppt" pitchFamily="18" charset="-127"/>
              </a:rPr>
              <a:t>개소</a:t>
            </a:r>
            <a:r>
              <a:rPr lang="en-US" altLang="ko-KR" sz="1800" b="1" dirty="0" smtClean="0">
                <a:ln w="11430"/>
                <a:solidFill>
                  <a:srgbClr val="004370"/>
                </a:solidFill>
                <a:latin typeface="-윤고딕140_ppt" pitchFamily="18" charset="-127"/>
                <a:ea typeface="-윤고딕140_ppt" pitchFamily="18" charset="-127"/>
              </a:rPr>
              <a:t>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583401" y="5902195"/>
            <a:ext cx="3986989" cy="338554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ko-KR" altLang="en-US" sz="1600" b="1" spc="300" dirty="0" smtClean="0">
                <a:ln w="11430"/>
                <a:solidFill>
                  <a:srgbClr val="EEECE1">
                    <a:lumMod val="25000"/>
                  </a:srgbClr>
                </a:solidFill>
                <a:latin typeface="-윤고딕140_ppt" pitchFamily="18" charset="-127"/>
                <a:ea typeface="-윤고딕140_ppt" pitchFamily="18" charset="-127"/>
              </a:rPr>
              <a:t>공간 재활용을 통한 도시공간 재창조</a:t>
            </a:r>
            <a:endParaRPr lang="ko-KR" altLang="en-US" sz="1600" b="1" spc="300" dirty="0">
              <a:ln w="11430"/>
              <a:solidFill>
                <a:srgbClr val="EEECE1">
                  <a:lumMod val="25000"/>
                </a:srgbClr>
              </a:solidFill>
              <a:latin typeface="-윤고딕140_ppt" pitchFamily="18" charset="-127"/>
              <a:ea typeface="-윤고딕140_ppt" pitchFamily="18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381468" y="4907051"/>
            <a:ext cx="2520280" cy="30777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ts val="600"/>
              </a:spcBef>
            </a:pPr>
            <a:r>
              <a:rPr lang="en-US" altLang="ko-KR" sz="1400" b="1" spc="-110" dirty="0" smtClean="0">
                <a:ln w="11430"/>
                <a:solidFill>
                  <a:srgbClr val="1F497D">
                    <a:lumMod val="75000"/>
                  </a:srgbClr>
                </a:solidFill>
                <a:latin typeface="-윤고딕340" pitchFamily="18" charset="-127"/>
                <a:ea typeface="-윤고딕340" pitchFamily="18" charset="-127"/>
              </a:rPr>
              <a:t> </a:t>
            </a:r>
            <a:r>
              <a:rPr lang="ko-KR" altLang="en-US" sz="1400" b="1" spc="-110" dirty="0" err="1" smtClean="0">
                <a:ln w="11430"/>
                <a:solidFill>
                  <a:srgbClr val="1F497D">
                    <a:lumMod val="75000"/>
                  </a:srgbClr>
                </a:solidFill>
                <a:latin typeface="-윤고딕340" pitchFamily="18" charset="-127"/>
                <a:ea typeface="-윤고딕340" pitchFamily="18" charset="-127"/>
              </a:rPr>
              <a:t>석계</a:t>
            </a:r>
            <a:r>
              <a:rPr lang="ko-KR" altLang="en-US" sz="1400" b="1" spc="-110" dirty="0" smtClean="0">
                <a:ln w="11430"/>
                <a:solidFill>
                  <a:srgbClr val="1F497D">
                    <a:lumMod val="75000"/>
                  </a:srgbClr>
                </a:solidFill>
                <a:latin typeface="-윤고딕340" pitchFamily="18" charset="-127"/>
                <a:ea typeface="-윤고딕340" pitchFamily="18" charset="-127"/>
              </a:rPr>
              <a:t> 빗물펌프장  유휴공간  활용</a:t>
            </a:r>
            <a:endParaRPr lang="en-US" altLang="ko-KR" sz="1400" b="1" spc="-110" dirty="0" smtClean="0">
              <a:ln w="11430"/>
              <a:solidFill>
                <a:srgbClr val="1F497D">
                  <a:lumMod val="75000"/>
                </a:srgb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67134" y="2114475"/>
            <a:ext cx="1444626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ko-KR" altLang="en-US" sz="1800" b="1" dirty="0" err="1" smtClean="0">
                <a:ln w="11430"/>
                <a:solidFill>
                  <a:srgbClr val="0070C0"/>
                </a:solidFill>
                <a:latin typeface="뫼비우스 Bold" pitchFamily="2" charset="-127"/>
                <a:ea typeface="뫼비우스 Bold" pitchFamily="2" charset="-127"/>
              </a:rPr>
              <a:t>미리내도서관</a:t>
            </a:r>
            <a:endParaRPr lang="ko-KR" altLang="en-US" sz="1800" b="1" dirty="0">
              <a:ln w="11430"/>
              <a:solidFill>
                <a:srgbClr val="0070C0"/>
              </a:solidFill>
              <a:latin typeface="뫼비우스 Bold" pitchFamily="2" charset="-127"/>
              <a:ea typeface="뫼비우스 Bold" pitchFamily="2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98849" y="2114475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ko-KR" altLang="en-US" sz="1800" b="1" dirty="0" smtClean="0">
                <a:ln w="11430"/>
                <a:solidFill>
                  <a:srgbClr val="0070C0"/>
                </a:solidFill>
                <a:latin typeface="뫼비우스 Bold" pitchFamily="2" charset="-127"/>
                <a:ea typeface="뫼비우스 Bold" pitchFamily="2" charset="-127"/>
              </a:rPr>
              <a:t>정릉도서관</a:t>
            </a:r>
            <a:endParaRPr lang="ko-KR" altLang="en-US" sz="1800" b="1" dirty="0">
              <a:ln w="11430"/>
              <a:solidFill>
                <a:srgbClr val="0070C0"/>
              </a:solidFill>
              <a:latin typeface="뫼비우스 Bold" pitchFamily="2" charset="-127"/>
              <a:ea typeface="뫼비우스 Bold" pitchFamily="2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04025" y="2114475"/>
            <a:ext cx="1406154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ko-KR" altLang="en-US" sz="1800" b="1" dirty="0" err="1" smtClean="0">
                <a:ln w="11430"/>
                <a:solidFill>
                  <a:srgbClr val="0070C0"/>
                </a:solidFill>
                <a:latin typeface="뫼비우스 Bold" pitchFamily="2" charset="-127"/>
                <a:ea typeface="뫼비우스 Bold" pitchFamily="2" charset="-127"/>
              </a:rPr>
              <a:t>꿈마루도서관</a:t>
            </a:r>
            <a:endParaRPr lang="ko-KR" altLang="en-US" sz="1800" b="1" dirty="0">
              <a:ln w="11430"/>
              <a:solidFill>
                <a:srgbClr val="0070C0"/>
              </a:solidFill>
              <a:latin typeface="뫼비우스 Bold" pitchFamily="2" charset="-127"/>
              <a:ea typeface="뫼비우스 Bold" pitchFamily="2" charset="-127"/>
            </a:endParaRPr>
          </a:p>
        </p:txBody>
      </p:sp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71826" y="2826624"/>
            <a:ext cx="2088232" cy="1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" name="그림 33" descr="2013-08-21 20;16;31.jpg"/>
          <p:cNvPicPr>
            <a:picLocks noChangeAspect="1"/>
          </p:cNvPicPr>
          <p:nvPr/>
        </p:nvPicPr>
        <p:blipFill>
          <a:blip r:embed="rId10" cstate="print"/>
          <a:srcRect b="8304"/>
          <a:stretch>
            <a:fillRect/>
          </a:stretch>
        </p:blipFill>
        <p:spPr>
          <a:xfrm>
            <a:off x="3635896" y="2826623"/>
            <a:ext cx="1944216" cy="16636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5" name="그림 34" descr="2013-08-21 20;10;41.jpg"/>
          <p:cNvPicPr preferRelativeResize="0">
            <a:picLocks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65812" y="2826624"/>
            <a:ext cx="2088000" cy="16636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6" name="직사각형 35"/>
          <p:cNvSpPr/>
          <p:nvPr/>
        </p:nvSpPr>
        <p:spPr>
          <a:xfrm>
            <a:off x="3339996" y="4907051"/>
            <a:ext cx="2520280" cy="30777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ts val="600"/>
              </a:spcBef>
            </a:pPr>
            <a:r>
              <a:rPr lang="ko-KR" altLang="en-US" sz="1400" b="1" dirty="0" smtClean="0">
                <a:ln w="11430"/>
                <a:solidFill>
                  <a:srgbClr val="1F497D">
                    <a:lumMod val="75000"/>
                  </a:srgbClr>
                </a:solidFill>
                <a:latin typeface="-윤고딕340" pitchFamily="18" charset="-127"/>
                <a:ea typeface="-윤고딕340" pitchFamily="18" charset="-127"/>
              </a:rPr>
              <a:t>폐지된 정릉</a:t>
            </a:r>
            <a:r>
              <a:rPr lang="en-US" altLang="ko-KR" sz="1400" b="1" dirty="0" smtClean="0">
                <a:ln w="11430"/>
                <a:solidFill>
                  <a:srgbClr val="1F497D">
                    <a:lumMod val="75000"/>
                  </a:srgbClr>
                </a:solidFill>
                <a:latin typeface="-윤고딕340" pitchFamily="18" charset="-127"/>
                <a:ea typeface="-윤고딕340" pitchFamily="18" charset="-127"/>
              </a:rPr>
              <a:t>2</a:t>
            </a:r>
            <a:r>
              <a:rPr lang="ko-KR" altLang="en-US" sz="1400" b="1" dirty="0" err="1" smtClean="0">
                <a:ln w="11430"/>
                <a:solidFill>
                  <a:srgbClr val="1F497D">
                    <a:lumMod val="75000"/>
                  </a:srgbClr>
                </a:solidFill>
                <a:latin typeface="-윤고딕340" pitchFamily="18" charset="-127"/>
                <a:ea typeface="-윤고딕340" pitchFamily="18" charset="-127"/>
              </a:rPr>
              <a:t>가압장</a:t>
            </a:r>
            <a:r>
              <a:rPr lang="ko-KR" altLang="en-US" sz="1400" b="1" dirty="0" smtClean="0">
                <a:ln w="11430"/>
                <a:solidFill>
                  <a:srgbClr val="1F497D">
                    <a:lumMod val="75000"/>
                  </a:srgbClr>
                </a:solidFill>
                <a:latin typeface="-윤고딕340" pitchFamily="18" charset="-127"/>
                <a:ea typeface="-윤고딕340" pitchFamily="18" charset="-127"/>
              </a:rPr>
              <a:t> </a:t>
            </a:r>
            <a:r>
              <a:rPr lang="ko-KR" altLang="en-US" sz="1400" b="1" dirty="0" err="1" smtClean="0">
                <a:ln w="11430"/>
                <a:solidFill>
                  <a:srgbClr val="1F497D">
                    <a:lumMod val="75000"/>
                  </a:srgbClr>
                </a:solidFill>
                <a:latin typeface="-윤고딕340" pitchFamily="18" charset="-127"/>
                <a:ea typeface="-윤고딕340" pitchFamily="18" charset="-127"/>
              </a:rPr>
              <a:t>리모델링</a:t>
            </a:r>
            <a:endParaRPr lang="en-US" altLang="ko-KR" sz="1400" b="1" dirty="0" smtClean="0">
              <a:ln w="11430"/>
              <a:solidFill>
                <a:srgbClr val="1F497D">
                  <a:lumMod val="75000"/>
                </a:srgb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6228184" y="4907051"/>
            <a:ext cx="2520280" cy="30777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ts val="600"/>
              </a:spcBef>
            </a:pPr>
            <a:r>
              <a:rPr lang="en-US" altLang="ko-KR" sz="1400" b="1" dirty="0" smtClean="0">
                <a:ln w="11430"/>
                <a:solidFill>
                  <a:srgbClr val="1F497D">
                    <a:lumMod val="75000"/>
                  </a:srgbClr>
                </a:solidFill>
                <a:latin typeface="-윤고딕340" pitchFamily="18" charset="-127"/>
                <a:ea typeface="-윤고딕340" pitchFamily="18" charset="-127"/>
              </a:rPr>
              <a:t> </a:t>
            </a:r>
            <a:r>
              <a:rPr lang="ko-KR" altLang="en-US" sz="1400" b="1" dirty="0" smtClean="0">
                <a:ln w="11430"/>
                <a:solidFill>
                  <a:srgbClr val="1F497D">
                    <a:lumMod val="75000"/>
                  </a:srgbClr>
                </a:solidFill>
                <a:latin typeface="-윤고딕340" pitchFamily="18" charset="-127"/>
                <a:ea typeface="-윤고딕340" pitchFamily="18" charset="-127"/>
              </a:rPr>
              <a:t>서경로 개설 후 자투리땅 활용</a:t>
            </a:r>
            <a:endParaRPr lang="en-US" altLang="ko-KR" sz="1400" b="1" dirty="0" smtClean="0">
              <a:ln w="11430"/>
              <a:solidFill>
                <a:srgbClr val="1F497D">
                  <a:lumMod val="75000"/>
                </a:srgbClr>
              </a:solidFill>
              <a:latin typeface="-윤고딕340" pitchFamily="18" charset="-127"/>
              <a:ea typeface="-윤고딕340" pitchFamily="18" charset="-127"/>
            </a:endParaRPr>
          </a:p>
        </p:txBody>
      </p:sp>
      <p:pic>
        <p:nvPicPr>
          <p:cNvPr id="27" name="그림 26" descr="1교육복지문화 사본.png"/>
          <p:cNvPicPr>
            <a:picLocks noChangeAspect="1"/>
          </p:cNvPicPr>
          <p:nvPr/>
        </p:nvPicPr>
        <p:blipFill>
          <a:blip r:embed="rId12" cstate="print"/>
          <a:srcRect r="19867" b="1668"/>
          <a:stretch>
            <a:fillRect/>
          </a:stretch>
        </p:blipFill>
        <p:spPr>
          <a:xfrm>
            <a:off x="74359" y="25944"/>
            <a:ext cx="2783129" cy="52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98475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58204" cy="928686"/>
          </a:xfrm>
        </p:spPr>
        <p:txBody>
          <a:bodyPr>
            <a:normAutofit fontScale="90000"/>
          </a:bodyPr>
          <a:lstStyle/>
          <a:p>
            <a:pPr algn="ctr"/>
            <a:r>
              <a:rPr lang="ko-KR" altLang="en-US" dirty="0" smtClean="0"/>
              <a:t>지방정부의 학교 체육시설 투자 및 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지역 주민의 공동 이용</a:t>
            </a:r>
            <a:endParaRPr lang="ko-KR" altLang="en-US" dirty="0"/>
          </a:p>
        </p:txBody>
      </p:sp>
      <p:pic>
        <p:nvPicPr>
          <p:cNvPr id="4" name="내용 개체 틀 3" descr="아현중 실내체육관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8794" y="1857364"/>
            <a:ext cx="5786478" cy="3873570"/>
          </a:xfrm>
        </p:spPr>
      </p:pic>
      <p:sp>
        <p:nvSpPr>
          <p:cNvPr id="5" name="직사각형 4"/>
          <p:cNvSpPr/>
          <p:nvPr/>
        </p:nvSpPr>
        <p:spPr>
          <a:xfrm>
            <a:off x="467833" y="5888463"/>
            <a:ext cx="81977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dirty="0" smtClean="0"/>
              <a:t>일반인도 이용할 수 있도록 개방한 </a:t>
            </a:r>
            <a:endParaRPr lang="en-US" altLang="ko-KR" sz="2400" dirty="0" smtClean="0"/>
          </a:p>
          <a:p>
            <a:pPr algn="ctr"/>
            <a:r>
              <a:rPr lang="ko-KR" altLang="en-US" sz="2400" dirty="0" smtClean="0"/>
              <a:t>서대문구 아현중학교 실내 체육관</a:t>
            </a:r>
            <a:endParaRPr lang="ko-KR" altLang="en-US" sz="2400" dirty="0"/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o-KR" altLang="en-US" dirty="0" smtClean="0"/>
              <a:t>학교 체육관 활용 사례</a:t>
            </a:r>
            <a:endParaRPr lang="ko-KR" altLang="en-US" dirty="0"/>
          </a:p>
        </p:txBody>
      </p:sp>
      <p:pic>
        <p:nvPicPr>
          <p:cNvPr id="6" name="내용 개체 틀 5" descr="덕수초 수영장 모습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007" y="1234374"/>
            <a:ext cx="8715436" cy="4929208"/>
          </a:xfrm>
        </p:spPr>
      </p:pic>
      <p:sp>
        <p:nvSpPr>
          <p:cNvPr id="7" name="직사각형 6"/>
          <p:cNvSpPr/>
          <p:nvPr/>
        </p:nvSpPr>
        <p:spPr>
          <a:xfrm>
            <a:off x="417963" y="6233486"/>
            <a:ext cx="8286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dirty="0" smtClean="0"/>
              <a:t>지역 주민들과 학생이 시간대 별로 이용하는 서울 </a:t>
            </a:r>
            <a:r>
              <a:rPr lang="ko-KR" altLang="en-US" dirty="0" err="1" smtClean="0"/>
              <a:t>덕수초</a:t>
            </a:r>
            <a:r>
              <a:rPr lang="ko-KR" altLang="en-US" dirty="0" smtClean="0"/>
              <a:t> 실내 수영장</a:t>
            </a:r>
            <a:endParaRPr lang="ko-KR" altLang="en-US" dirty="0"/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7972452" cy="684825"/>
          </a:xfrm>
        </p:spPr>
        <p:txBody>
          <a:bodyPr>
            <a:normAutofit/>
          </a:bodyPr>
          <a:lstStyle/>
          <a:p>
            <a:pPr algn="ctr"/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지역의 기존 시설 활용 프로그램</a:t>
            </a:r>
            <a:endParaRPr lang="ko-KR" altLang="en-US" sz="28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4" name="내용 개체 틀 3" descr="IMG_03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4414" y="1428736"/>
            <a:ext cx="3455204" cy="4768851"/>
          </a:xfrm>
        </p:spPr>
      </p:pic>
      <p:pic>
        <p:nvPicPr>
          <p:cNvPr id="5" name="내용 개체 틀 3" descr="사진 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1357298"/>
            <a:ext cx="3455204" cy="4768851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428596" y="6286520"/>
            <a:ext cx="8286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dirty="0" smtClean="0"/>
              <a:t>종로구와 성북구에 있는 북한산 </a:t>
            </a:r>
            <a:r>
              <a:rPr lang="ko-KR" altLang="en-US" dirty="0" err="1" smtClean="0"/>
              <a:t>둘레길을</a:t>
            </a:r>
            <a:r>
              <a:rPr lang="ko-KR" altLang="en-US" dirty="0" smtClean="0"/>
              <a:t> 활용한 노인건강증진사업</a:t>
            </a:r>
            <a:endParaRPr lang="ko-KR" altLang="en-US" dirty="0"/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46568" y="157680"/>
            <a:ext cx="8229600" cy="554702"/>
          </a:xfrm>
        </p:spPr>
        <p:txBody>
          <a:bodyPr>
            <a:normAutofit/>
          </a:bodyPr>
          <a:lstStyle/>
          <a:p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성북구 걷기 운동 사업</a:t>
            </a:r>
            <a:endParaRPr lang="ko-KR" altLang="en-US" sz="2800" dirty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5" name="내용 개체 틀 4" descr="성북구 산책로.g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6726" y="776177"/>
            <a:ext cx="5837275" cy="6081824"/>
          </a:xfrm>
        </p:spPr>
      </p:pic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E7944E-C2E2-43A2-95A6-7CFBBC3EBC30}" type="slidenum">
              <a:rPr lang="en-US" altLang="ko-KR" smtClean="0"/>
              <a:pPr>
                <a:defRPr/>
              </a:pPr>
              <a:t>35</a:t>
            </a:fld>
            <a:endParaRPr lang="en-US" altLang="ko-KR" dirty="0"/>
          </a:p>
        </p:txBody>
      </p:sp>
      <p:sp>
        <p:nvSpPr>
          <p:cNvPr id="6" name="직사각형 5"/>
          <p:cNvSpPr/>
          <p:nvPr/>
        </p:nvSpPr>
        <p:spPr>
          <a:xfrm>
            <a:off x="138223" y="829341"/>
            <a:ext cx="3444949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800" b="1" dirty="0" smtClean="0"/>
              <a:t>&lt;</a:t>
            </a:r>
            <a:r>
              <a:rPr lang="ko-KR" altLang="en-US" sz="1800" b="1" dirty="0" smtClean="0"/>
              <a:t>보건소의 에너지</a:t>
            </a:r>
            <a:r>
              <a:rPr lang="en-US" altLang="ko-KR" sz="1800" b="1" dirty="0" smtClean="0"/>
              <a:t>Up!</a:t>
            </a:r>
          </a:p>
          <a:p>
            <a:r>
              <a:rPr lang="en-US" altLang="ko-KR" sz="1800" b="1" dirty="0" smtClean="0"/>
              <a:t>    </a:t>
            </a:r>
            <a:r>
              <a:rPr lang="ko-KR" altLang="en-US" sz="1800" b="1" dirty="0" smtClean="0"/>
              <a:t>스트레스</a:t>
            </a:r>
            <a:r>
              <a:rPr lang="en-US" altLang="ko-KR" sz="1800" b="1" dirty="0" smtClean="0"/>
              <a:t>Down! </a:t>
            </a:r>
            <a:r>
              <a:rPr lang="ko-KR" altLang="en-US" sz="1800" b="1" dirty="0" smtClean="0"/>
              <a:t>걷기 운동</a:t>
            </a:r>
            <a:r>
              <a:rPr lang="en-US" altLang="ko-KR" sz="1800" b="1" dirty="0" smtClean="0"/>
              <a:t>&gt;</a:t>
            </a:r>
            <a:endParaRPr lang="ko-KR" altLang="en-US" sz="1800" b="1" dirty="0" smtClean="0"/>
          </a:p>
          <a:p>
            <a:r>
              <a:rPr lang="ko-KR" altLang="en-US" sz="1600" dirty="0" smtClean="0"/>
              <a:t>교육기간 </a:t>
            </a:r>
            <a:r>
              <a:rPr lang="en-US" altLang="ko-KR" sz="1600" dirty="0" smtClean="0"/>
              <a:t>: 2013</a:t>
            </a:r>
            <a:r>
              <a:rPr lang="ko-KR" altLang="en-US" sz="1600" dirty="0" smtClean="0"/>
              <a:t>년 </a:t>
            </a:r>
            <a:r>
              <a:rPr lang="en-US" altLang="ko-KR" sz="1600" dirty="0" smtClean="0"/>
              <a:t>3</a:t>
            </a:r>
            <a:r>
              <a:rPr lang="ko-KR" altLang="en-US" sz="1600" dirty="0" smtClean="0"/>
              <a:t>월 </a:t>
            </a:r>
            <a:r>
              <a:rPr lang="en-US" altLang="ko-KR" sz="1600" dirty="0" smtClean="0"/>
              <a:t>~ 6</a:t>
            </a:r>
            <a:r>
              <a:rPr lang="ko-KR" altLang="en-US" sz="1600" dirty="0" smtClean="0"/>
              <a:t>월 </a:t>
            </a:r>
            <a:endParaRPr lang="en-US" altLang="ko-KR" sz="1600" dirty="0" smtClean="0"/>
          </a:p>
          <a:p>
            <a:r>
              <a:rPr lang="en-US" altLang="ko-KR" sz="1600" dirty="0" smtClean="0"/>
              <a:t>              (</a:t>
            </a:r>
            <a:r>
              <a:rPr lang="ko-KR" altLang="en-US" sz="1600" dirty="0" smtClean="0"/>
              <a:t>주 </a:t>
            </a:r>
            <a:r>
              <a:rPr lang="en-US" altLang="ko-KR" sz="1600" dirty="0" smtClean="0"/>
              <a:t>2</a:t>
            </a:r>
            <a:r>
              <a:rPr lang="ko-KR" altLang="en-US" sz="1600" dirty="0" smtClean="0"/>
              <a:t>회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총 </a:t>
            </a:r>
            <a:r>
              <a:rPr lang="en-US" altLang="ko-KR" sz="1600" dirty="0" smtClean="0"/>
              <a:t>30</a:t>
            </a:r>
            <a:r>
              <a:rPr lang="ko-KR" altLang="en-US" sz="1600" dirty="0" smtClean="0"/>
              <a:t>회</a:t>
            </a:r>
            <a:r>
              <a:rPr lang="en-US" altLang="ko-KR" sz="1600" dirty="0" smtClean="0"/>
              <a:t>)</a:t>
            </a:r>
            <a:endParaRPr lang="ko-KR" altLang="en-US" sz="1600" dirty="0" smtClean="0"/>
          </a:p>
          <a:p>
            <a:r>
              <a:rPr lang="ko-KR" altLang="en-US" sz="1600" dirty="0" smtClean="0"/>
              <a:t>대 상 </a:t>
            </a:r>
            <a:r>
              <a:rPr lang="en-US" altLang="ko-KR" sz="1600" dirty="0" smtClean="0"/>
              <a:t>: </a:t>
            </a:r>
            <a:r>
              <a:rPr lang="ko-KR" altLang="en-US" sz="1600" dirty="0" smtClean="0"/>
              <a:t>관내 직장인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장애인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주민  </a:t>
            </a:r>
          </a:p>
          <a:p>
            <a:r>
              <a:rPr lang="ko-KR" altLang="en-US" sz="1600" dirty="0" smtClean="0"/>
              <a:t>내 용 </a:t>
            </a:r>
            <a:r>
              <a:rPr lang="en-US" altLang="ko-KR" sz="1600" dirty="0" smtClean="0"/>
              <a:t>: </a:t>
            </a:r>
            <a:r>
              <a:rPr lang="ko-KR" altLang="en-US" sz="1600" dirty="0" smtClean="0"/>
              <a:t>매주 각 </a:t>
            </a:r>
            <a:r>
              <a:rPr lang="en-US" altLang="ko-KR" sz="1600" dirty="0" smtClean="0"/>
              <a:t>1</a:t>
            </a:r>
            <a:r>
              <a:rPr lang="ko-KR" altLang="en-US" sz="1600" dirty="0" smtClean="0"/>
              <a:t>회 걷기운동</a:t>
            </a:r>
            <a:r>
              <a:rPr lang="en-US" altLang="ko-KR" sz="1600" dirty="0" smtClean="0"/>
              <a:t>, </a:t>
            </a:r>
          </a:p>
          <a:p>
            <a:r>
              <a:rPr lang="en-US" altLang="ko-KR" sz="1600" dirty="0" smtClean="0"/>
              <a:t>          </a:t>
            </a:r>
            <a:r>
              <a:rPr lang="ko-KR" altLang="en-US" sz="1600" dirty="0" smtClean="0"/>
              <a:t>근력운동</a:t>
            </a:r>
          </a:p>
          <a:p>
            <a:endParaRPr lang="en-US" altLang="ko-KR" sz="1600" dirty="0" smtClean="0"/>
          </a:p>
          <a:p>
            <a:r>
              <a:rPr lang="en-US" altLang="ko-KR" sz="1600" dirty="0" smtClean="0"/>
              <a:t>&lt;</a:t>
            </a:r>
            <a:r>
              <a:rPr lang="ko-KR" altLang="en-US" sz="1600" dirty="0" smtClean="0"/>
              <a:t>운동프로그램</a:t>
            </a:r>
            <a:r>
              <a:rPr lang="en-US" altLang="ko-KR" sz="1600" dirty="0" smtClean="0"/>
              <a:t>&gt;</a:t>
            </a:r>
            <a:endParaRPr lang="ko-KR" altLang="en-US" sz="1600" dirty="0" smtClean="0"/>
          </a:p>
          <a:p>
            <a:r>
              <a:rPr lang="en-US" altLang="ko-KR" sz="1600" dirty="0" smtClean="0"/>
              <a:t>1. </a:t>
            </a:r>
            <a:r>
              <a:rPr lang="ko-KR" altLang="en-US" sz="1600" dirty="0" smtClean="0"/>
              <a:t>전문강사를 통한 운동교육</a:t>
            </a:r>
          </a:p>
          <a:p>
            <a:r>
              <a:rPr lang="en-US" altLang="ko-KR" sz="1600" dirty="0" smtClean="0"/>
              <a:t>2. </a:t>
            </a:r>
            <a:r>
              <a:rPr lang="ko-KR" altLang="en-US" sz="1600" dirty="0" smtClean="0"/>
              <a:t>운동 전</a:t>
            </a:r>
            <a:r>
              <a:rPr lang="en-US" altLang="ko-KR" sz="1600" dirty="0" smtClean="0"/>
              <a:t>·</a:t>
            </a:r>
            <a:r>
              <a:rPr lang="ko-KR" altLang="en-US" sz="1600" dirty="0" smtClean="0"/>
              <a:t>후 </a:t>
            </a:r>
            <a:r>
              <a:rPr lang="ko-KR" altLang="en-US" sz="1600" dirty="0" err="1" smtClean="0"/>
              <a:t>스트레칭</a:t>
            </a:r>
            <a:endParaRPr lang="ko-KR" altLang="en-US" sz="1600" dirty="0" smtClean="0"/>
          </a:p>
          <a:p>
            <a:r>
              <a:rPr lang="en-US" altLang="ko-KR" sz="1600" dirty="0" smtClean="0"/>
              <a:t>3. </a:t>
            </a:r>
            <a:r>
              <a:rPr lang="ko-KR" altLang="en-US" sz="1600" dirty="0" smtClean="0"/>
              <a:t>바른 걷기 방법 교육</a:t>
            </a:r>
          </a:p>
          <a:p>
            <a:r>
              <a:rPr lang="en-US" altLang="ko-KR" sz="1600" dirty="0" smtClean="0"/>
              <a:t>4. </a:t>
            </a:r>
            <a:r>
              <a:rPr lang="ko-KR" altLang="en-US" sz="1600" dirty="0" smtClean="0"/>
              <a:t>일상걷기 및 파워 </a:t>
            </a:r>
            <a:r>
              <a:rPr lang="ko-KR" altLang="en-US" sz="1600" dirty="0" err="1" smtClean="0"/>
              <a:t>워킹</a:t>
            </a:r>
            <a:r>
              <a:rPr lang="ko-KR" altLang="en-US" sz="1600" dirty="0" smtClean="0"/>
              <a:t> 등</a:t>
            </a:r>
          </a:p>
          <a:p>
            <a:r>
              <a:rPr lang="en-US" altLang="ko-KR" sz="1600" dirty="0" smtClean="0"/>
              <a:t>5. </a:t>
            </a:r>
            <a:r>
              <a:rPr lang="ko-KR" altLang="en-US" sz="1600" dirty="0" smtClean="0"/>
              <a:t>보행분석기를 이용한 보행평가 </a:t>
            </a:r>
            <a:endParaRPr lang="en-US" altLang="ko-KR" sz="1600" dirty="0" smtClean="0"/>
          </a:p>
          <a:p>
            <a:r>
              <a:rPr lang="en-US" altLang="ko-KR" sz="1600" dirty="0" smtClean="0"/>
              <a:t>6. </a:t>
            </a:r>
            <a:r>
              <a:rPr lang="ko-KR" altLang="en-US" sz="1600" dirty="0" smtClean="0"/>
              <a:t>개인별 적합한 걷기 운동 처방</a:t>
            </a:r>
          </a:p>
          <a:p>
            <a:endParaRPr lang="en-US" altLang="ko-KR" sz="1600" dirty="0" smtClean="0"/>
          </a:p>
          <a:p>
            <a:r>
              <a:rPr lang="ko-KR" altLang="en-US" sz="1600" dirty="0" smtClean="0"/>
              <a:t>문의 </a:t>
            </a:r>
            <a:r>
              <a:rPr lang="en-US" altLang="ko-KR" sz="1600" dirty="0" smtClean="0"/>
              <a:t>: </a:t>
            </a:r>
            <a:r>
              <a:rPr lang="ko-KR" altLang="en-US" sz="1600" dirty="0" smtClean="0"/>
              <a:t>성북구 보건소 건강정책과 ☎</a:t>
            </a:r>
            <a:r>
              <a:rPr lang="en-US" altLang="ko-KR" sz="1600" dirty="0" smtClean="0"/>
              <a:t>920-1980,2832</a:t>
            </a:r>
            <a:endParaRPr lang="ko-KR" altLang="en-US" sz="16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0" y="155148"/>
            <a:ext cx="9144000" cy="578499"/>
          </a:xfrm>
        </p:spPr>
        <p:txBody>
          <a:bodyPr>
            <a:normAutofit fontScale="90000"/>
          </a:bodyPr>
          <a:lstStyle/>
          <a:p>
            <a:pPr algn="ctr"/>
            <a:r>
              <a:rPr lang="ko-KR" altLang="en-US" sz="3200" b="1" dirty="0" smtClean="0">
                <a:solidFill>
                  <a:schemeClr val="bg2">
                    <a:lumMod val="25000"/>
                  </a:schemeClr>
                </a:solidFill>
              </a:rPr>
              <a:t>약수터 시설을 활용한 전천후 생활체육 시설</a:t>
            </a:r>
            <a:endParaRPr lang="ko-KR" altLang="en-US" sz="3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내용 개체 틀 5" descr="사진 0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967563"/>
            <a:ext cx="3455204" cy="5747585"/>
          </a:xfrm>
        </p:spPr>
      </p:pic>
      <p:sp>
        <p:nvSpPr>
          <p:cNvPr id="8" name="직사각형 7"/>
          <p:cNvSpPr/>
          <p:nvPr/>
        </p:nvSpPr>
        <p:spPr>
          <a:xfrm>
            <a:off x="3714744" y="6072206"/>
            <a:ext cx="50006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800" dirty="0" smtClean="0"/>
              <a:t>종로구 </a:t>
            </a:r>
            <a:r>
              <a:rPr lang="ko-KR" altLang="en-US" sz="1800" dirty="0" err="1" smtClean="0"/>
              <a:t>와룡산</a:t>
            </a:r>
            <a:r>
              <a:rPr lang="ko-KR" altLang="en-US" sz="1800" dirty="0" smtClean="0"/>
              <a:t> 공원 약수터의 생활체육시설</a:t>
            </a:r>
            <a:endParaRPr lang="en-US" altLang="ko-KR" sz="1800" dirty="0" smtClean="0"/>
          </a:p>
          <a:p>
            <a:pPr algn="ctr"/>
            <a:r>
              <a:rPr lang="en-US" altLang="ko-KR" sz="1800" dirty="0" smtClean="0"/>
              <a:t>: </a:t>
            </a:r>
            <a:r>
              <a:rPr lang="ko-KR" altLang="en-US" sz="1800" dirty="0" smtClean="0"/>
              <a:t>아크릴 바람막이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야간조명시설</a:t>
            </a:r>
            <a:r>
              <a:rPr lang="en-US" altLang="ko-KR" sz="1800" dirty="0" smtClean="0"/>
              <a:t>, </a:t>
            </a:r>
            <a:r>
              <a:rPr lang="ko-KR" altLang="en-US" sz="1800" dirty="0" smtClean="0"/>
              <a:t>샤워시설 등</a:t>
            </a:r>
            <a:endParaRPr lang="ko-KR" altLang="en-US" sz="1800" dirty="0"/>
          </a:p>
        </p:txBody>
      </p:sp>
      <p:pic>
        <p:nvPicPr>
          <p:cNvPr id="9" name="내용 개체 틀 6" descr="IMG_00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3306" y="946298"/>
            <a:ext cx="5500694" cy="512590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754187" y="1806724"/>
            <a:ext cx="4969941" cy="20162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</a:pPr>
            <a:r>
              <a:rPr lang="ko-KR" altLang="en-US" sz="16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b="1" dirty="0" smtClean="0">
                <a:latin typeface="맑은 고딕" pitchFamily="50" charset="-127"/>
                <a:ea typeface="맑은 고딕" pitchFamily="50" charset="-127"/>
              </a:rPr>
              <a:t> 노원구 </a:t>
            </a:r>
            <a:r>
              <a:rPr lang="ko-KR" altLang="en-US" sz="1600" b="1" dirty="0" err="1">
                <a:latin typeface="맑은 고딕" pitchFamily="50" charset="-127"/>
                <a:ea typeface="맑은 고딕" pitchFamily="50" charset="-127"/>
              </a:rPr>
              <a:t>통반</a:t>
            </a:r>
            <a:r>
              <a:rPr lang="ko-KR" altLang="en-US" sz="1600" b="1" dirty="0">
                <a:latin typeface="맑은 고딕" pitchFamily="50" charset="-127"/>
                <a:ea typeface="맑은 고딕" pitchFamily="50" charset="-127"/>
              </a:rPr>
              <a:t> 설치조례 개정</a:t>
            </a:r>
            <a:r>
              <a:rPr lang="en-US" altLang="ko-KR" sz="1600" b="1" dirty="0">
                <a:latin typeface="맑은 고딕" pitchFamily="50" charset="-127"/>
                <a:ea typeface="맑은 고딕" pitchFamily="50" charset="-127"/>
              </a:rPr>
              <a:t>(2010.12.30)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</a:pPr>
            <a:r>
              <a:rPr lang="en-US" altLang="ko-KR" sz="1600" b="1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>  - </a:t>
            </a:r>
            <a:r>
              <a:rPr lang="ko-KR" altLang="en-US" sz="1600" b="1" dirty="0">
                <a:latin typeface="맑은 고딕" pitchFamily="50" charset="-127"/>
                <a:ea typeface="맑은 고딕" pitchFamily="50" charset="-127"/>
              </a:rPr>
              <a:t>보건복지도우미 역할 </a:t>
            </a:r>
            <a:r>
              <a:rPr lang="ko-KR" altLang="en-US" sz="1600" b="1" dirty="0" smtClean="0">
                <a:latin typeface="맑은 고딕" pitchFamily="50" charset="-127"/>
                <a:ea typeface="맑은 고딕" pitchFamily="50" charset="-127"/>
              </a:rPr>
              <a:t>명문화</a:t>
            </a:r>
            <a:endParaRPr lang="en-US" altLang="ko-KR" sz="1600" b="1" dirty="0" smtClean="0">
              <a:latin typeface="맑은 고딕" pitchFamily="50" charset="-127"/>
              <a:ea typeface="맑은 고딕" pitchFamily="50" charset="-127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1600" b="1" dirty="0">
                <a:latin typeface="맑은 고딕" pitchFamily="50" charset="-127"/>
                <a:ea typeface="맑은 고딕" pitchFamily="50" charset="-127"/>
              </a:rPr>
              <a:t>통장 복지도우미 가이드 북 제작</a:t>
            </a:r>
            <a:r>
              <a:rPr lang="en-US" altLang="ko-KR" sz="1600" b="1" dirty="0">
                <a:latin typeface="맑은 고딕" pitchFamily="50" charset="-127"/>
                <a:ea typeface="맑은 고딕" pitchFamily="50" charset="-127"/>
              </a:rPr>
              <a:t>·</a:t>
            </a:r>
            <a:r>
              <a:rPr lang="ko-KR" altLang="en-US" sz="1600" b="1" dirty="0">
                <a:latin typeface="맑은 고딕" pitchFamily="50" charset="-127"/>
                <a:ea typeface="맑은 고딕" pitchFamily="50" charset="-127"/>
              </a:rPr>
              <a:t>배포</a:t>
            </a:r>
            <a:endParaRPr lang="en-US" altLang="ko-KR" sz="1600" b="1" dirty="0">
              <a:latin typeface="맑은 고딕" pitchFamily="50" charset="-127"/>
              <a:ea typeface="맑은 고딕" pitchFamily="50" charset="-127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altLang="ko-KR" sz="1600" b="1" dirty="0">
                <a:latin typeface="맑은 고딕" pitchFamily="50" charset="-127"/>
                <a:ea typeface="맑은 고딕" pitchFamily="50" charset="-127"/>
              </a:rPr>
              <a:t>  ‘</a:t>
            </a:r>
            <a:r>
              <a:rPr lang="ko-KR" altLang="en-US" sz="1600" b="1" dirty="0">
                <a:latin typeface="맑은 고딕" pitchFamily="50" charset="-127"/>
                <a:ea typeface="맑은 고딕" pitchFamily="50" charset="-127"/>
              </a:rPr>
              <a:t>주민복지도우미의 집’문패 부착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altLang="ko-KR" sz="1600" b="1" dirty="0"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1600" b="1" dirty="0">
                <a:latin typeface="맑은 고딕" pitchFamily="50" charset="-127"/>
                <a:ea typeface="맑은 고딕" pitchFamily="50" charset="-127"/>
              </a:rPr>
              <a:t>복지와 자살예방 교육을 위한 </a:t>
            </a:r>
            <a:r>
              <a:rPr lang="ko-KR" altLang="en-US" sz="1600" b="1" dirty="0" smtClean="0">
                <a:latin typeface="맑은 고딕" pitchFamily="50" charset="-127"/>
                <a:ea typeface="맑은 고딕" pitchFamily="50" charset="-127"/>
              </a:rPr>
              <a:t>‘통장아카데미</a:t>
            </a:r>
            <a:r>
              <a:rPr lang="ko-KR" altLang="en-US" sz="1600" b="1" dirty="0">
                <a:latin typeface="맑은 고딕" pitchFamily="50" charset="-127"/>
                <a:ea typeface="맑은 고딕" pitchFamily="50" charset="-127"/>
              </a:rPr>
              <a:t>’ 운영</a:t>
            </a:r>
            <a:endParaRPr lang="en-US" altLang="ko-KR" sz="1600" b="1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7" name="_x216592544" descr="EMB000001ec1144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 rot="507586">
            <a:off x="6699874" y="4234972"/>
            <a:ext cx="1612540" cy="2131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758379" y="4592786"/>
            <a:ext cx="4677717" cy="1898650"/>
            <a:chOff x="671" y="2659"/>
            <a:chExt cx="4082" cy="1472"/>
          </a:xfrm>
        </p:grpSpPr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671" y="2911"/>
              <a:ext cx="4082" cy="247"/>
              <a:chOff x="295" y="981"/>
              <a:chExt cx="4898" cy="247"/>
            </a:xfrm>
          </p:grpSpPr>
          <p:sp>
            <p:nvSpPr>
              <p:cNvPr id="26" name="Rectangle 48"/>
              <p:cNvSpPr>
                <a:spLocks noChangeArrowheads="1"/>
              </p:cNvSpPr>
              <p:nvPr/>
            </p:nvSpPr>
            <p:spPr bwMode="auto">
              <a:xfrm>
                <a:off x="295" y="994"/>
                <a:ext cx="4898" cy="234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C0C0"/>
                  </a:gs>
                </a:gsLst>
                <a:lin ang="0" scaled="1"/>
              </a:gradFill>
              <a:ln w="3175" algn="ctr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737373"/>
                </a:prstShdw>
              </a:effectLst>
            </p:spPr>
            <p:txBody>
              <a:bodyPr wrap="none" anchor="ctr"/>
              <a:lstStyle/>
              <a:p>
                <a:pPr algn="ctr" latinLnBrk="1"/>
                <a:endParaRPr kumimoji="1" lang="ko-KR" altLang="en-US">
                  <a:ea typeface="HY견고딕" pitchFamily="18" charset="-127"/>
                </a:endParaRPr>
              </a:p>
            </p:txBody>
          </p:sp>
          <p:sp>
            <p:nvSpPr>
              <p:cNvPr id="27" name="AutoShape 51"/>
              <p:cNvSpPr>
                <a:spLocks noChangeArrowheads="1"/>
              </p:cNvSpPr>
              <p:nvPr/>
            </p:nvSpPr>
            <p:spPr bwMode="auto">
              <a:xfrm>
                <a:off x="392" y="981"/>
                <a:ext cx="3531" cy="247"/>
              </a:xfrm>
              <a:prstGeom prst="roundRect">
                <a:avLst>
                  <a:gd name="adj" fmla="val 0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lvl="1" latinLnBrk="1">
                  <a:buFont typeface="Wingdings" pitchFamily="2" charset="2"/>
                  <a:buChar char="Ø"/>
                </a:pPr>
                <a:r>
                  <a:rPr kumimoji="1" lang="ko-KR" altLang="en-US" sz="1400" dirty="0">
                    <a:solidFill>
                      <a:srgbClr val="003366"/>
                    </a:solidFill>
                    <a:latin typeface="HY견고딕" pitchFamily="18" charset="-127"/>
                    <a:ea typeface="HY견고딕" pitchFamily="18" charset="-127"/>
                  </a:rPr>
                  <a:t> </a:t>
                </a:r>
                <a:r>
                  <a:rPr kumimoji="1" lang="ko-KR" altLang="en-US" sz="1400" dirty="0">
                    <a:solidFill>
                      <a:srgbClr val="000066"/>
                    </a:solidFill>
                    <a:latin typeface="HY울릉도M" pitchFamily="18" charset="-127"/>
                    <a:ea typeface="HY울릉도M" pitchFamily="18" charset="-127"/>
                  </a:rPr>
                  <a:t>틈새계층 및 소외계층 발굴 </a:t>
                </a:r>
              </a:p>
            </p:txBody>
          </p:sp>
        </p:grpSp>
        <p:grpSp>
          <p:nvGrpSpPr>
            <p:cNvPr id="4" name="Group 22"/>
            <p:cNvGrpSpPr>
              <a:grpSpLocks/>
            </p:cNvGrpSpPr>
            <p:nvPr/>
          </p:nvGrpSpPr>
          <p:grpSpPr bwMode="auto">
            <a:xfrm>
              <a:off x="671" y="3165"/>
              <a:ext cx="4082" cy="247"/>
              <a:chOff x="295" y="981"/>
              <a:chExt cx="4898" cy="247"/>
            </a:xfrm>
          </p:grpSpPr>
          <p:sp>
            <p:nvSpPr>
              <p:cNvPr id="24" name="Rectangle 48"/>
              <p:cNvSpPr>
                <a:spLocks noChangeArrowheads="1"/>
              </p:cNvSpPr>
              <p:nvPr/>
            </p:nvSpPr>
            <p:spPr bwMode="auto">
              <a:xfrm>
                <a:off x="295" y="994"/>
                <a:ext cx="4898" cy="234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C0C0"/>
                  </a:gs>
                </a:gsLst>
                <a:lin ang="0" scaled="1"/>
              </a:gradFill>
              <a:ln w="3175" algn="ctr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737373"/>
                </a:prstShdw>
              </a:effectLst>
            </p:spPr>
            <p:txBody>
              <a:bodyPr wrap="none" anchor="ctr"/>
              <a:lstStyle/>
              <a:p>
                <a:pPr algn="ctr" latinLnBrk="1"/>
                <a:endParaRPr kumimoji="1" lang="ko-KR" altLang="en-US">
                  <a:ea typeface="HY견고딕" pitchFamily="18" charset="-127"/>
                </a:endParaRPr>
              </a:p>
            </p:txBody>
          </p:sp>
          <p:sp>
            <p:nvSpPr>
              <p:cNvPr id="25" name="AutoShape 51"/>
              <p:cNvSpPr>
                <a:spLocks noChangeArrowheads="1"/>
              </p:cNvSpPr>
              <p:nvPr/>
            </p:nvSpPr>
            <p:spPr bwMode="auto">
              <a:xfrm>
                <a:off x="392" y="981"/>
                <a:ext cx="3531" cy="247"/>
              </a:xfrm>
              <a:prstGeom prst="roundRect">
                <a:avLst>
                  <a:gd name="adj" fmla="val 0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lvl="1" latinLnBrk="1">
                  <a:buFont typeface="Wingdings" pitchFamily="2" charset="2"/>
                  <a:buChar char="Ø"/>
                </a:pPr>
                <a:r>
                  <a:rPr kumimoji="1" lang="ko-KR" altLang="en-US" sz="1400">
                    <a:solidFill>
                      <a:srgbClr val="000000"/>
                    </a:solidFill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kumimoji="1" lang="ko-KR" altLang="en-US" sz="1400">
                    <a:solidFill>
                      <a:srgbClr val="000066"/>
                    </a:solidFill>
                    <a:latin typeface="HY울릉도M" pitchFamily="18" charset="-127"/>
                    <a:ea typeface="HY울릉도M" pitchFamily="18" charset="-127"/>
                  </a:rPr>
                  <a:t>긴급 복지 등 지역주민 욕구 파악</a:t>
                </a:r>
                <a:r>
                  <a:rPr kumimoji="1" lang="ko-KR" altLang="en-US" sz="1400">
                    <a:solidFill>
                      <a:srgbClr val="000066"/>
                    </a:solidFill>
                    <a:latin typeface="HY헤드라인M" pitchFamily="18" charset="-127"/>
                    <a:ea typeface="HY헤드라인M" pitchFamily="18" charset="-127"/>
                  </a:rPr>
                  <a:t>  </a:t>
                </a:r>
              </a:p>
            </p:txBody>
          </p:sp>
        </p:grpSp>
        <p:grpSp>
          <p:nvGrpSpPr>
            <p:cNvPr id="5" name="Group 25"/>
            <p:cNvGrpSpPr>
              <a:grpSpLocks/>
            </p:cNvGrpSpPr>
            <p:nvPr/>
          </p:nvGrpSpPr>
          <p:grpSpPr bwMode="auto">
            <a:xfrm>
              <a:off x="671" y="2659"/>
              <a:ext cx="4082" cy="247"/>
              <a:chOff x="295" y="981"/>
              <a:chExt cx="4898" cy="247"/>
            </a:xfrm>
          </p:grpSpPr>
          <p:sp>
            <p:nvSpPr>
              <p:cNvPr id="22" name="Rectangle 48"/>
              <p:cNvSpPr>
                <a:spLocks noChangeArrowheads="1"/>
              </p:cNvSpPr>
              <p:nvPr/>
            </p:nvSpPr>
            <p:spPr bwMode="auto">
              <a:xfrm>
                <a:off x="295" y="994"/>
                <a:ext cx="4898" cy="234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C0C0"/>
                  </a:gs>
                </a:gsLst>
                <a:lin ang="0" scaled="1"/>
              </a:gradFill>
              <a:ln w="3175" algn="ctr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737373"/>
                </a:prstShdw>
              </a:effectLst>
            </p:spPr>
            <p:txBody>
              <a:bodyPr wrap="none" anchor="ctr"/>
              <a:lstStyle/>
              <a:p>
                <a:pPr algn="ctr" latinLnBrk="1"/>
                <a:endParaRPr kumimoji="1" lang="ko-KR" altLang="en-US">
                  <a:ea typeface="HY견고딕" pitchFamily="18" charset="-127"/>
                </a:endParaRPr>
              </a:p>
            </p:txBody>
          </p:sp>
          <p:sp>
            <p:nvSpPr>
              <p:cNvPr id="23" name="AutoShape 51"/>
              <p:cNvSpPr>
                <a:spLocks noChangeArrowheads="1"/>
              </p:cNvSpPr>
              <p:nvPr/>
            </p:nvSpPr>
            <p:spPr bwMode="auto">
              <a:xfrm>
                <a:off x="392" y="981"/>
                <a:ext cx="3531" cy="247"/>
              </a:xfrm>
              <a:prstGeom prst="roundRect">
                <a:avLst>
                  <a:gd name="adj" fmla="val 0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lvl="1" latinLnBrk="1">
                  <a:buFont typeface="Wingdings" pitchFamily="2" charset="2"/>
                  <a:buChar char="Ø"/>
                </a:pPr>
                <a:r>
                  <a:rPr kumimoji="1" lang="ko-KR" altLang="en-US" sz="1400" dirty="0">
                    <a:solidFill>
                      <a:srgbClr val="003366"/>
                    </a:solidFill>
                    <a:latin typeface="HY견고딕" pitchFamily="18" charset="-127"/>
                    <a:ea typeface="HY견고딕" pitchFamily="18" charset="-127"/>
                  </a:rPr>
                  <a:t> </a:t>
                </a:r>
                <a:r>
                  <a:rPr kumimoji="1" lang="ko-KR" altLang="en-US" sz="1400" dirty="0">
                    <a:solidFill>
                      <a:srgbClr val="000066"/>
                    </a:solidFill>
                    <a:latin typeface="HY울릉도M" pitchFamily="18" charset="-127"/>
                    <a:ea typeface="HY울릉도M" pitchFamily="18" charset="-127"/>
                  </a:rPr>
                  <a:t>각종 복지제도 홍보 및 신청 안내</a:t>
                </a:r>
                <a:r>
                  <a:rPr kumimoji="1" lang="ko-KR" altLang="en-US" sz="1400" dirty="0">
                    <a:solidFill>
                      <a:srgbClr val="0000CC"/>
                    </a:solidFill>
                    <a:latin typeface="HY헤드라인M" pitchFamily="18" charset="-127"/>
                    <a:ea typeface="HY헤드라인M" pitchFamily="18" charset="-127"/>
                  </a:rPr>
                  <a:t> </a:t>
                </a:r>
              </a:p>
            </p:txBody>
          </p:sp>
        </p:grpSp>
        <p:grpSp>
          <p:nvGrpSpPr>
            <p:cNvPr id="9" name="Group 28"/>
            <p:cNvGrpSpPr>
              <a:grpSpLocks/>
            </p:cNvGrpSpPr>
            <p:nvPr/>
          </p:nvGrpSpPr>
          <p:grpSpPr bwMode="auto">
            <a:xfrm>
              <a:off x="671" y="3884"/>
              <a:ext cx="4082" cy="247"/>
              <a:chOff x="295" y="981"/>
              <a:chExt cx="4898" cy="247"/>
            </a:xfrm>
          </p:grpSpPr>
          <p:sp>
            <p:nvSpPr>
              <p:cNvPr id="20" name="Rectangle 48"/>
              <p:cNvSpPr>
                <a:spLocks noChangeArrowheads="1"/>
              </p:cNvSpPr>
              <p:nvPr/>
            </p:nvSpPr>
            <p:spPr bwMode="auto">
              <a:xfrm>
                <a:off x="295" y="994"/>
                <a:ext cx="4898" cy="234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C0C0"/>
                  </a:gs>
                </a:gsLst>
                <a:lin ang="0" scaled="1"/>
              </a:gradFill>
              <a:ln w="3175" algn="ctr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737373"/>
                </a:prstShdw>
              </a:effectLst>
            </p:spPr>
            <p:txBody>
              <a:bodyPr wrap="none" anchor="ctr"/>
              <a:lstStyle/>
              <a:p>
                <a:pPr algn="ctr" latinLnBrk="1"/>
                <a:endParaRPr kumimoji="1" lang="ko-KR" altLang="en-US">
                  <a:ea typeface="HY견고딕" pitchFamily="18" charset="-127"/>
                </a:endParaRPr>
              </a:p>
            </p:txBody>
          </p:sp>
          <p:sp>
            <p:nvSpPr>
              <p:cNvPr id="21" name="AutoShape 51"/>
              <p:cNvSpPr>
                <a:spLocks noChangeArrowheads="1"/>
              </p:cNvSpPr>
              <p:nvPr/>
            </p:nvSpPr>
            <p:spPr bwMode="auto">
              <a:xfrm>
                <a:off x="392" y="981"/>
                <a:ext cx="3531" cy="247"/>
              </a:xfrm>
              <a:prstGeom prst="roundRect">
                <a:avLst>
                  <a:gd name="adj" fmla="val 0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lvl="1" latinLnBrk="1">
                  <a:buFont typeface="Wingdings" pitchFamily="2" charset="2"/>
                  <a:buChar char="Ø"/>
                </a:pPr>
                <a:r>
                  <a:rPr kumimoji="1" lang="ko-KR" altLang="en-US" sz="1400">
                    <a:solidFill>
                      <a:srgbClr val="000000"/>
                    </a:solidFill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kumimoji="1" lang="ko-KR" altLang="en-US" sz="1400">
                    <a:solidFill>
                      <a:srgbClr val="000066"/>
                    </a:solidFill>
                    <a:latin typeface="HY울릉도M" pitchFamily="18" charset="-127"/>
                    <a:ea typeface="HY울릉도M" pitchFamily="18" charset="-127"/>
                  </a:rPr>
                  <a:t>관내 인적 </a:t>
                </a:r>
                <a:r>
                  <a:rPr kumimoji="1" lang="en-US" altLang="ko-KR" sz="1400">
                    <a:solidFill>
                      <a:srgbClr val="000066"/>
                    </a:solidFill>
                    <a:ea typeface="HY울릉도M" pitchFamily="18" charset="-127"/>
                  </a:rPr>
                  <a:t>·</a:t>
                </a:r>
                <a:r>
                  <a:rPr kumimoji="1" lang="en-US" altLang="ko-KR" sz="1400">
                    <a:solidFill>
                      <a:srgbClr val="000066"/>
                    </a:solidFill>
                    <a:latin typeface="HY울릉도M" pitchFamily="18" charset="-127"/>
                    <a:ea typeface="HY울릉도M" pitchFamily="18" charset="-127"/>
                  </a:rPr>
                  <a:t> </a:t>
                </a:r>
                <a:r>
                  <a:rPr kumimoji="1" lang="ko-KR" altLang="en-US" sz="1400">
                    <a:solidFill>
                      <a:srgbClr val="000066"/>
                    </a:solidFill>
                    <a:latin typeface="HY울릉도M" pitchFamily="18" charset="-127"/>
                    <a:ea typeface="HY울릉도M" pitchFamily="18" charset="-127"/>
                  </a:rPr>
                  <a:t>물적 자원 파악</a:t>
                </a:r>
                <a:r>
                  <a:rPr kumimoji="1" lang="ko-KR" altLang="en-US" sz="1400">
                    <a:latin typeface="HY헤드라인M" pitchFamily="18" charset="-127"/>
                    <a:ea typeface="HY헤드라인M" pitchFamily="18" charset="-127"/>
                  </a:rPr>
                  <a:t> </a:t>
                </a:r>
              </a:p>
            </p:txBody>
          </p:sp>
        </p:grpSp>
        <p:grpSp>
          <p:nvGrpSpPr>
            <p:cNvPr id="10" name="Group 31"/>
            <p:cNvGrpSpPr>
              <a:grpSpLocks/>
            </p:cNvGrpSpPr>
            <p:nvPr/>
          </p:nvGrpSpPr>
          <p:grpSpPr bwMode="auto">
            <a:xfrm>
              <a:off x="671" y="3410"/>
              <a:ext cx="4082" cy="247"/>
              <a:chOff x="295" y="981"/>
              <a:chExt cx="4898" cy="247"/>
            </a:xfrm>
          </p:grpSpPr>
          <p:sp>
            <p:nvSpPr>
              <p:cNvPr id="18" name="Rectangle 48"/>
              <p:cNvSpPr>
                <a:spLocks noChangeArrowheads="1"/>
              </p:cNvSpPr>
              <p:nvPr/>
            </p:nvSpPr>
            <p:spPr bwMode="auto">
              <a:xfrm>
                <a:off x="295" y="994"/>
                <a:ext cx="4898" cy="234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C0C0"/>
                  </a:gs>
                </a:gsLst>
                <a:lin ang="0" scaled="1"/>
              </a:gradFill>
              <a:ln w="3175" algn="ctr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737373"/>
                </a:prstShdw>
              </a:effectLst>
            </p:spPr>
            <p:txBody>
              <a:bodyPr wrap="none" anchor="ctr"/>
              <a:lstStyle/>
              <a:p>
                <a:pPr algn="ctr" latinLnBrk="1"/>
                <a:endParaRPr kumimoji="1" lang="ko-KR" altLang="en-US">
                  <a:ea typeface="HY견고딕" pitchFamily="18" charset="-127"/>
                </a:endParaRPr>
              </a:p>
            </p:txBody>
          </p:sp>
          <p:sp>
            <p:nvSpPr>
              <p:cNvPr id="19" name="AutoShape 51"/>
              <p:cNvSpPr>
                <a:spLocks noChangeArrowheads="1"/>
              </p:cNvSpPr>
              <p:nvPr/>
            </p:nvSpPr>
            <p:spPr bwMode="auto">
              <a:xfrm>
                <a:off x="392" y="981"/>
                <a:ext cx="3531" cy="247"/>
              </a:xfrm>
              <a:prstGeom prst="roundRect">
                <a:avLst>
                  <a:gd name="adj" fmla="val 0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lvl="1" latinLnBrk="1">
                  <a:buFont typeface="Wingdings" pitchFamily="2" charset="2"/>
                  <a:buChar char="Ø"/>
                </a:pPr>
                <a:r>
                  <a:rPr kumimoji="1" lang="ko-KR" altLang="en-US" sz="1400">
                    <a:solidFill>
                      <a:srgbClr val="000000"/>
                    </a:solidFill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kumimoji="1" lang="ko-KR" altLang="en-US" sz="1400">
                    <a:solidFill>
                      <a:srgbClr val="000066"/>
                    </a:solidFill>
                    <a:latin typeface="HY울릉도M" pitchFamily="18" charset="-127"/>
                    <a:ea typeface="HY울릉도M" pitchFamily="18" charset="-127"/>
                  </a:rPr>
                  <a:t>위급상황 및 위기가정에 대한 신고</a:t>
                </a:r>
                <a:r>
                  <a:rPr kumimoji="1" lang="ko-KR" altLang="en-US" sz="1400">
                    <a:solidFill>
                      <a:srgbClr val="0000CC"/>
                    </a:solidFill>
                    <a:latin typeface="HY울릉도M" pitchFamily="18" charset="-127"/>
                    <a:ea typeface="HY울릉도M" pitchFamily="18" charset="-127"/>
                  </a:rPr>
                  <a:t> </a:t>
                </a:r>
              </a:p>
            </p:txBody>
          </p:sp>
        </p:grpSp>
        <p:grpSp>
          <p:nvGrpSpPr>
            <p:cNvPr id="11" name="Group 34"/>
            <p:cNvGrpSpPr>
              <a:grpSpLocks/>
            </p:cNvGrpSpPr>
            <p:nvPr/>
          </p:nvGrpSpPr>
          <p:grpSpPr bwMode="auto">
            <a:xfrm>
              <a:off x="671" y="3657"/>
              <a:ext cx="4082" cy="247"/>
              <a:chOff x="295" y="981"/>
              <a:chExt cx="4898" cy="247"/>
            </a:xfrm>
          </p:grpSpPr>
          <p:sp>
            <p:nvSpPr>
              <p:cNvPr id="16" name="Rectangle 48"/>
              <p:cNvSpPr>
                <a:spLocks noChangeArrowheads="1"/>
              </p:cNvSpPr>
              <p:nvPr/>
            </p:nvSpPr>
            <p:spPr bwMode="auto">
              <a:xfrm>
                <a:off x="295" y="994"/>
                <a:ext cx="4898" cy="234"/>
              </a:xfrm>
              <a:prstGeom prst="rect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C0C0C0"/>
                  </a:gs>
                </a:gsLst>
                <a:lin ang="0" scaled="1"/>
              </a:gradFill>
              <a:ln w="3175" algn="ctr">
                <a:noFill/>
                <a:miter lim="800000"/>
                <a:headEnd/>
                <a:tailEnd/>
              </a:ln>
              <a:effectLst>
                <a:prstShdw prst="shdw17" dist="17961" dir="2700000">
                  <a:srgbClr val="737373"/>
                </a:prstShdw>
              </a:effectLst>
            </p:spPr>
            <p:txBody>
              <a:bodyPr wrap="none" anchor="ctr"/>
              <a:lstStyle/>
              <a:p>
                <a:pPr algn="ctr" latinLnBrk="1"/>
                <a:endParaRPr kumimoji="1" lang="ko-KR" altLang="en-US">
                  <a:ea typeface="HY견고딕" pitchFamily="18" charset="-127"/>
                </a:endParaRPr>
              </a:p>
            </p:txBody>
          </p:sp>
          <p:sp>
            <p:nvSpPr>
              <p:cNvPr id="17" name="AutoShape 51"/>
              <p:cNvSpPr>
                <a:spLocks noChangeArrowheads="1"/>
              </p:cNvSpPr>
              <p:nvPr/>
            </p:nvSpPr>
            <p:spPr bwMode="auto">
              <a:xfrm>
                <a:off x="392" y="981"/>
                <a:ext cx="3531" cy="247"/>
              </a:xfrm>
              <a:prstGeom prst="roundRect">
                <a:avLst>
                  <a:gd name="adj" fmla="val 0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lvl="1" latinLnBrk="1">
                  <a:buFont typeface="Wingdings" pitchFamily="2" charset="2"/>
                  <a:buChar char="Ø"/>
                </a:pPr>
                <a:r>
                  <a:rPr kumimoji="1" lang="ko-KR" altLang="en-US" sz="1400">
                    <a:solidFill>
                      <a:srgbClr val="000000"/>
                    </a:solidFill>
                    <a:latin typeface="HY헤드라인M" pitchFamily="18" charset="-127"/>
                    <a:ea typeface="HY헤드라인M" pitchFamily="18" charset="-127"/>
                  </a:rPr>
                  <a:t> </a:t>
                </a:r>
                <a:r>
                  <a:rPr kumimoji="1" lang="ko-KR" altLang="en-US" sz="1400">
                    <a:solidFill>
                      <a:srgbClr val="000066"/>
                    </a:solidFill>
                    <a:latin typeface="HY울릉도M" pitchFamily="18" charset="-127"/>
                    <a:ea typeface="HY울릉도M" pitchFamily="18" charset="-127"/>
                  </a:rPr>
                  <a:t>자살고위험군 및 자살시도 주민관리 등</a:t>
                </a:r>
                <a:r>
                  <a:rPr kumimoji="1" lang="ko-KR" altLang="en-US" sz="1400">
                    <a:solidFill>
                      <a:srgbClr val="0000CC"/>
                    </a:solidFill>
                    <a:latin typeface="HY울릉도M" pitchFamily="18" charset="-127"/>
                    <a:ea typeface="HY울릉도M" pitchFamily="18" charset="-127"/>
                  </a:rPr>
                  <a:t> </a:t>
                </a:r>
              </a:p>
            </p:txBody>
          </p:sp>
        </p:grpSp>
      </p:grpSp>
      <p:grpSp>
        <p:nvGrpSpPr>
          <p:cNvPr id="12" name="Group 52"/>
          <p:cNvGrpSpPr>
            <a:grpSpLocks/>
          </p:cNvGrpSpPr>
          <p:nvPr/>
        </p:nvGrpSpPr>
        <p:grpSpPr bwMode="auto">
          <a:xfrm>
            <a:off x="672901" y="4101132"/>
            <a:ext cx="4558317" cy="427038"/>
            <a:chOff x="896" y="2285"/>
            <a:chExt cx="2409" cy="372"/>
          </a:xfrm>
        </p:grpSpPr>
        <p:grpSp>
          <p:nvGrpSpPr>
            <p:cNvPr id="13" name="그룹 41"/>
            <p:cNvGrpSpPr>
              <a:grpSpLocks/>
            </p:cNvGrpSpPr>
            <p:nvPr/>
          </p:nvGrpSpPr>
          <p:grpSpPr bwMode="auto">
            <a:xfrm>
              <a:off x="896" y="2285"/>
              <a:ext cx="2405" cy="329"/>
              <a:chOff x="3371850" y="1385857"/>
              <a:chExt cx="2409825" cy="612774"/>
            </a:xfrm>
          </p:grpSpPr>
          <p:sp>
            <p:nvSpPr>
              <p:cNvPr id="31" name="AutoShape 5"/>
              <p:cNvSpPr>
                <a:spLocks noChangeArrowheads="1"/>
              </p:cNvSpPr>
              <p:nvPr/>
            </p:nvSpPr>
            <p:spPr bwMode="auto">
              <a:xfrm>
                <a:off x="3371850" y="1385857"/>
                <a:ext cx="2409825" cy="613016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48A5B8"/>
                  </a:gs>
                  <a:gs pos="100000">
                    <a:srgbClr val="25C5DB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  <a:effectLst>
                <a:outerShdw dist="35921" dir="2700000" algn="ctr" rotWithShape="0">
                  <a:schemeClr val="tx1">
                    <a:alpha val="50000"/>
                  </a:schemeClr>
                </a:outerShdw>
              </a:effectLst>
            </p:spPr>
            <p:txBody>
              <a:bodyPr wrap="none" anchor="ctr"/>
              <a:lstStyle/>
              <a:p>
                <a:pPr algn="ctr" latinLnBrk="1">
                  <a:defRPr/>
                </a:pPr>
                <a:endParaRPr kumimoji="1" lang="ko-KR" altLang="en-US">
                  <a:latin typeface="Arial" charset="0"/>
                  <a:ea typeface="HY견고딕" pitchFamily="18" charset="-127"/>
                </a:endParaRPr>
              </a:p>
            </p:txBody>
          </p:sp>
          <p:sp>
            <p:nvSpPr>
              <p:cNvPr id="32" name="AutoShape 6"/>
              <p:cNvSpPr>
                <a:spLocks noChangeArrowheads="1"/>
              </p:cNvSpPr>
              <p:nvPr/>
            </p:nvSpPr>
            <p:spPr bwMode="auto">
              <a:xfrm>
                <a:off x="3404917" y="1411614"/>
                <a:ext cx="2340686" cy="324538"/>
              </a:xfrm>
              <a:prstGeom prst="roundRect">
                <a:avLst>
                  <a:gd name="adj" fmla="val 25981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latinLnBrk="1">
                  <a:defRPr/>
                </a:pPr>
                <a:endParaRPr kumimoji="1" lang="ko-KR" altLang="en-US">
                  <a:latin typeface="Arial" charset="0"/>
                  <a:ea typeface="HY견고딕" pitchFamily="18" charset="-127"/>
                </a:endParaRPr>
              </a:p>
            </p:txBody>
          </p:sp>
        </p:grpSp>
        <p:sp>
          <p:nvSpPr>
            <p:cNvPr id="30" name="Text Box 7"/>
            <p:cNvSpPr txBox="1">
              <a:spLocks noChangeArrowheads="1"/>
            </p:cNvSpPr>
            <p:nvPr/>
          </p:nvSpPr>
          <p:spPr bwMode="auto">
            <a:xfrm>
              <a:off x="988" y="2338"/>
              <a:ext cx="2317" cy="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latinLnBrk="1"/>
              <a:r>
                <a:rPr kumimoji="1" lang="ko-KR" altLang="en-US" b="1" dirty="0">
                  <a:solidFill>
                    <a:srgbClr val="800000"/>
                  </a:solidFill>
                  <a:latin typeface="HY울릉도M" pitchFamily="18" charset="-127"/>
                  <a:ea typeface="HY울릉도M" pitchFamily="18" charset="-127"/>
                </a:rPr>
                <a:t>보건</a:t>
              </a:r>
              <a:r>
                <a:rPr kumimoji="1" lang="en-US" altLang="ko-KR" b="1" dirty="0">
                  <a:solidFill>
                    <a:srgbClr val="800000"/>
                  </a:solidFill>
                  <a:ea typeface="HY울릉도M" pitchFamily="18" charset="-127"/>
                </a:rPr>
                <a:t>·</a:t>
              </a:r>
              <a:r>
                <a:rPr kumimoji="1" lang="ko-KR" altLang="en-US" b="1" dirty="0">
                  <a:solidFill>
                    <a:srgbClr val="800000"/>
                  </a:solidFill>
                  <a:latin typeface="HY울릉도M" pitchFamily="18" charset="-127"/>
                  <a:ea typeface="HY울릉도M" pitchFamily="18" charset="-127"/>
                </a:rPr>
                <a:t>복지도우미로서의 통장 역할</a:t>
              </a:r>
            </a:p>
          </p:txBody>
        </p:sp>
      </p:grpSp>
      <p:pic>
        <p:nvPicPr>
          <p:cNvPr id="39" name="그림 12" descr="untitled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1617" y="2153047"/>
            <a:ext cx="232477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_x216574368" descr="EMB000001ec1145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5762113" y="3521199"/>
            <a:ext cx="1762215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그룹 40"/>
          <p:cNvGrpSpPr/>
          <p:nvPr/>
        </p:nvGrpSpPr>
        <p:grpSpPr>
          <a:xfrm>
            <a:off x="44390" y="971850"/>
            <a:ext cx="9090732" cy="440926"/>
            <a:chOff x="44390" y="971850"/>
            <a:chExt cx="9090732" cy="440926"/>
          </a:xfrm>
        </p:grpSpPr>
        <p:sp>
          <p:nvSpPr>
            <p:cNvPr id="42" name="모서리가 둥근 직사각형 41"/>
            <p:cNvSpPr/>
            <p:nvPr/>
          </p:nvSpPr>
          <p:spPr bwMode="auto">
            <a:xfrm>
              <a:off x="44390" y="971850"/>
              <a:ext cx="9090732" cy="44092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87000">
                  <a:schemeClr val="accent2">
                    <a:lumMod val="50000"/>
                  </a:schemeClr>
                </a:gs>
                <a:gs pos="68000">
                  <a:schemeClr val="accent2">
                    <a:lumMod val="75000"/>
                  </a:schemeClr>
                </a:gs>
                <a:gs pos="25000">
                  <a:schemeClr val="accent2">
                    <a:lumMod val="60000"/>
                    <a:lumOff val="40000"/>
                    <a:alpha val="51000"/>
                  </a:schemeClr>
                </a:gs>
                <a:gs pos="6000">
                  <a:schemeClr val="accent2">
                    <a:lumMod val="40000"/>
                    <a:lumOff val="60000"/>
                    <a:alpha val="0"/>
                  </a:schemeClr>
                </a:gs>
              </a:gsLst>
              <a:lin ang="1080000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US" altLang="ko-KR" sz="2000" b="1" dirty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   </a:t>
              </a:r>
              <a:r>
                <a:rPr lang="ko-KR" altLang="en-US" sz="20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복지도우미로 간판을 바꾸다 </a:t>
              </a:r>
              <a:r>
                <a:rPr lang="en-US" altLang="ko-KR" sz="20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: </a:t>
              </a:r>
              <a:r>
                <a:rPr lang="ko-KR" altLang="en-US" sz="2000" b="1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통장의 새로운 역할</a:t>
              </a:r>
              <a:endParaRPr lang="ko-KR" altLang="en-US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43" name="모서리가 둥근 직사각형 73"/>
            <p:cNvSpPr>
              <a:spLocks noChangeArrowheads="1"/>
            </p:cNvSpPr>
            <p:nvPr/>
          </p:nvSpPr>
          <p:spPr bwMode="auto">
            <a:xfrm>
              <a:off x="198438" y="1107629"/>
              <a:ext cx="144462" cy="14287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ko-KR" altLang="en-US"/>
            </a:p>
          </p:txBody>
        </p:sp>
      </p:grpSp>
      <p:pic>
        <p:nvPicPr>
          <p:cNvPr id="38" name="그림 37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09" t="21591" r="52303" b="23500"/>
          <a:stretch/>
        </p:blipFill>
        <p:spPr>
          <a:xfrm>
            <a:off x="702618" y="2517279"/>
            <a:ext cx="245819" cy="231992"/>
          </a:xfrm>
          <a:prstGeom prst="rect">
            <a:avLst/>
          </a:prstGeom>
        </p:spPr>
      </p:pic>
      <p:pic>
        <p:nvPicPr>
          <p:cNvPr id="44" name="그림 4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09" t="21591" r="52303" b="23500"/>
          <a:stretch/>
        </p:blipFill>
        <p:spPr>
          <a:xfrm>
            <a:off x="702618" y="2949327"/>
            <a:ext cx="245819" cy="231992"/>
          </a:xfrm>
          <a:prstGeom prst="rect">
            <a:avLst/>
          </a:prstGeom>
        </p:spPr>
      </p:pic>
      <p:pic>
        <p:nvPicPr>
          <p:cNvPr id="45" name="그림 4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09" t="21591" r="52303" b="23500"/>
          <a:stretch/>
        </p:blipFill>
        <p:spPr>
          <a:xfrm>
            <a:off x="702618" y="3381375"/>
            <a:ext cx="245819" cy="231992"/>
          </a:xfrm>
          <a:prstGeom prst="rect">
            <a:avLst/>
          </a:prstGeom>
        </p:spPr>
      </p:pic>
      <p:pic>
        <p:nvPicPr>
          <p:cNvPr id="46" name="그림 4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09" t="21591" r="52303" b="23500"/>
          <a:stretch/>
        </p:blipFill>
        <p:spPr>
          <a:xfrm>
            <a:off x="683568" y="1878732"/>
            <a:ext cx="245819" cy="231992"/>
          </a:xfrm>
          <a:prstGeom prst="rect">
            <a:avLst/>
          </a:prstGeom>
        </p:spPr>
      </p:pic>
      <p:sp>
        <p:nvSpPr>
          <p:cNvPr id="41" name="Rectangle 2"/>
          <p:cNvSpPr>
            <a:spLocks noChangeArrowheads="1"/>
          </p:cNvSpPr>
          <p:nvPr/>
        </p:nvSpPr>
        <p:spPr bwMode="black">
          <a:xfrm>
            <a:off x="277044" y="44624"/>
            <a:ext cx="7780337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ko-KR" altLang="en-US" sz="3200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노원 </a:t>
            </a:r>
            <a:r>
              <a:rPr lang="ko-KR" altLang="en-US" sz="3200" b="1" dirty="0" err="1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희망나눔</a:t>
            </a:r>
            <a:r>
              <a:rPr lang="ko-KR" altLang="en-US" sz="3200" b="1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3200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프로젝트</a:t>
            </a:r>
            <a:endParaRPr lang="ko-KR" altLang="en-US" sz="3200" b="1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562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모서리가 둥근 직사각형 61"/>
          <p:cNvSpPr/>
          <p:nvPr/>
        </p:nvSpPr>
        <p:spPr bwMode="auto">
          <a:xfrm>
            <a:off x="44390" y="846884"/>
            <a:ext cx="9090732" cy="44092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87000">
                <a:schemeClr val="accent2">
                  <a:lumMod val="50000"/>
                </a:schemeClr>
              </a:gs>
              <a:gs pos="68000">
                <a:schemeClr val="accent2">
                  <a:lumMod val="75000"/>
                </a:schemeClr>
              </a:gs>
              <a:gs pos="25000">
                <a:schemeClr val="accent2">
                  <a:lumMod val="60000"/>
                  <a:lumOff val="40000"/>
                  <a:alpha val="51000"/>
                </a:schemeClr>
              </a:gs>
              <a:gs pos="6000">
                <a:schemeClr val="accent2">
                  <a:lumMod val="40000"/>
                  <a:lumOff val="60000"/>
                  <a:alpha val="0"/>
                </a:scheme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altLang="ko-KR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목 표 </a:t>
            </a:r>
            <a:r>
              <a:rPr lang="en-US" altLang="ko-KR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: 2017</a:t>
            </a:r>
            <a:r>
              <a:rPr lang="ko-KR" altLang="en-US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년까지 </a:t>
            </a:r>
            <a:r>
              <a:rPr lang="en-US" altLang="ko-KR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OECD </a:t>
            </a:r>
            <a:r>
              <a:rPr lang="ko-KR" altLang="en-US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평균인 </a:t>
            </a:r>
            <a:r>
              <a:rPr lang="en-US" altLang="ko-KR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11.2</a:t>
            </a:r>
            <a:r>
              <a:rPr lang="ko-KR" altLang="en-US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명 수준 </a:t>
            </a:r>
            <a:endParaRPr lang="ko-KR" altLang="en-US" sz="1800" dirty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765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 sz="180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7654" name="모서리가 둥근 직사각형 73"/>
          <p:cNvSpPr>
            <a:spLocks noChangeArrowheads="1"/>
          </p:cNvSpPr>
          <p:nvPr/>
        </p:nvSpPr>
        <p:spPr bwMode="auto">
          <a:xfrm>
            <a:off x="198438" y="982663"/>
            <a:ext cx="144462" cy="14287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ko-KR" altLang="en-US" sz="180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7655" name="Rectangle 2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ko-KR" altLang="en-US" sz="180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9" name="모서리가 둥근 직사각형 48"/>
          <p:cNvSpPr/>
          <p:nvPr/>
        </p:nvSpPr>
        <p:spPr bwMode="auto">
          <a:xfrm>
            <a:off x="53268" y="3103637"/>
            <a:ext cx="9090732" cy="44092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87000">
                <a:schemeClr val="accent2">
                  <a:lumMod val="50000"/>
                </a:schemeClr>
              </a:gs>
              <a:gs pos="68000">
                <a:schemeClr val="accent2">
                  <a:lumMod val="75000"/>
                </a:schemeClr>
              </a:gs>
              <a:gs pos="25000">
                <a:schemeClr val="accent2">
                  <a:lumMod val="60000"/>
                  <a:lumOff val="40000"/>
                  <a:alpha val="51000"/>
                </a:schemeClr>
              </a:gs>
              <a:gs pos="6000">
                <a:schemeClr val="accent2">
                  <a:lumMod val="40000"/>
                  <a:lumOff val="60000"/>
                  <a:alpha val="0"/>
                </a:schemeClr>
              </a:gs>
            </a:gsLst>
            <a:lin ang="108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altLang="ko-KR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    </a:t>
            </a:r>
            <a:r>
              <a:rPr lang="ko-KR" altLang="en-US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대  상 </a:t>
            </a:r>
            <a:r>
              <a:rPr lang="en-US" altLang="ko-KR" sz="16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(*</a:t>
            </a:r>
            <a:r>
              <a:rPr lang="ko-KR" altLang="en-US" sz="16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위험수준에 따라 </a:t>
            </a:r>
            <a:r>
              <a:rPr lang="en-US" altLang="ko-KR" sz="16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3</a:t>
            </a:r>
            <a:r>
              <a:rPr lang="ko-KR" altLang="en-US" sz="16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차 구분</a:t>
            </a:r>
            <a:r>
              <a:rPr lang="en-US" altLang="ko-KR" sz="1600" b="1" dirty="0">
                <a:solidFill>
                  <a:srgbClr val="FFFFFF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endParaRPr lang="ko-KR" altLang="en-US" sz="1400" dirty="0">
              <a:solidFill>
                <a:srgbClr val="FFFFFF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7674" name="모서리가 둥근 직사각형 73"/>
          <p:cNvSpPr>
            <a:spLocks noChangeArrowheads="1"/>
          </p:cNvSpPr>
          <p:nvPr/>
        </p:nvSpPr>
        <p:spPr bwMode="auto">
          <a:xfrm>
            <a:off x="250825" y="3240088"/>
            <a:ext cx="144463" cy="14287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ko-KR" altLang="en-US" sz="1800">
              <a:solidFill>
                <a:srgbClr val="000000"/>
              </a:solidFill>
              <a:latin typeface="굴림" pitchFamily="50" charset="-127"/>
              <a:ea typeface="굴림" pitchFamily="50" charset="-127"/>
            </a:endParaRPr>
          </a:p>
        </p:txBody>
      </p:sp>
      <p:grpSp>
        <p:nvGrpSpPr>
          <p:cNvPr id="43" name="그룹 42"/>
          <p:cNvGrpSpPr/>
          <p:nvPr/>
        </p:nvGrpSpPr>
        <p:grpSpPr>
          <a:xfrm>
            <a:off x="404811" y="3752871"/>
            <a:ext cx="8248680" cy="2667000"/>
            <a:chOff x="419071" y="3752871"/>
            <a:chExt cx="8248680" cy="2667000"/>
          </a:xfrm>
        </p:grpSpPr>
        <p:graphicFrame>
          <p:nvGraphicFramePr>
            <p:cNvPr id="41" name="다이어그램 40"/>
            <p:cNvGraphicFramePr/>
            <p:nvPr/>
          </p:nvGraphicFramePr>
          <p:xfrm>
            <a:off x="419071" y="3752871"/>
            <a:ext cx="8115329" cy="2667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27677" name="TextBox 41"/>
            <p:cNvSpPr txBox="1">
              <a:spLocks noChangeArrowheads="1"/>
            </p:cNvSpPr>
            <p:nvPr/>
          </p:nvSpPr>
          <p:spPr bwMode="auto">
            <a:xfrm>
              <a:off x="569567" y="3770967"/>
              <a:ext cx="6086516" cy="389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1800" b="1" dirty="0">
                  <a:solidFill>
                    <a:srgbClr val="C00000"/>
                  </a:solidFill>
                  <a:latin typeface="맑은 고딕" pitchFamily="50" charset="-127"/>
                  <a:ea typeface="맑은 고딕" pitchFamily="50" charset="-127"/>
                </a:rPr>
                <a:t>★ 1</a:t>
              </a:r>
              <a:r>
                <a:rPr lang="ko-KR" altLang="en-US" sz="1800" b="1" dirty="0">
                  <a:solidFill>
                    <a:srgbClr val="C00000"/>
                  </a:solidFill>
                  <a:latin typeface="맑은 고딕" pitchFamily="50" charset="-127"/>
                  <a:ea typeface="맑은 고딕" pitchFamily="50" charset="-127"/>
                </a:rPr>
                <a:t>차 표적 대상 </a:t>
              </a:r>
              <a:r>
                <a:rPr lang="en-US" altLang="ko-KR" sz="1800" b="1" dirty="0">
                  <a:solidFill>
                    <a:srgbClr val="C00000"/>
                  </a:solidFill>
                  <a:latin typeface="맑은 고딕" pitchFamily="50" charset="-127"/>
                  <a:ea typeface="맑은 고딕" pitchFamily="50" charset="-127"/>
                </a:rPr>
                <a:t>– </a:t>
              </a:r>
              <a:r>
                <a:rPr lang="ko-KR" altLang="en-US" sz="1800" b="1" dirty="0">
                  <a:solidFill>
                    <a:srgbClr val="C00000"/>
                  </a:solidFill>
                  <a:latin typeface="맑은 고딕" pitchFamily="50" charset="-127"/>
                  <a:ea typeface="맑은 고딕" pitchFamily="50" charset="-127"/>
                </a:rPr>
                <a:t>자살시도자</a:t>
              </a:r>
              <a:r>
                <a:rPr lang="en-US" altLang="ko-KR" sz="1800" b="1" dirty="0">
                  <a:solidFill>
                    <a:srgbClr val="C00000"/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800" b="1" dirty="0">
                  <a:solidFill>
                    <a:srgbClr val="C00000"/>
                  </a:solidFill>
                  <a:latin typeface="맑은 고딕" pitchFamily="50" charset="-127"/>
                  <a:ea typeface="맑은 고딕" pitchFamily="50" charset="-127"/>
                </a:rPr>
                <a:t>자살자 유가족</a:t>
              </a:r>
            </a:p>
          </p:txBody>
        </p:sp>
        <p:sp>
          <p:nvSpPr>
            <p:cNvPr id="27678" name="TextBox 42"/>
            <p:cNvSpPr txBox="1">
              <a:spLocks noChangeArrowheads="1"/>
            </p:cNvSpPr>
            <p:nvPr/>
          </p:nvSpPr>
          <p:spPr bwMode="auto">
            <a:xfrm>
              <a:off x="1598248" y="4878324"/>
              <a:ext cx="7069503" cy="389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1800" b="1" dirty="0">
                  <a:solidFill>
                    <a:srgbClr val="860000"/>
                  </a:solidFill>
                  <a:latin typeface="맑은 고딕" pitchFamily="50" charset="-127"/>
                  <a:ea typeface="맑은 고딕" pitchFamily="50" charset="-127"/>
                </a:rPr>
                <a:t>★ 2</a:t>
              </a:r>
              <a:r>
                <a:rPr lang="ko-KR" altLang="en-US" sz="1800" b="1" dirty="0">
                  <a:solidFill>
                    <a:srgbClr val="860000"/>
                  </a:solidFill>
                  <a:latin typeface="맑은 고딕" pitchFamily="50" charset="-127"/>
                  <a:ea typeface="맑은 고딕" pitchFamily="50" charset="-127"/>
                </a:rPr>
                <a:t>차 위험 대상 </a:t>
              </a:r>
              <a:r>
                <a:rPr lang="en-US" altLang="ko-KR" sz="1800" b="1" dirty="0">
                  <a:solidFill>
                    <a:srgbClr val="860000"/>
                  </a:solidFill>
                  <a:latin typeface="맑은 고딕" pitchFamily="50" charset="-127"/>
                  <a:ea typeface="맑은 고딕" pitchFamily="50" charset="-127"/>
                </a:rPr>
                <a:t>– </a:t>
              </a:r>
              <a:r>
                <a:rPr lang="ko-KR" altLang="en-US" sz="1800" b="1" dirty="0">
                  <a:solidFill>
                    <a:srgbClr val="860000"/>
                  </a:solidFill>
                  <a:latin typeface="맑은 고딕" pitchFamily="50" charset="-127"/>
                  <a:ea typeface="맑은 고딕" pitchFamily="50" charset="-127"/>
                </a:rPr>
                <a:t>취약계층</a:t>
              </a:r>
              <a:r>
                <a:rPr lang="en-US" altLang="ko-KR" sz="1100" b="1" dirty="0">
                  <a:solidFill>
                    <a:srgbClr val="860000"/>
                  </a:solidFill>
                  <a:latin typeface="맑은 고딕" pitchFamily="50" charset="-127"/>
                  <a:ea typeface="맑은 고딕" pitchFamily="50" charset="-127"/>
                </a:rPr>
                <a:t>(</a:t>
              </a:r>
              <a:r>
                <a:rPr lang="ko-KR" altLang="en-US" sz="1100" b="1" dirty="0">
                  <a:solidFill>
                    <a:srgbClr val="860000"/>
                  </a:solidFill>
                  <a:latin typeface="맑은 고딕" pitchFamily="50" charset="-127"/>
                  <a:ea typeface="맑은 고딕" pitchFamily="50" charset="-127"/>
                </a:rPr>
                <a:t>독거노인</a:t>
              </a:r>
              <a:r>
                <a:rPr lang="en-US" altLang="ko-KR" sz="1100" b="1" dirty="0">
                  <a:solidFill>
                    <a:srgbClr val="860000"/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100" b="1" dirty="0" err="1">
                  <a:solidFill>
                    <a:srgbClr val="860000"/>
                  </a:solidFill>
                  <a:latin typeface="맑은 고딕" pitchFamily="50" charset="-127"/>
                  <a:ea typeface="맑은 고딕" pitchFamily="50" charset="-127"/>
                </a:rPr>
                <a:t>수급자</a:t>
              </a:r>
              <a:r>
                <a:rPr lang="en-US" altLang="ko-KR" sz="1100" b="1" dirty="0">
                  <a:solidFill>
                    <a:srgbClr val="860000"/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100" b="1" dirty="0">
                  <a:solidFill>
                    <a:srgbClr val="860000"/>
                  </a:solidFill>
                  <a:latin typeface="맑은 고딕" pitchFamily="50" charset="-127"/>
                  <a:ea typeface="맑은 고딕" pitchFamily="50" charset="-127"/>
                </a:rPr>
                <a:t>실직자</a:t>
              </a:r>
              <a:r>
                <a:rPr lang="en-US" altLang="ko-KR" sz="1100" b="1" dirty="0">
                  <a:solidFill>
                    <a:srgbClr val="860000"/>
                  </a:solidFill>
                  <a:latin typeface="맑은 고딕" pitchFamily="50" charset="-127"/>
                  <a:ea typeface="맑은 고딕" pitchFamily="50" charset="-127"/>
                </a:rPr>
                <a:t>, </a:t>
              </a:r>
              <a:r>
                <a:rPr lang="ko-KR" altLang="en-US" sz="1100" b="1" dirty="0">
                  <a:solidFill>
                    <a:srgbClr val="860000"/>
                  </a:solidFill>
                  <a:latin typeface="맑은 고딕" pitchFamily="50" charset="-127"/>
                  <a:ea typeface="맑은 고딕" pitchFamily="50" charset="-127"/>
                </a:rPr>
                <a:t>아동</a:t>
              </a:r>
              <a:r>
                <a:rPr lang="en-US" altLang="ko-KR" sz="1100" b="1" dirty="0">
                  <a:solidFill>
                    <a:srgbClr val="860000"/>
                  </a:solidFill>
                  <a:latin typeface="맑은 고딕" pitchFamily="50" charset="-127"/>
                  <a:ea typeface="맑은 고딕" pitchFamily="50" charset="-127"/>
                </a:rPr>
                <a:t>·</a:t>
              </a:r>
              <a:r>
                <a:rPr lang="ko-KR" altLang="en-US" sz="1100" b="1" dirty="0">
                  <a:solidFill>
                    <a:srgbClr val="860000"/>
                  </a:solidFill>
                  <a:latin typeface="맑은 고딕" pitchFamily="50" charset="-127"/>
                  <a:ea typeface="맑은 고딕" pitchFamily="50" charset="-127"/>
                </a:rPr>
                <a:t>청소년 등</a:t>
              </a:r>
              <a:r>
                <a:rPr lang="en-US" altLang="ko-KR" sz="1100" b="1" dirty="0">
                  <a:solidFill>
                    <a:srgbClr val="860000"/>
                  </a:solidFill>
                  <a:latin typeface="맑은 고딕" pitchFamily="50" charset="-127"/>
                  <a:ea typeface="맑은 고딕" pitchFamily="50" charset="-127"/>
                </a:rPr>
                <a:t>)</a:t>
              </a:r>
              <a:endParaRPr lang="ko-KR" altLang="en-US" sz="1800" b="1" dirty="0">
                <a:solidFill>
                  <a:srgbClr val="860000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27679" name="TextBox 50"/>
            <p:cNvSpPr txBox="1">
              <a:spLocks noChangeArrowheads="1"/>
            </p:cNvSpPr>
            <p:nvPr/>
          </p:nvSpPr>
          <p:spPr bwMode="auto">
            <a:xfrm>
              <a:off x="2188802" y="5696450"/>
              <a:ext cx="5183540" cy="3890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1800" b="1" dirty="0">
                  <a:solidFill>
                    <a:srgbClr val="480000"/>
                  </a:solidFill>
                  <a:latin typeface="맑은 고딕" pitchFamily="50" charset="-127"/>
                  <a:ea typeface="맑은 고딕" pitchFamily="50" charset="-127"/>
                </a:rPr>
                <a:t>★ 3</a:t>
              </a:r>
              <a:r>
                <a:rPr lang="ko-KR" altLang="en-US" sz="1800" b="1" dirty="0">
                  <a:solidFill>
                    <a:srgbClr val="480000"/>
                  </a:solidFill>
                  <a:latin typeface="맑은 고딕" pitchFamily="50" charset="-127"/>
                  <a:ea typeface="맑은 고딕" pitchFamily="50" charset="-127"/>
                </a:rPr>
                <a:t>차 기본 대상 </a:t>
              </a:r>
              <a:r>
                <a:rPr lang="en-US" altLang="ko-KR" sz="1800" b="1" dirty="0">
                  <a:solidFill>
                    <a:srgbClr val="480000"/>
                  </a:solidFill>
                  <a:latin typeface="맑은 고딕" pitchFamily="50" charset="-127"/>
                  <a:ea typeface="맑은 고딕" pitchFamily="50" charset="-127"/>
                </a:rPr>
                <a:t>– </a:t>
              </a:r>
              <a:r>
                <a:rPr lang="ko-KR" altLang="en-US" sz="1800" b="1" dirty="0">
                  <a:solidFill>
                    <a:srgbClr val="480000"/>
                  </a:solidFill>
                  <a:latin typeface="맑은 고딕" pitchFamily="50" charset="-127"/>
                  <a:ea typeface="맑은 고딕" pitchFamily="50" charset="-127"/>
                </a:rPr>
                <a:t>전체 노원구민</a:t>
              </a:r>
            </a:p>
          </p:txBody>
        </p:sp>
        <p:sp>
          <p:nvSpPr>
            <p:cNvPr id="27680" name="TextBox 51"/>
            <p:cNvSpPr txBox="1">
              <a:spLocks noChangeArrowheads="1"/>
            </p:cNvSpPr>
            <p:nvPr/>
          </p:nvSpPr>
          <p:spPr bwMode="auto">
            <a:xfrm>
              <a:off x="2543133" y="4026581"/>
              <a:ext cx="360047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1800" dirty="0">
                  <a:solidFill>
                    <a:srgbClr val="000000"/>
                  </a:solidFill>
                  <a:latin typeface="08서울남산체 B" pitchFamily="18" charset="-127"/>
                  <a:ea typeface="08서울남산체 B" pitchFamily="18" charset="-127"/>
                </a:rPr>
                <a:t>(</a:t>
              </a:r>
              <a:r>
                <a:rPr lang="ko-KR" altLang="en-US" sz="1800" dirty="0">
                  <a:solidFill>
                    <a:srgbClr val="000000"/>
                  </a:solidFill>
                  <a:latin typeface="08서울남산체 B" pitchFamily="18" charset="-127"/>
                  <a:ea typeface="08서울남산체 B" pitchFamily="18" charset="-127"/>
                </a:rPr>
                <a:t>노원구민</a:t>
              </a:r>
              <a:r>
                <a:rPr lang="en-US" altLang="ko-KR" sz="1800" dirty="0">
                  <a:solidFill>
                    <a:srgbClr val="000000"/>
                  </a:solidFill>
                  <a:latin typeface="08서울남산체 B" pitchFamily="18" charset="-127"/>
                  <a:ea typeface="08서울남산체 B" pitchFamily="18" charset="-127"/>
                </a:rPr>
                <a:t> 1,200</a:t>
              </a:r>
              <a:r>
                <a:rPr lang="ko-KR" altLang="en-US" sz="1800" dirty="0" smtClean="0">
                  <a:solidFill>
                    <a:srgbClr val="000000"/>
                  </a:solidFill>
                  <a:latin typeface="08서울남산체 B" pitchFamily="18" charset="-127"/>
                  <a:ea typeface="08서울남산체 B" pitchFamily="18" charset="-127"/>
                </a:rPr>
                <a:t>명  </a:t>
              </a:r>
              <a:r>
                <a:rPr lang="en-US" altLang="ko-KR" sz="1800" dirty="0">
                  <a:solidFill>
                    <a:srgbClr val="000000"/>
                  </a:solidFill>
                  <a:latin typeface="08서울남산체 B" pitchFamily="18" charset="-127"/>
                  <a:ea typeface="08서울남산체 B" pitchFamily="18" charset="-127"/>
                </a:rPr>
                <a:t>0.2%)</a:t>
              </a:r>
              <a:endParaRPr lang="ko-KR" altLang="en-US" sz="1800" dirty="0">
                <a:solidFill>
                  <a:srgbClr val="000000"/>
                </a:solidFill>
                <a:latin typeface="08서울남산체 B" pitchFamily="18" charset="-127"/>
                <a:ea typeface="08서울남산체 B" pitchFamily="18" charset="-127"/>
              </a:endParaRPr>
            </a:p>
          </p:txBody>
        </p:sp>
        <p:sp>
          <p:nvSpPr>
            <p:cNvPr id="27681" name="TextBox 52"/>
            <p:cNvSpPr txBox="1">
              <a:spLocks noChangeArrowheads="1"/>
            </p:cNvSpPr>
            <p:nvPr/>
          </p:nvSpPr>
          <p:spPr bwMode="auto">
            <a:xfrm>
              <a:off x="3586128" y="5173601"/>
              <a:ext cx="360047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1800" dirty="0">
                  <a:solidFill>
                    <a:srgbClr val="000000"/>
                  </a:solidFill>
                  <a:latin typeface="08서울남산체 B" pitchFamily="18" charset="-127"/>
                  <a:ea typeface="08서울남산체 B" pitchFamily="18" charset="-127"/>
                </a:rPr>
                <a:t>(</a:t>
              </a:r>
              <a:r>
                <a:rPr lang="ko-KR" altLang="en-US" sz="1800" dirty="0">
                  <a:solidFill>
                    <a:srgbClr val="000000"/>
                  </a:solidFill>
                  <a:latin typeface="08서울남산체 B" pitchFamily="18" charset="-127"/>
                  <a:ea typeface="08서울남산체 B" pitchFamily="18" charset="-127"/>
                </a:rPr>
                <a:t>노원구민</a:t>
              </a:r>
              <a:r>
                <a:rPr lang="en-US" altLang="ko-KR" sz="1800" dirty="0">
                  <a:solidFill>
                    <a:srgbClr val="000000"/>
                  </a:solidFill>
                  <a:latin typeface="08서울남산체 B" pitchFamily="18" charset="-127"/>
                  <a:ea typeface="08서울남산체 B" pitchFamily="18" charset="-127"/>
                </a:rPr>
                <a:t> 153,000</a:t>
              </a:r>
              <a:r>
                <a:rPr lang="ko-KR" altLang="en-US" sz="1800" dirty="0" smtClean="0">
                  <a:solidFill>
                    <a:srgbClr val="000000"/>
                  </a:solidFill>
                  <a:latin typeface="08서울남산체 B" pitchFamily="18" charset="-127"/>
                  <a:ea typeface="08서울남산체 B" pitchFamily="18" charset="-127"/>
                </a:rPr>
                <a:t>명  </a:t>
              </a:r>
              <a:r>
                <a:rPr lang="en-US" altLang="ko-KR" sz="1800" dirty="0">
                  <a:solidFill>
                    <a:srgbClr val="000000"/>
                  </a:solidFill>
                  <a:latin typeface="08서울남산체 B" pitchFamily="18" charset="-127"/>
                  <a:ea typeface="08서울남산체 B" pitchFamily="18" charset="-127"/>
                </a:rPr>
                <a:t>25.1%)</a:t>
              </a:r>
              <a:endParaRPr lang="ko-KR" altLang="en-US" sz="1800" dirty="0">
                <a:solidFill>
                  <a:srgbClr val="000000"/>
                </a:solidFill>
                <a:latin typeface="08서울남산체 B" pitchFamily="18" charset="-127"/>
                <a:ea typeface="08서울남산체 B" pitchFamily="18" charset="-127"/>
              </a:endParaRPr>
            </a:p>
          </p:txBody>
        </p:sp>
        <p:sp>
          <p:nvSpPr>
            <p:cNvPr id="27682" name="TextBox 53"/>
            <p:cNvSpPr txBox="1">
              <a:spLocks noChangeArrowheads="1"/>
            </p:cNvSpPr>
            <p:nvPr/>
          </p:nvSpPr>
          <p:spPr bwMode="auto">
            <a:xfrm>
              <a:off x="4186207" y="6016480"/>
              <a:ext cx="360047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ko-KR" sz="1800" dirty="0">
                  <a:solidFill>
                    <a:srgbClr val="000000"/>
                  </a:solidFill>
                  <a:latin typeface="08서울남산체 B" pitchFamily="18" charset="-127"/>
                  <a:ea typeface="08서울남산체 B" pitchFamily="18" charset="-127"/>
                </a:rPr>
                <a:t>(</a:t>
              </a:r>
              <a:r>
                <a:rPr lang="ko-KR" altLang="en-US" sz="1800" dirty="0">
                  <a:solidFill>
                    <a:srgbClr val="000000"/>
                  </a:solidFill>
                  <a:latin typeface="08서울남산체 B" pitchFamily="18" charset="-127"/>
                  <a:ea typeface="08서울남산체 B" pitchFamily="18" charset="-127"/>
                </a:rPr>
                <a:t>노원구민</a:t>
              </a:r>
              <a:r>
                <a:rPr lang="en-US" altLang="ko-KR" sz="1800" dirty="0">
                  <a:solidFill>
                    <a:srgbClr val="000000"/>
                  </a:solidFill>
                  <a:latin typeface="08서울남산체 B" pitchFamily="18" charset="-127"/>
                  <a:ea typeface="08서울남산체 B" pitchFamily="18" charset="-127"/>
                </a:rPr>
                <a:t> 610,000</a:t>
              </a:r>
              <a:r>
                <a:rPr lang="ko-KR" altLang="en-US" sz="1800" dirty="0" smtClean="0">
                  <a:solidFill>
                    <a:srgbClr val="000000"/>
                  </a:solidFill>
                  <a:latin typeface="08서울남산체 B" pitchFamily="18" charset="-127"/>
                  <a:ea typeface="08서울남산체 B" pitchFamily="18" charset="-127"/>
                </a:rPr>
                <a:t>명  </a:t>
              </a:r>
              <a:r>
                <a:rPr lang="en-US" altLang="ko-KR" sz="1800" dirty="0">
                  <a:solidFill>
                    <a:srgbClr val="000000"/>
                  </a:solidFill>
                  <a:latin typeface="08서울남산체 B" pitchFamily="18" charset="-127"/>
                  <a:ea typeface="08서울남산체 B" pitchFamily="18" charset="-127"/>
                </a:rPr>
                <a:t>100%)</a:t>
              </a:r>
              <a:endParaRPr lang="ko-KR" altLang="en-US" sz="1800" dirty="0">
                <a:solidFill>
                  <a:srgbClr val="000000"/>
                </a:solidFill>
                <a:latin typeface="08서울남산체 B" pitchFamily="18" charset="-127"/>
                <a:ea typeface="08서울남산체 B" pitchFamily="18" charset="-127"/>
              </a:endParaRPr>
            </a:p>
          </p:txBody>
        </p:sp>
      </p:grpSp>
      <p:grpSp>
        <p:nvGrpSpPr>
          <p:cNvPr id="39" name="그룹 38"/>
          <p:cNvGrpSpPr/>
          <p:nvPr/>
        </p:nvGrpSpPr>
        <p:grpSpPr>
          <a:xfrm>
            <a:off x="579438" y="1674807"/>
            <a:ext cx="7874000" cy="1220788"/>
            <a:chOff x="484188" y="1438275"/>
            <a:chExt cx="7874000" cy="1220788"/>
          </a:xfrm>
        </p:grpSpPr>
        <p:sp>
          <p:nvSpPr>
            <p:cNvPr id="27656" name="AutoShape 6"/>
            <p:cNvSpPr>
              <a:spLocks noChangeArrowheads="1"/>
            </p:cNvSpPr>
            <p:nvPr/>
          </p:nvSpPr>
          <p:spPr bwMode="auto">
            <a:xfrm rot="10800000">
              <a:off x="484188" y="1665288"/>
              <a:ext cx="2232025" cy="939800"/>
            </a:xfrm>
            <a:prstGeom prst="parallelogram">
              <a:avLst>
                <a:gd name="adj" fmla="val 0"/>
              </a:avLst>
            </a:prstGeom>
            <a:gradFill rotWithShape="1">
              <a:gsLst>
                <a:gs pos="0">
                  <a:srgbClr val="DDDDDD"/>
                </a:gs>
                <a:gs pos="100000">
                  <a:srgbClr val="BFBFBF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ObliqueTopRight">
                <a:rot lat="16199985" lon="0" rev="0"/>
              </a:camera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DDDDDD"/>
              </a:extrusionClr>
            </a:sp3d>
          </p:spPr>
          <p:txBody>
            <a:bodyPr wrap="none" anchor="ctr">
              <a:flatTx/>
            </a:bodyPr>
            <a:lstStyle/>
            <a:p>
              <a:endParaRPr lang="ko-KR" altLang="en-US" sz="1800">
                <a:solidFill>
                  <a:srgbClr val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7" name="WordArt 43"/>
            <p:cNvSpPr>
              <a:spLocks noChangeArrowheads="1" noChangeShapeType="1" noTextEdit="1"/>
            </p:cNvSpPr>
            <p:nvPr/>
          </p:nvSpPr>
          <p:spPr bwMode="auto">
            <a:xfrm>
              <a:off x="627559" y="2236063"/>
              <a:ext cx="1800200" cy="376227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altLang="ko-KR" sz="2800" b="1" kern="10" dirty="0"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r="100000" b="100000"/>
                    </a:path>
                  </a:gradFill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  <a:latin typeface="HY헤드라인M"/>
                  <a:ea typeface="HY헤드라인M"/>
                </a:rPr>
                <a:t>2009 </a:t>
              </a:r>
              <a:r>
                <a:rPr lang="en-US" altLang="ko-KR" sz="2800" b="1" kern="10" dirty="0"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92D050"/>
                  </a:solidFill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  <a:latin typeface="HY헤드라인M"/>
                  <a:ea typeface="HY헤드라인M"/>
                </a:rPr>
                <a:t>(29.3</a:t>
              </a:r>
              <a:r>
                <a:rPr lang="ko-KR" altLang="en-US" sz="2800" b="1" kern="10" dirty="0"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92D050"/>
                  </a:solidFill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  <a:latin typeface="HY헤드라인M"/>
                  <a:ea typeface="HY헤드라인M"/>
                </a:rPr>
                <a:t>명</a:t>
              </a:r>
              <a:r>
                <a:rPr lang="en-US" altLang="ko-KR" sz="2800" b="1" kern="10" dirty="0"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92D050"/>
                  </a:solidFill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  <a:latin typeface="HY헤드라인M"/>
                  <a:ea typeface="HY헤드라인M"/>
                </a:rPr>
                <a:t>)</a:t>
              </a:r>
              <a:endParaRPr lang="ko-KR" altLang="en-US" sz="3600" b="1" kern="10" dirty="0">
                <a:ln w="63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17961" dir="2700000" algn="ctr" rotWithShape="0">
                    <a:srgbClr val="000000">
                      <a:alpha val="50000"/>
                    </a:srgbClr>
                  </a:outerShdw>
                </a:effectLst>
                <a:latin typeface="HY헤드라인M"/>
                <a:ea typeface="HY헤드라인M"/>
              </a:endParaRPr>
            </a:p>
          </p:txBody>
        </p:sp>
        <p:pic>
          <p:nvPicPr>
            <p:cNvPr id="27658" name="Picture 22" descr="남녀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34358" t="29352" r="48601" b="8658"/>
            <a:stretch>
              <a:fillRect/>
            </a:stretch>
          </p:blipFill>
          <p:spPr bwMode="auto">
            <a:xfrm>
              <a:off x="1924050" y="1490663"/>
              <a:ext cx="504825" cy="695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9" name="Picture 22" descr="남녀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34358" t="29352" r="48601" b="8658"/>
            <a:stretch>
              <a:fillRect/>
            </a:stretch>
          </p:blipFill>
          <p:spPr bwMode="auto">
            <a:xfrm>
              <a:off x="1419225" y="1490663"/>
              <a:ext cx="504825" cy="695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0" name="Picture 22" descr="남녀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34358" t="29352" r="48601" b="8658"/>
            <a:stretch>
              <a:fillRect/>
            </a:stretch>
          </p:blipFill>
          <p:spPr bwMode="auto">
            <a:xfrm>
              <a:off x="915988" y="1490663"/>
              <a:ext cx="503237" cy="695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61" name="AutoShape 4"/>
            <p:cNvSpPr>
              <a:spLocks noChangeArrowheads="1"/>
            </p:cNvSpPr>
            <p:nvPr/>
          </p:nvSpPr>
          <p:spPr bwMode="auto">
            <a:xfrm>
              <a:off x="3473450" y="1589088"/>
              <a:ext cx="2101850" cy="1028700"/>
            </a:xfrm>
            <a:prstGeom prst="parallelogram">
              <a:avLst>
                <a:gd name="adj" fmla="val 0"/>
              </a:avLst>
            </a:prstGeom>
            <a:gradFill rotWithShape="1">
              <a:gsLst>
                <a:gs pos="0">
                  <a:srgbClr val="DDDDDD"/>
                </a:gs>
                <a:gs pos="100000">
                  <a:srgbClr val="BFBFBF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ObliqueTopRight">
                <a:rot lat="16199985" lon="0" rev="0"/>
              </a:camera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DDDDDD"/>
              </a:extrusionClr>
            </a:sp3d>
          </p:spPr>
          <p:txBody>
            <a:bodyPr wrap="none" anchor="ctr">
              <a:flatTx/>
            </a:bodyPr>
            <a:lstStyle/>
            <a:p>
              <a:endParaRPr lang="ko-KR" altLang="en-US" sz="1800">
                <a:solidFill>
                  <a:srgbClr val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pic>
          <p:nvPicPr>
            <p:cNvPr id="27662" name="Picture 22" descr="남녀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34358" t="29352" r="48601" b="8658"/>
            <a:stretch>
              <a:fillRect/>
            </a:stretch>
          </p:blipFill>
          <p:spPr bwMode="auto">
            <a:xfrm>
              <a:off x="4659313" y="1704975"/>
              <a:ext cx="412750" cy="485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3" name="Picture 22" descr="남녀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34358" t="29352" r="48601" b="8658"/>
            <a:stretch>
              <a:fillRect/>
            </a:stretch>
          </p:blipFill>
          <p:spPr bwMode="auto">
            <a:xfrm>
              <a:off x="4156075" y="1438275"/>
              <a:ext cx="412750" cy="74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64" name="AutoShape 4"/>
            <p:cNvSpPr>
              <a:spLocks noChangeArrowheads="1"/>
            </p:cNvSpPr>
            <p:nvPr/>
          </p:nvSpPr>
          <p:spPr bwMode="auto">
            <a:xfrm>
              <a:off x="6388100" y="1552575"/>
              <a:ext cx="1970088" cy="1106488"/>
            </a:xfrm>
            <a:prstGeom prst="parallelogram">
              <a:avLst>
                <a:gd name="adj" fmla="val 0"/>
              </a:avLst>
            </a:prstGeom>
            <a:gradFill rotWithShape="1">
              <a:gsLst>
                <a:gs pos="0">
                  <a:srgbClr val="DDDDDD"/>
                </a:gs>
                <a:gs pos="100000">
                  <a:srgbClr val="BFBFBF"/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scene3d>
              <a:camera prst="legacyObliqueTopRight">
                <a:rot lat="16199985" lon="0" rev="0"/>
              </a:camera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DDDDDD"/>
              </a:extrusionClr>
            </a:sp3d>
          </p:spPr>
          <p:txBody>
            <a:bodyPr wrap="none" anchor="ctr">
              <a:flatTx/>
            </a:bodyPr>
            <a:lstStyle/>
            <a:p>
              <a:endParaRPr lang="ko-KR" altLang="en-US" sz="1800">
                <a:solidFill>
                  <a:srgbClr val="000000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pic>
          <p:nvPicPr>
            <p:cNvPr id="27665" name="Picture 22" descr="남녀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34358" t="29352" r="48601" b="8658"/>
            <a:stretch>
              <a:fillRect/>
            </a:stretch>
          </p:blipFill>
          <p:spPr bwMode="auto">
            <a:xfrm>
              <a:off x="7219950" y="1524000"/>
              <a:ext cx="404813" cy="692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WordArt 43"/>
            <p:cNvSpPr>
              <a:spLocks noChangeArrowheads="1" noChangeShapeType="1" noTextEdit="1"/>
            </p:cNvSpPr>
            <p:nvPr/>
          </p:nvSpPr>
          <p:spPr bwMode="auto">
            <a:xfrm>
              <a:off x="3507879" y="2239140"/>
              <a:ext cx="1900783" cy="36378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altLang="ko-KR" sz="3600" b="1" kern="10" dirty="0"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r="100000" b="100000"/>
                    </a:path>
                  </a:gradFill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  <a:latin typeface="HY헤드라인M"/>
                  <a:ea typeface="HY헤드라인M"/>
                </a:rPr>
                <a:t>2014</a:t>
              </a:r>
              <a:r>
                <a:rPr lang="en-US" altLang="ko-KR" sz="3600" b="1" kern="10" dirty="0"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92D050"/>
                  </a:solidFill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  <a:latin typeface="HY헤드라인M"/>
                  <a:ea typeface="HY헤드라인M"/>
                </a:rPr>
                <a:t>(15.0</a:t>
              </a:r>
              <a:r>
                <a:rPr lang="ko-KR" altLang="en-US" sz="3600" b="1" kern="10" dirty="0"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92D050"/>
                  </a:solidFill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  <a:latin typeface="HY헤드라인M"/>
                  <a:ea typeface="HY헤드라인M"/>
                </a:rPr>
                <a:t>명</a:t>
              </a:r>
              <a:r>
                <a:rPr lang="en-US" altLang="ko-KR" sz="3600" b="1" kern="10" dirty="0"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92D050"/>
                  </a:solidFill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  <a:latin typeface="HY헤드라인M"/>
                  <a:ea typeface="HY헤드라인M"/>
                </a:rPr>
                <a:t>)</a:t>
              </a:r>
              <a:endParaRPr lang="ko-KR" altLang="en-US" sz="3600" b="1" kern="10" dirty="0">
                <a:ln w="63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17961" dir="2700000" algn="ctr" rotWithShape="0">
                    <a:srgbClr val="000000">
                      <a:alpha val="50000"/>
                    </a:srgbClr>
                  </a:outerShdw>
                </a:effectLst>
                <a:latin typeface="HY헤드라인M"/>
                <a:ea typeface="HY헤드라인M"/>
              </a:endParaRPr>
            </a:p>
          </p:txBody>
        </p:sp>
        <p:sp>
          <p:nvSpPr>
            <p:cNvPr id="45" name="WordArt 43"/>
            <p:cNvSpPr>
              <a:spLocks noChangeArrowheads="1" noChangeShapeType="1" noTextEdit="1"/>
            </p:cNvSpPr>
            <p:nvPr/>
          </p:nvSpPr>
          <p:spPr bwMode="auto">
            <a:xfrm>
              <a:off x="6316191" y="2239140"/>
              <a:ext cx="1900783" cy="36378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en-US" altLang="ko-KR" sz="3600" b="1" kern="10" dirty="0"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FF00"/>
                      </a:gs>
                      <a:gs pos="100000">
                        <a:srgbClr val="FF9933"/>
                      </a:gs>
                    </a:gsLst>
                    <a:path path="rect">
                      <a:fillToRect r="100000" b="100000"/>
                    </a:path>
                  </a:gradFill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  <a:latin typeface="HY헤드라인M"/>
                  <a:ea typeface="HY헤드라인M"/>
                </a:rPr>
                <a:t>2017</a:t>
              </a:r>
              <a:r>
                <a:rPr lang="en-US" altLang="ko-KR" sz="3600" b="1" kern="10" dirty="0"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92D050"/>
                  </a:solidFill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  <a:latin typeface="HY헤드라인M"/>
                  <a:ea typeface="HY헤드라인M"/>
                </a:rPr>
                <a:t>(11.2</a:t>
              </a:r>
              <a:r>
                <a:rPr lang="ko-KR" altLang="en-US" sz="3600" b="1" kern="10" dirty="0"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92D050"/>
                  </a:solidFill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  <a:latin typeface="HY헤드라인M"/>
                  <a:ea typeface="HY헤드라인M"/>
                </a:rPr>
                <a:t>명</a:t>
              </a:r>
              <a:r>
                <a:rPr lang="en-US" altLang="ko-KR" sz="3600" b="1" kern="10" dirty="0"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92D050"/>
                  </a:solidFill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  <a:latin typeface="HY헤드라인M"/>
                  <a:ea typeface="HY헤드라인M"/>
                </a:rPr>
                <a:t>)</a:t>
              </a:r>
              <a:endParaRPr lang="ko-KR" altLang="en-US" sz="3600" b="1" kern="10" dirty="0">
                <a:ln w="63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17961" dir="2700000" algn="ctr" rotWithShape="0">
                    <a:srgbClr val="000000">
                      <a:alpha val="50000"/>
                    </a:srgbClr>
                  </a:outerShdw>
                </a:effectLst>
                <a:latin typeface="HY헤드라인M"/>
                <a:ea typeface="HY헤드라인M"/>
              </a:endParaRPr>
            </a:p>
          </p:txBody>
        </p:sp>
        <p:grpSp>
          <p:nvGrpSpPr>
            <p:cNvPr id="32" name="그룹 25"/>
            <p:cNvGrpSpPr/>
            <p:nvPr/>
          </p:nvGrpSpPr>
          <p:grpSpPr>
            <a:xfrm>
              <a:off x="3005126" y="1747826"/>
              <a:ext cx="428628" cy="428628"/>
              <a:chOff x="4082213" y="798781"/>
              <a:chExt cx="550774" cy="434446"/>
            </a:xfrm>
            <a:solidFill>
              <a:schemeClr val="accent5">
                <a:lumMod val="50000"/>
              </a:schemeClr>
            </a:solidFill>
            <a:scene3d>
              <a:camera prst="orthographicFront"/>
              <a:lightRig rig="flat" dir="t"/>
            </a:scene3d>
          </p:grpSpPr>
          <p:sp>
            <p:nvSpPr>
              <p:cNvPr id="34" name="오른쪽 화살표 33"/>
              <p:cNvSpPr/>
              <p:nvPr/>
            </p:nvSpPr>
            <p:spPr>
              <a:xfrm rot="18028">
                <a:off x="4082213" y="798781"/>
                <a:ext cx="550774" cy="434446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grpFill/>
              <a:sp3d z="-80000" prstMaterial="plastic">
                <a:bevelT w="50800" h="50800"/>
                <a:bevelB w="25400" h="25400" prst="angle"/>
              </a:sp3d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5" name="오른쪽 화살표 4"/>
              <p:cNvSpPr/>
              <p:nvPr/>
            </p:nvSpPr>
            <p:spPr>
              <a:xfrm rot="18028">
                <a:off x="4082214" y="885328"/>
                <a:ext cx="420440" cy="260668"/>
              </a:xfrm>
              <a:prstGeom prst="rect">
                <a:avLst/>
              </a:prstGeom>
              <a:grpFill/>
              <a:sp3d z="-80000">
                <a:bevelT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266700">
                  <a:lnSpc>
                    <a:spcPct val="90000"/>
                  </a:lnSpc>
                  <a:spcAft>
                    <a:spcPct val="35000"/>
                  </a:spcAft>
                </a:pPr>
                <a:endParaRPr lang="ko-KR" altLang="en-US" sz="6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6" name="그룹 25"/>
            <p:cNvGrpSpPr/>
            <p:nvPr/>
          </p:nvGrpSpPr>
          <p:grpSpPr>
            <a:xfrm>
              <a:off x="5924559" y="1724013"/>
              <a:ext cx="428628" cy="428628"/>
              <a:chOff x="4082213" y="798781"/>
              <a:chExt cx="550774" cy="434446"/>
            </a:xfrm>
            <a:solidFill>
              <a:schemeClr val="accent5">
                <a:lumMod val="50000"/>
              </a:schemeClr>
            </a:solidFill>
            <a:scene3d>
              <a:camera prst="orthographicFront"/>
              <a:lightRig rig="flat" dir="t"/>
            </a:scene3d>
          </p:grpSpPr>
          <p:sp>
            <p:nvSpPr>
              <p:cNvPr id="37" name="오른쪽 화살표 36"/>
              <p:cNvSpPr/>
              <p:nvPr/>
            </p:nvSpPr>
            <p:spPr>
              <a:xfrm rot="18028">
                <a:off x="4082213" y="798781"/>
                <a:ext cx="550774" cy="434446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grpFill/>
              <a:sp3d z="-80000" prstMaterial="plastic">
                <a:bevelT w="50800" h="50800"/>
                <a:bevelB w="25400" h="25400" prst="angle"/>
              </a:sp3d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8" name="오른쪽 화살표 4"/>
              <p:cNvSpPr/>
              <p:nvPr/>
            </p:nvSpPr>
            <p:spPr>
              <a:xfrm rot="18028">
                <a:off x="4082214" y="885328"/>
                <a:ext cx="420440" cy="260668"/>
              </a:xfrm>
              <a:prstGeom prst="rect">
                <a:avLst/>
              </a:prstGeom>
              <a:grpFill/>
              <a:sp3d z="-80000">
                <a:bevelT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266700">
                  <a:lnSpc>
                    <a:spcPct val="90000"/>
                  </a:lnSpc>
                  <a:spcAft>
                    <a:spcPct val="35000"/>
                  </a:spcAft>
                </a:pPr>
                <a:endParaRPr lang="ko-KR" altLang="en-US" sz="6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40" name="TextBox 39"/>
          <p:cNvSpPr txBox="1"/>
          <p:nvPr/>
        </p:nvSpPr>
        <p:spPr>
          <a:xfrm>
            <a:off x="1219175" y="4329118"/>
            <a:ext cx="7129513" cy="374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defRPr/>
            </a:pPr>
            <a:r>
              <a:rPr lang="en-US" altLang="ko-KR" sz="1400" b="1" spc="-15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※  </a:t>
            </a:r>
            <a:r>
              <a:rPr lang="ko-KR" altLang="en-US" sz="1400" b="1" spc="-15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자살 </a:t>
            </a:r>
            <a:r>
              <a:rPr lang="ko-KR" altLang="en-US" sz="1400" b="1" spc="-150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시도자는</a:t>
            </a:r>
            <a:r>
              <a:rPr lang="ko-KR" altLang="en-US" sz="1400" b="1" spc="-15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 자살위험이  </a:t>
            </a:r>
            <a:r>
              <a:rPr lang="en-US" altLang="ko-KR" sz="1400" b="1" spc="-150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38. </a:t>
            </a:r>
            <a:r>
              <a:rPr lang="en-US" altLang="ko-KR" sz="1400" b="1" spc="-150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4 </a:t>
            </a:r>
            <a:r>
              <a:rPr lang="ko-KR" altLang="en-US" sz="1400" b="1" spc="-150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배 </a:t>
            </a:r>
            <a:r>
              <a:rPr lang="ko-KR" altLang="en-US" sz="1400" b="1" spc="-15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높으며</a:t>
            </a:r>
            <a:r>
              <a:rPr lang="en-US" altLang="ko-KR" sz="1400" b="1" spc="-15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,  </a:t>
            </a:r>
            <a:r>
              <a:rPr lang="ko-KR" altLang="en-US" sz="1400" b="1" spc="-15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자살자는 </a:t>
            </a:r>
            <a:r>
              <a:rPr lang="ko-KR" altLang="en-US" sz="1400" b="1" spc="-15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그 유족  </a:t>
            </a:r>
            <a:r>
              <a:rPr lang="en-US" altLang="ko-KR" sz="1400" b="1" spc="-150" dirty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6</a:t>
            </a:r>
            <a:r>
              <a:rPr lang="ko-KR" altLang="en-US" sz="1400" b="1" spc="-150" dirty="0" smtClean="0">
                <a:solidFill>
                  <a:srgbClr val="C00000"/>
                </a:solidFill>
                <a:latin typeface="맑은 고딕" pitchFamily="50" charset="-127"/>
                <a:ea typeface="맑은 고딕" pitchFamily="50" charset="-127"/>
              </a:rPr>
              <a:t>명</a:t>
            </a:r>
            <a:r>
              <a:rPr lang="en-US" altLang="ko-KR" sz="1400" b="1" spc="-15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400" b="1" spc="-150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정도에  </a:t>
            </a:r>
            <a:r>
              <a:rPr lang="ko-KR" altLang="en-US" sz="1400" b="1" spc="-15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영향을  끼침</a:t>
            </a:r>
            <a:endParaRPr lang="ko-KR" altLang="en-US" sz="1400" b="1" spc="-150" dirty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8" name="그림 47" descr="넘버워노원(국)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3438" y="47616"/>
            <a:ext cx="745030" cy="690553"/>
          </a:xfrm>
          <a:prstGeom prst="rect">
            <a:avLst/>
          </a:prstGeom>
        </p:spPr>
      </p:pic>
      <p:sp>
        <p:nvSpPr>
          <p:cNvPr id="42" name="Text Box 47"/>
          <p:cNvSpPr txBox="1">
            <a:spLocks noChangeArrowheads="1"/>
          </p:cNvSpPr>
          <p:nvPr/>
        </p:nvSpPr>
        <p:spPr bwMode="auto">
          <a:xfrm>
            <a:off x="0" y="11430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kumimoji="0" lang="ko-KR" altLang="en-US" sz="3200" kern="0" dirty="0" smtClean="0">
                <a:solidFill>
                  <a:srgbClr val="FFFFFF">
                    <a:lumMod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 노원구의 생명존중</a:t>
            </a:r>
            <a:r>
              <a:rPr kumimoji="0" lang="en-US" altLang="ko-KR" sz="3200" kern="0" dirty="0" smtClean="0">
                <a:solidFill>
                  <a:srgbClr val="FFFFFF">
                    <a:lumMod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(</a:t>
            </a:r>
            <a:r>
              <a:rPr kumimoji="0" lang="ko-KR" altLang="en-US" sz="3200" kern="0" dirty="0" smtClean="0">
                <a:solidFill>
                  <a:srgbClr val="FFFFFF">
                    <a:lumMod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자살예방</a:t>
            </a:r>
            <a:r>
              <a:rPr kumimoji="0" lang="en-US" altLang="ko-KR" sz="3200" kern="0" dirty="0" smtClean="0">
                <a:solidFill>
                  <a:srgbClr val="FFFFFF">
                    <a:lumMod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)</a:t>
            </a:r>
            <a:r>
              <a:rPr kumimoji="0" lang="ko-KR" altLang="en-US" sz="3200" kern="0" dirty="0" smtClean="0">
                <a:solidFill>
                  <a:srgbClr val="FFFFFF">
                    <a:lumMod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사업</a:t>
            </a:r>
            <a:endParaRPr lang="en-US" altLang="ko-KR" sz="3200" dirty="0">
              <a:solidFill>
                <a:srgbClr val="FFCC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995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18976" y="0"/>
            <a:ext cx="8229600" cy="1143000"/>
          </a:xfrm>
        </p:spPr>
        <p:txBody>
          <a:bodyPr>
            <a:noAutofit/>
          </a:bodyPr>
          <a:lstStyle/>
          <a:p>
            <a:r>
              <a:rPr lang="ko-KR" altLang="en-US" sz="2400" b="1" dirty="0" smtClean="0">
                <a:latin typeface="HY헤드라인M" pitchFamily="18" charset="-127"/>
                <a:ea typeface="HY헤드라인M" pitchFamily="18" charset="-127"/>
              </a:rPr>
              <a:t>경로당 환경개선사업</a:t>
            </a:r>
            <a:r>
              <a:rPr lang="en-US" altLang="ko-KR" sz="2400" b="1" dirty="0" smtClean="0">
                <a:latin typeface="HY헤드라인M" pitchFamily="18" charset="-127"/>
                <a:ea typeface="HY헤드라인M" pitchFamily="18" charset="-127"/>
              </a:rPr>
              <a:t/>
            </a:r>
            <a:br>
              <a:rPr lang="en-US" altLang="ko-KR" sz="2400" b="1" dirty="0" smtClean="0">
                <a:latin typeface="HY헤드라인M" pitchFamily="18" charset="-127"/>
                <a:ea typeface="HY헤드라인M" pitchFamily="18" charset="-127"/>
              </a:rPr>
            </a:br>
            <a:r>
              <a:rPr lang="ko-KR" altLang="en-US" sz="2000" b="1" dirty="0" smtClean="0">
                <a:latin typeface="HY헤드라인M" pitchFamily="18" charset="-127"/>
                <a:ea typeface="HY헤드라인M" pitchFamily="18" charset="-127"/>
              </a:rPr>
              <a:t>단독주택 매입</a:t>
            </a:r>
            <a:r>
              <a:rPr lang="en-US" altLang="ko-KR" sz="2000" b="1" dirty="0" smtClean="0">
                <a:latin typeface="HY헤드라인M" pitchFamily="18" charset="-127"/>
                <a:ea typeface="HY헤드라인M" pitchFamily="18" charset="-127"/>
              </a:rPr>
              <a:t>․</a:t>
            </a:r>
            <a:r>
              <a:rPr lang="ko-KR" altLang="en-US" sz="2000" b="1" dirty="0" err="1" smtClean="0">
                <a:latin typeface="HY헤드라인M" pitchFamily="18" charset="-127"/>
                <a:ea typeface="HY헤드라인M" pitchFamily="18" charset="-127"/>
              </a:rPr>
              <a:t>리모델링</a:t>
            </a:r>
            <a:r>
              <a:rPr lang="ko-KR" altLang="en-US" sz="2000" b="1" dirty="0" smtClean="0">
                <a:latin typeface="HY헤드라인M" pitchFamily="18" charset="-127"/>
                <a:ea typeface="HY헤드라인M" pitchFamily="18" charset="-127"/>
              </a:rPr>
              <a:t> 노인여가시설 확충</a:t>
            </a:r>
            <a:r>
              <a:rPr lang="en-US" altLang="ko-KR" sz="3200" b="1" dirty="0" smtClean="0">
                <a:latin typeface="HY헤드라인M" pitchFamily="18" charset="-127"/>
                <a:ea typeface="HY헤드라인M" pitchFamily="18" charset="-127"/>
              </a:rPr>
              <a:t/>
            </a:r>
            <a:br>
              <a:rPr lang="en-US" altLang="ko-KR" sz="3200" b="1" dirty="0" smtClean="0">
                <a:latin typeface="HY헤드라인M" pitchFamily="18" charset="-127"/>
                <a:ea typeface="HY헤드라인M" pitchFamily="18" charset="-127"/>
              </a:rPr>
            </a:br>
            <a:r>
              <a:rPr lang="en-US" altLang="ko-KR" sz="2000" b="1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(11.5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억원</a:t>
            </a:r>
            <a:r>
              <a:rPr lang="en-US" altLang="ko-KR" sz="2000" b="1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/</a:t>
            </a:r>
            <a:r>
              <a:rPr lang="ko-KR" altLang="en-US" sz="2000" b="1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년</a:t>
            </a:r>
            <a:r>
              <a:rPr lang="en-US" altLang="ko-KR" sz="2000" b="1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개소당  약 </a:t>
            </a:r>
            <a:r>
              <a:rPr lang="en-US" altLang="ko-KR" sz="2000" b="1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300</a:t>
            </a:r>
            <a:r>
              <a:rPr lang="ko-KR" altLang="en-US" sz="2000" b="1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만원  </a:t>
            </a:r>
            <a:r>
              <a:rPr lang="en-US" altLang="ko-KR" sz="2000" b="1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-  3</a:t>
            </a:r>
            <a:r>
              <a:rPr lang="ko-KR" altLang="en-US" sz="2000" b="1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억 원</a:t>
            </a:r>
            <a:r>
              <a:rPr lang="en-US" altLang="ko-KR" sz="2000" b="1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en-US" sz="2000" b="1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endParaRPr lang="ko-KR" altLang="en-US" sz="20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E7944E-C2E2-43A2-95A6-7CFBBC3EBC30}" type="slidenum">
              <a:rPr lang="en-US" altLang="ko-KR" smtClean="0"/>
              <a:pPr>
                <a:defRPr/>
              </a:pPr>
              <a:t>39</a:t>
            </a:fld>
            <a:endParaRPr lang="en-US" altLang="ko-KR" dirty="0"/>
          </a:p>
        </p:txBody>
      </p:sp>
      <p:pic>
        <p:nvPicPr>
          <p:cNvPr id="8" name="내용 개체 틀 4" descr="K-2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549" y="1127050"/>
            <a:ext cx="8761228" cy="5730949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8"/>
          <p:cNvSpPr>
            <a:spLocks noGrp="1"/>
          </p:cNvSpPr>
          <p:nvPr>
            <p:ph type="ctrTitle"/>
          </p:nvPr>
        </p:nvSpPr>
        <p:spPr>
          <a:xfrm>
            <a:off x="611188" y="1989138"/>
            <a:ext cx="7918450" cy="1512887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ko-KR" sz="2400" b="1" dirty="0" smtClean="0"/>
              <a:t/>
            </a:r>
            <a:br>
              <a:rPr lang="en-US" altLang="ko-KR" sz="2400" b="1" dirty="0" smtClean="0"/>
            </a:br>
            <a:r>
              <a:rPr lang="en-US" altLang="ko-KR" sz="4400" b="1" dirty="0" smtClean="0"/>
              <a:t>1. </a:t>
            </a:r>
            <a:r>
              <a:rPr lang="ko-KR" altLang="en-US" sz="4400" b="1" dirty="0" smtClean="0"/>
              <a:t>당신에게 대한민국은</a:t>
            </a:r>
            <a:r>
              <a:rPr lang="en-US" altLang="ko-KR" sz="4400" b="1" dirty="0" smtClean="0"/>
              <a:t>,</a:t>
            </a:r>
            <a:r>
              <a:rPr lang="ko-KR" altLang="en-US" sz="4400" b="1" dirty="0" smtClean="0"/>
              <a:t> </a:t>
            </a:r>
            <a:r>
              <a:rPr lang="en-US" altLang="ko-KR" sz="4400" b="1" dirty="0" smtClean="0"/>
              <a:t/>
            </a:r>
            <a:br>
              <a:rPr lang="en-US" altLang="ko-KR" sz="4400" b="1" dirty="0" smtClean="0"/>
            </a:br>
            <a:r>
              <a:rPr lang="ko-KR" altLang="en-US" sz="4400" b="1" dirty="0" smtClean="0"/>
              <a:t>그리고 성남시는 </a:t>
            </a:r>
            <a:r>
              <a:rPr lang="en-US" altLang="ko-KR" sz="4400" b="1" dirty="0" smtClean="0"/>
              <a:t/>
            </a:r>
            <a:br>
              <a:rPr lang="en-US" altLang="ko-KR" sz="4400" b="1" dirty="0" smtClean="0"/>
            </a:br>
            <a:r>
              <a:rPr lang="ko-KR" altLang="en-US" sz="4400" b="1" dirty="0" smtClean="0"/>
              <a:t>살 만한 곳입니까</a:t>
            </a:r>
            <a:r>
              <a:rPr lang="en-US" altLang="ko-KR" sz="4400" b="1" dirty="0" smtClean="0"/>
              <a:t>?</a:t>
            </a:r>
            <a:endParaRPr lang="ko-KR" alt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xmlns="" val="24766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58204" cy="928686"/>
          </a:xfrm>
        </p:spPr>
        <p:txBody>
          <a:bodyPr>
            <a:noAutofit/>
          </a:bodyPr>
          <a:lstStyle/>
          <a:p>
            <a:pPr algn="ctr"/>
            <a:r>
              <a:rPr lang="en-US" altLang="ko-KR" sz="2800" dirty="0" smtClean="0">
                <a:solidFill>
                  <a:schemeClr val="tx2">
                    <a:lumMod val="75000"/>
                  </a:schemeClr>
                </a:solidFill>
              </a:rPr>
              <a:t>10</a:t>
            </a:r>
            <a:r>
              <a:rPr lang="ko-KR" altLang="en-US" sz="2800" dirty="0" smtClean="0">
                <a:solidFill>
                  <a:schemeClr val="tx2">
                    <a:lumMod val="75000"/>
                  </a:schemeClr>
                </a:solidFill>
              </a:rPr>
              <a:t>분 도시를 기준으로 </a:t>
            </a:r>
            <a:r>
              <a:rPr lang="en-US" altLang="ko-KR" sz="2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altLang="ko-KR" sz="2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ko-KR" altLang="en-US" sz="2800" dirty="0" smtClean="0">
                <a:solidFill>
                  <a:schemeClr val="tx2">
                    <a:lumMod val="75000"/>
                  </a:schemeClr>
                </a:solidFill>
              </a:rPr>
              <a:t>지역주민의 복지 생활 보장</a:t>
            </a:r>
            <a:endParaRPr lang="ko-KR" alt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0" y="1500174"/>
            <a:ext cx="8858280" cy="4625990"/>
          </a:xfrm>
        </p:spPr>
        <p:txBody>
          <a:bodyPr>
            <a:noAutofit/>
          </a:bodyPr>
          <a:lstStyle/>
          <a:p>
            <a:pPr lvl="1">
              <a:lnSpc>
                <a:spcPct val="170000"/>
              </a:lnSpc>
              <a:buFont typeface="Wingdings" pitchFamily="2" charset="2"/>
              <a:buChar char="u"/>
            </a:pPr>
            <a:r>
              <a:rPr lang="en-US" altLang="ko-KR" sz="1800" b="1" dirty="0" smtClean="0"/>
              <a:t> </a:t>
            </a:r>
            <a:r>
              <a:rPr lang="ko-KR" altLang="en-US" sz="1800" dirty="0" smtClean="0"/>
              <a:t>‘</a:t>
            </a:r>
            <a:r>
              <a:rPr lang="en-US" altLang="ko-KR" sz="2400" dirty="0" smtClean="0"/>
              <a:t>10</a:t>
            </a:r>
            <a:r>
              <a:rPr lang="ko-KR" altLang="en-US" sz="2400" dirty="0" smtClean="0"/>
              <a:t>분 도시’</a:t>
            </a:r>
            <a:r>
              <a:rPr lang="ko-KR" altLang="en-US" sz="1800" dirty="0" smtClean="0"/>
              <a:t>란 가족친화 사회환경을 만들기 위하여 </a:t>
            </a:r>
            <a:r>
              <a:rPr lang="ko-KR" alt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인간척도에 맞는 생활권 단위로 도시</a:t>
            </a:r>
            <a:r>
              <a:rPr lang="ko-KR" altLang="en-US" sz="1800" dirty="0" smtClean="0"/>
              <a:t>를 재정비하는 계획방안</a:t>
            </a:r>
            <a:endParaRPr lang="en-US" altLang="ko-KR" sz="1800" dirty="0" smtClean="0"/>
          </a:p>
          <a:p>
            <a:pPr lvl="1">
              <a:lnSpc>
                <a:spcPct val="170000"/>
              </a:lnSpc>
              <a:buFont typeface="Wingdings" pitchFamily="2" charset="2"/>
              <a:buChar char="u"/>
            </a:pPr>
            <a:r>
              <a:rPr lang="ko-KR" altLang="en-US" sz="1800" dirty="0" smtClean="0"/>
              <a:t>약 </a:t>
            </a:r>
            <a:r>
              <a:rPr lang="en-US" altLang="ko-KR" sz="1800" dirty="0" smtClean="0"/>
              <a:t>400~800m</a:t>
            </a:r>
            <a:r>
              <a:rPr lang="ko-KR" altLang="en-US" sz="1800" dirty="0" smtClean="0"/>
              <a:t>를 최소기준</a:t>
            </a:r>
            <a:r>
              <a:rPr lang="en-US" altLang="ko-KR" sz="1800" dirty="0" smtClean="0"/>
              <a:t>(</a:t>
            </a:r>
            <a:r>
              <a:rPr lang="ko-KR" altLang="en-US" sz="1800" dirty="0" err="1" smtClean="0"/>
              <a:t>지구권</a:t>
            </a:r>
            <a:r>
              <a:rPr lang="en-US" altLang="ko-KR" sz="1800" dirty="0" smtClean="0"/>
              <a:t>), 200~400m</a:t>
            </a:r>
            <a:r>
              <a:rPr lang="ko-KR" altLang="en-US" sz="1800" dirty="0" smtClean="0"/>
              <a:t>를 권장기준</a:t>
            </a:r>
            <a:r>
              <a:rPr lang="en-US" altLang="ko-KR" sz="1800" dirty="0" smtClean="0"/>
              <a:t>(</a:t>
            </a:r>
            <a:r>
              <a:rPr lang="ko-KR" altLang="en-US" sz="1800" dirty="0" err="1" smtClean="0"/>
              <a:t>근린권</a:t>
            </a:r>
            <a:r>
              <a:rPr lang="en-US" altLang="ko-KR" sz="1800" dirty="0" smtClean="0"/>
              <a:t>)</a:t>
            </a:r>
            <a:r>
              <a:rPr lang="ko-KR" altLang="en-US" sz="1800" dirty="0" smtClean="0"/>
              <a:t>으로 설정 </a:t>
            </a:r>
            <a:endParaRPr lang="en-US" altLang="ko-KR" sz="1800" dirty="0" smtClean="0"/>
          </a:p>
          <a:p>
            <a:pPr lvl="1">
              <a:lnSpc>
                <a:spcPct val="150000"/>
              </a:lnSpc>
              <a:buFont typeface="Wingdings" pitchFamily="2" charset="2"/>
              <a:buChar char="u"/>
            </a:pPr>
            <a:r>
              <a:rPr lang="ko-KR" altLang="en-US" sz="1800" dirty="0" smtClean="0"/>
              <a:t>일반적으로 사회서비스</a:t>
            </a:r>
            <a:r>
              <a:rPr lang="en-US" altLang="ko-KR" sz="1800" dirty="0" smtClean="0"/>
              <a:t>(Social services)</a:t>
            </a:r>
            <a:r>
              <a:rPr lang="ko-KR" altLang="en-US" sz="1800" dirty="0" smtClean="0"/>
              <a:t>란 </a:t>
            </a:r>
            <a:r>
              <a:rPr lang="ko-KR" altLang="en-US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개인 또는 사회전체의 복지증진 및 삶의 질 향상을 위해 사회적으로 제공되는 서비스</a:t>
            </a:r>
            <a:endParaRPr lang="en-US" altLang="ko-KR" sz="1800" dirty="0" smtClean="0"/>
          </a:p>
          <a:p>
            <a:pPr lvl="1">
              <a:lnSpc>
                <a:spcPct val="150000"/>
              </a:lnSpc>
              <a:buFont typeface="Wingdings" pitchFamily="2" charset="2"/>
              <a:buChar char="u"/>
            </a:pPr>
            <a:r>
              <a:rPr lang="en-US" altLang="ko-KR" sz="2000" b="1" dirty="0" smtClean="0">
                <a:solidFill>
                  <a:schemeClr val="tx2">
                    <a:lumMod val="75000"/>
                  </a:schemeClr>
                </a:solidFill>
              </a:rPr>
              <a:t>10</a:t>
            </a:r>
            <a:r>
              <a:rPr lang="ko-KR" altLang="en-US" sz="2000" b="1" dirty="0" smtClean="0">
                <a:solidFill>
                  <a:schemeClr val="tx2">
                    <a:lumMod val="75000"/>
                  </a:schemeClr>
                </a:solidFill>
              </a:rPr>
              <a:t>분 도시에서 제공되는 사회서비스시설 종류</a:t>
            </a:r>
            <a:endParaRPr lang="en-US" altLang="ko-KR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ko-KR" altLang="en-US" sz="1800" dirty="0" smtClean="0"/>
              <a:t>양육 분야 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 보육시설</a:t>
            </a:r>
            <a:endParaRPr lang="en-US" altLang="ko-KR" sz="1800" dirty="0" smtClean="0"/>
          </a:p>
          <a:p>
            <a:pPr lvl="1">
              <a:buFont typeface="Wingdings" pitchFamily="2" charset="2"/>
              <a:buChar char="§"/>
            </a:pPr>
            <a:r>
              <a:rPr lang="ko-KR" altLang="en-US" sz="1800" dirty="0" smtClean="0"/>
              <a:t>교육분야 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도서관</a:t>
            </a:r>
            <a:endParaRPr lang="en-US" altLang="ko-KR" sz="1800" dirty="0" smtClean="0"/>
          </a:p>
          <a:p>
            <a:pPr lvl="1">
              <a:buFont typeface="Wingdings" pitchFamily="2" charset="2"/>
              <a:buChar char="§"/>
            </a:pPr>
            <a:r>
              <a:rPr lang="ko-KR" altLang="en-US" sz="1800" dirty="0" smtClean="0"/>
              <a:t>보건분야 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생활체육시설</a:t>
            </a:r>
            <a:endParaRPr lang="en-US" altLang="ko-KR" sz="1800" dirty="0" smtClean="0"/>
          </a:p>
          <a:p>
            <a:pPr lvl="1">
              <a:buFont typeface="Wingdings" pitchFamily="2" charset="2"/>
              <a:buChar char="§"/>
            </a:pPr>
            <a:r>
              <a:rPr lang="ko-KR" altLang="en-US" sz="1800" dirty="0" smtClean="0"/>
              <a:t>사회복지분야 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노인 여가 복지시설</a:t>
            </a:r>
            <a:endParaRPr lang="en-US" altLang="ko-KR" sz="1800" dirty="0" smtClean="0"/>
          </a:p>
          <a:p>
            <a:pPr lvl="1">
              <a:buFont typeface="Wingdings" pitchFamily="2" charset="2"/>
              <a:buChar char="§"/>
            </a:pPr>
            <a:r>
              <a:rPr lang="ko-KR" altLang="en-US" sz="1800" dirty="0" smtClean="0"/>
              <a:t>환경 분야 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공원</a:t>
            </a:r>
            <a:endParaRPr lang="en-US" altLang="ko-KR" sz="1800" dirty="0" smtClean="0"/>
          </a:p>
          <a:p>
            <a:pPr lvl="1">
              <a:buFont typeface="Wingdings" pitchFamily="2" charset="2"/>
              <a:buChar char="§"/>
            </a:pPr>
            <a:r>
              <a:rPr lang="ko-KR" altLang="en-US" sz="1800" dirty="0" smtClean="0"/>
              <a:t>편의 분야 </a:t>
            </a:r>
            <a:r>
              <a:rPr lang="en-US" altLang="ko-KR" sz="1800" dirty="0" smtClean="0"/>
              <a:t>: </a:t>
            </a:r>
            <a:r>
              <a:rPr lang="ko-KR" altLang="en-US" sz="1800" dirty="0" smtClean="0"/>
              <a:t>주차장</a:t>
            </a:r>
            <a:endParaRPr lang="ko-KR" altLang="en-US" sz="3600" dirty="0"/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흰색사선무늬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1800">
              <a:solidFill>
                <a:prstClr val="black"/>
              </a:solidFill>
              <a:latin typeface="굴림" charset="-127"/>
              <a:ea typeface="굴림" charset="-127"/>
            </a:endParaRPr>
          </a:p>
        </p:txBody>
      </p:sp>
      <p:pic>
        <p:nvPicPr>
          <p:cNvPr id="1025" name="_x120112312" descr="EMB00000bc05f72"/>
          <p:cNvPicPr>
            <a:picLocks noChangeAspect="1" noChangeArrowheads="1"/>
          </p:cNvPicPr>
          <p:nvPr/>
        </p:nvPicPr>
        <p:blipFill>
          <a:blip r:embed="rId4" cstate="print"/>
          <a:srcRect l="877" b="775"/>
          <a:stretch>
            <a:fillRect/>
          </a:stretch>
        </p:blipFill>
        <p:spPr bwMode="auto">
          <a:xfrm>
            <a:off x="642910" y="685122"/>
            <a:ext cx="8072494" cy="5429288"/>
          </a:xfrm>
          <a:prstGeom prst="rect">
            <a:avLst/>
          </a:prstGeom>
          <a:noFill/>
        </p:spPr>
      </p:pic>
      <p:sp>
        <p:nvSpPr>
          <p:cNvPr id="7" name="직사각형 6"/>
          <p:cNvSpPr/>
          <p:nvPr/>
        </p:nvSpPr>
        <p:spPr>
          <a:xfrm>
            <a:off x="0" y="0"/>
            <a:ext cx="3357554" cy="500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6" name="그림 25" descr="옆트이미ㅣㅣ.png"/>
          <p:cNvPicPr preferRelativeResize="0"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3306" y="6143643"/>
            <a:ext cx="6742210" cy="71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014168" y="6331544"/>
            <a:ext cx="7060486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o-KR" altLang="en-US" sz="1600" b="1" dirty="0" smtClean="0">
                <a:ln w="11430"/>
                <a:solidFill>
                  <a:srgbClr val="004370"/>
                </a:solidFill>
                <a:latin typeface="-윤고딕140_ppt" pitchFamily="18" charset="-127"/>
                <a:ea typeface="-윤고딕140_ppt" pitchFamily="18" charset="-127"/>
              </a:rPr>
              <a:t>지방자치단체 최초 </a:t>
            </a:r>
            <a:r>
              <a:rPr lang="en-US" altLang="ko-KR" sz="1600" b="1" dirty="0" smtClean="0">
                <a:ln w="11430"/>
                <a:solidFill>
                  <a:srgbClr val="0099FF"/>
                </a:solidFill>
                <a:latin typeface="-윤고딕140_ppt" pitchFamily="18" charset="-127"/>
                <a:ea typeface="-윤고딕140_ppt" pitchFamily="18" charset="-127"/>
              </a:rPr>
              <a:t>GIS</a:t>
            </a:r>
            <a:r>
              <a:rPr lang="ko-KR" altLang="en-US" sz="1600" b="1" dirty="0" smtClean="0">
                <a:ln w="11430"/>
                <a:solidFill>
                  <a:srgbClr val="0099FF"/>
                </a:solidFill>
                <a:latin typeface="-윤고딕140_ppt" pitchFamily="18" charset="-127"/>
                <a:ea typeface="-윤고딕140_ppt" pitchFamily="18" charset="-127"/>
              </a:rPr>
              <a:t>기법</a:t>
            </a:r>
            <a:r>
              <a:rPr lang="ko-KR" altLang="en-US" sz="1600" b="1" dirty="0" smtClean="0">
                <a:ln w="11430"/>
                <a:solidFill>
                  <a:srgbClr val="004370"/>
                </a:solidFill>
                <a:latin typeface="-윤고딕140_ppt" pitchFamily="18" charset="-127"/>
                <a:ea typeface="-윤고딕140_ppt" pitchFamily="18" charset="-127"/>
              </a:rPr>
              <a:t>을</a:t>
            </a:r>
            <a:r>
              <a:rPr lang="en-US" altLang="ko-KR" sz="1600" b="1" dirty="0" smtClean="0">
                <a:ln w="11430"/>
                <a:solidFill>
                  <a:srgbClr val="004370"/>
                </a:solidFill>
                <a:latin typeface="-윤고딕140_ppt" pitchFamily="18" charset="-127"/>
                <a:ea typeface="-윤고딕140_ppt" pitchFamily="18" charset="-127"/>
              </a:rPr>
              <a:t> </a:t>
            </a:r>
            <a:r>
              <a:rPr lang="ko-KR" altLang="en-US" sz="1600" b="1" dirty="0" smtClean="0">
                <a:ln w="11430"/>
                <a:solidFill>
                  <a:srgbClr val="004370"/>
                </a:solidFill>
                <a:latin typeface="-윤고딕140_ppt" pitchFamily="18" charset="-127"/>
                <a:ea typeface="-윤고딕140_ppt" pitchFamily="18" charset="-127"/>
              </a:rPr>
              <a:t>활용한 </a:t>
            </a:r>
            <a:r>
              <a:rPr lang="ko-KR" altLang="en-US" sz="1600" b="1" dirty="0" smtClean="0">
                <a:ln w="11430"/>
                <a:solidFill>
                  <a:srgbClr val="0099FF"/>
                </a:solidFill>
                <a:latin typeface="-윤고딕140_ppt" pitchFamily="18" charset="-127"/>
                <a:ea typeface="-윤고딕140_ppt" pitchFamily="18" charset="-127"/>
              </a:rPr>
              <a:t>도보</a:t>
            </a:r>
            <a:r>
              <a:rPr lang="en-US" altLang="ko-KR" sz="1600" b="1" dirty="0" smtClean="0">
                <a:ln w="11430"/>
                <a:solidFill>
                  <a:srgbClr val="0099FF"/>
                </a:solidFill>
                <a:latin typeface="-윤고딕140_ppt" pitchFamily="18" charset="-127"/>
                <a:ea typeface="-윤고딕140_ppt" pitchFamily="18" charset="-127"/>
              </a:rPr>
              <a:t>10</a:t>
            </a:r>
            <a:r>
              <a:rPr lang="ko-KR" altLang="en-US" sz="1600" b="1" dirty="0" err="1" smtClean="0">
                <a:ln w="11430"/>
                <a:solidFill>
                  <a:srgbClr val="0099FF"/>
                </a:solidFill>
                <a:latin typeface="-윤고딕140_ppt" pitchFamily="18" charset="-127"/>
                <a:ea typeface="-윤고딕140_ppt" pitchFamily="18" charset="-127"/>
              </a:rPr>
              <a:t>분프로젝트</a:t>
            </a:r>
            <a:r>
              <a:rPr lang="ko-KR" altLang="en-US" sz="1600" b="1" dirty="0" smtClean="0">
                <a:ln w="11430"/>
                <a:solidFill>
                  <a:srgbClr val="0099FF"/>
                </a:solidFill>
                <a:latin typeface="-윤고딕140_ppt" pitchFamily="18" charset="-127"/>
                <a:ea typeface="-윤고딕140_ppt" pitchFamily="18" charset="-127"/>
              </a:rPr>
              <a:t> </a:t>
            </a:r>
            <a:r>
              <a:rPr lang="ko-KR" altLang="en-US" sz="1600" b="1" dirty="0" smtClean="0">
                <a:ln w="11430"/>
                <a:solidFill>
                  <a:srgbClr val="004370"/>
                </a:solidFill>
                <a:latin typeface="-윤고딕140_ppt" pitchFamily="18" charset="-127"/>
                <a:ea typeface="-윤고딕140_ppt" pitchFamily="18" charset="-127"/>
              </a:rPr>
              <a:t>추진</a:t>
            </a:r>
          </a:p>
        </p:txBody>
      </p:sp>
      <p:grpSp>
        <p:nvGrpSpPr>
          <p:cNvPr id="2" name="그룹 36"/>
          <p:cNvGrpSpPr>
            <a:grpSpLocks/>
          </p:cNvGrpSpPr>
          <p:nvPr/>
        </p:nvGrpSpPr>
        <p:grpSpPr bwMode="auto">
          <a:xfrm>
            <a:off x="-32" y="-71462"/>
            <a:ext cx="6939429" cy="893968"/>
            <a:chOff x="370697" y="42979"/>
            <a:chExt cx="7338998" cy="893003"/>
          </a:xfrm>
        </p:grpSpPr>
        <p:pic>
          <p:nvPicPr>
            <p:cNvPr id="11" name="그림 31" descr="소제목 바.png"/>
            <p:cNvPicPr preferRelativeResize="0">
              <a:picLocks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0697" y="42979"/>
              <a:ext cx="7338998" cy="893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904186" y="337833"/>
              <a:ext cx="3338390" cy="33818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1600" b="1" spc="5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-윤고딕340" pitchFamily="18" charset="-127"/>
                  <a:ea typeface="-윤고딕340" pitchFamily="18" charset="-127"/>
                </a:rPr>
                <a:t>지도로 살펴본 도보</a:t>
              </a:r>
              <a:r>
                <a:rPr kumimoji="0" lang="en-US" altLang="ko-KR" sz="1600" b="1" spc="5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-윤고딕340" pitchFamily="18" charset="-127"/>
                  <a:ea typeface="-윤고딕340" pitchFamily="18" charset="-127"/>
                </a:rPr>
                <a:t>10</a:t>
              </a:r>
              <a:r>
                <a:rPr kumimoji="0" lang="ko-KR" altLang="en-US" sz="1600" b="1" spc="50" dirty="0" smtClean="0">
                  <a:ln w="13500">
                    <a:solidFill>
                      <a:srgbClr val="4F81BD">
                        <a:shade val="2500"/>
                        <a:alpha val="6500"/>
                      </a:srgbClr>
                    </a:solidFill>
                    <a:prstDash val="solid"/>
                  </a:ln>
                  <a:solidFill>
                    <a:srgbClr val="4F81BD">
                      <a:tint val="3000"/>
                      <a:alpha val="95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-윤고딕340" pitchFamily="18" charset="-127"/>
                  <a:ea typeface="-윤고딕340" pitchFamily="18" charset="-127"/>
                </a:rPr>
                <a:t>분 프로젝트</a:t>
              </a:r>
              <a:endParaRPr kumimoji="0" lang="ko-KR" altLang="en-US" sz="1600" b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-윤고딕340" pitchFamily="18" charset="-127"/>
                <a:ea typeface="-윤고딕340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2674656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3_4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1621" y="4857760"/>
            <a:ext cx="2717800" cy="430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ko-KR" altLang="en-US" sz="1100" dirty="0" smtClean="0">
                <a:solidFill>
                  <a:schemeClr val="bg1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전체시설</a:t>
            </a:r>
            <a:endParaRPr lang="en-US" altLang="ko-KR" sz="1100" dirty="0" smtClean="0">
              <a:solidFill>
                <a:schemeClr val="bg1">
                  <a:lumMod val="50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ko-KR" altLang="en-US" sz="1100" dirty="0" smtClean="0">
                <a:solidFill>
                  <a:schemeClr val="bg1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최소기준 </a:t>
            </a:r>
            <a:r>
              <a:rPr lang="en-US" altLang="ko-KR" sz="1100" dirty="0" smtClean="0">
                <a:solidFill>
                  <a:schemeClr val="bg1">
                    <a:lumMod val="50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400m</a:t>
            </a:r>
            <a:endParaRPr kumimoji="0" lang="en-US" altLang="ko-KR" sz="1100" dirty="0">
              <a:solidFill>
                <a:schemeClr val="bg1">
                  <a:lumMod val="50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56176" y="4572008"/>
            <a:ext cx="234872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dirty="0">
                <a:solidFill>
                  <a:srgbClr val="C00000"/>
                </a:solidFill>
                <a:latin typeface="HY헤드라인M" pitchFamily="18" charset="-127"/>
                <a:ea typeface="HY헤드라인M" pitchFamily="18" charset="-127"/>
              </a:rPr>
              <a:t>_Lack</a:t>
            </a:r>
            <a:r>
              <a:rPr kumimoji="0" lang="en-US" altLang="ko-KR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of </a:t>
            </a:r>
            <a:r>
              <a:rPr kumimoji="0" lang="en-US" altLang="ko-KR" dirty="0" smtClean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Childcare; </a:t>
            </a:r>
            <a:endParaRPr kumimoji="0" lang="en-US" altLang="ko-KR" dirty="0">
              <a:solidFill>
                <a:schemeClr val="tx2">
                  <a:lumMod val="7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43306" y="214290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보육 </a:t>
            </a:r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3_ 400m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19328" y="5572140"/>
            <a:ext cx="10247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8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9062 (  5.8%)</a:t>
            </a:r>
            <a:endParaRPr lang="ko-KR" altLang="en-US" sz="800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algn="r"/>
            <a:endParaRPr lang="en-US" altLang="ko-KR" sz="800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algn="r"/>
            <a:r>
              <a:rPr lang="en-US" altLang="ko-KR" sz="8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103355 (65.7%)</a:t>
            </a:r>
          </a:p>
          <a:p>
            <a:pPr algn="r"/>
            <a:endParaRPr lang="en-US" altLang="ko-KR" sz="800" dirty="0" smtClean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  <a:p>
            <a:pPr algn="r"/>
            <a:r>
              <a:rPr lang="en-US" altLang="ko-KR" sz="800" dirty="0" smtClean="0">
                <a:solidFill>
                  <a:schemeClr val="tx2">
                    <a:lumMod val="75000"/>
                  </a:schemeClr>
                </a:solidFill>
                <a:latin typeface="HY견고딕" pitchFamily="18" charset="-127"/>
                <a:ea typeface="HY견고딕" pitchFamily="18" charset="-127"/>
              </a:rPr>
              <a:t>44850 (28.5%)</a:t>
            </a:r>
            <a:endParaRPr lang="ko-KR" altLang="en-US" sz="800" dirty="0">
              <a:solidFill>
                <a:schemeClr val="tx2">
                  <a:lumMod val="75000"/>
                </a:schemeClr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192" y="5640412"/>
            <a:ext cx="18097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슬라이드 번호 개체 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29BB8-367D-4B71-B50F-E6E557E3A625}" type="slidenum">
              <a:rPr lang="ko-KR" altLang="en-US" smtClean="0"/>
              <a:pPr/>
              <a:t>42</a:t>
            </a:fld>
            <a:endParaRPr lang="ko-KR" altLang="en-US"/>
          </a:p>
        </p:txBody>
      </p:sp>
      <p:sp>
        <p:nvSpPr>
          <p:cNvPr id="13" name="타원 12"/>
          <p:cNvSpPr/>
          <p:nvPr/>
        </p:nvSpPr>
        <p:spPr>
          <a:xfrm>
            <a:off x="1000100" y="3357562"/>
            <a:ext cx="1857388" cy="142876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8"/>
          <p:cNvSpPr>
            <a:spLocks noGrp="1"/>
          </p:cNvSpPr>
          <p:nvPr>
            <p:ph type="ctrTitle"/>
          </p:nvPr>
        </p:nvSpPr>
        <p:spPr>
          <a:xfrm>
            <a:off x="611188" y="1989138"/>
            <a:ext cx="7918450" cy="1512887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ko-KR" sz="2400" b="1" dirty="0" smtClean="0"/>
              <a:t/>
            </a:r>
            <a:br>
              <a:rPr lang="en-US" altLang="ko-KR" sz="2400" b="1" dirty="0" smtClean="0"/>
            </a:br>
            <a:r>
              <a:rPr lang="en-US" altLang="ko-KR" sz="4400" b="1" dirty="0" smtClean="0"/>
              <a:t>3. </a:t>
            </a:r>
            <a:r>
              <a:rPr lang="ko-KR" altLang="en-US" sz="4400" b="1" dirty="0" smtClean="0"/>
              <a:t>성남시 </a:t>
            </a:r>
            <a:r>
              <a:rPr lang="en-US" altLang="ko-KR" sz="4400" b="1" dirty="0" smtClean="0"/>
              <a:t>100</a:t>
            </a:r>
            <a:r>
              <a:rPr lang="ko-KR" altLang="en-US" sz="4400" b="1" dirty="0" smtClean="0"/>
              <a:t>만 시민주치의 사업 소개</a:t>
            </a:r>
            <a:endParaRPr lang="ko-KR" alt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xmlns="" val="14841401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29600" cy="11430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ko-KR" dirty="0" smtClean="0"/>
              <a:t>1) </a:t>
            </a:r>
            <a:r>
              <a:rPr lang="ko-KR" altLang="en-US" dirty="0" smtClean="0"/>
              <a:t>성남시민의 의료비 부담</a:t>
            </a:r>
            <a:endParaRPr lang="ko-KR" altLang="en-US" sz="2400" dirty="0"/>
          </a:p>
        </p:txBody>
      </p:sp>
      <p:sp>
        <p:nvSpPr>
          <p:cNvPr id="7" name="내용 개체 틀 6"/>
          <p:cNvSpPr>
            <a:spLocks noGrp="1"/>
          </p:cNvSpPr>
          <p:nvPr>
            <p:ph idx="1"/>
          </p:nvPr>
        </p:nvSpPr>
        <p:spPr>
          <a:xfrm>
            <a:off x="107504" y="928670"/>
            <a:ext cx="9036496" cy="5329237"/>
          </a:xfrm>
        </p:spPr>
        <p:txBody>
          <a:bodyPr>
            <a:noAutofit/>
          </a:bodyPr>
          <a:lstStyle/>
          <a:p>
            <a:pPr marL="263525" indent="-263525" eaLnBrk="1" hangingPunct="1">
              <a:lnSpc>
                <a:spcPct val="150000"/>
              </a:lnSpc>
              <a:defRPr/>
            </a:pPr>
            <a:r>
              <a:rPr lang="ko-KR" altLang="en-US" sz="2500" dirty="0" smtClean="0">
                <a:ln w="3175">
                  <a:noFill/>
                </a:ln>
                <a:latin typeface="굴림" pitchFamily="50" charset="-127"/>
                <a:ea typeface="굴림" pitchFamily="50" charset="-127"/>
                <a:cs typeface="Arial" charset="0"/>
              </a:rPr>
              <a:t>   건강보험 가입자</a:t>
            </a:r>
            <a:r>
              <a:rPr lang="en-US" altLang="ko-KR" sz="2500" dirty="0" smtClean="0">
                <a:ln w="3175">
                  <a:noFill/>
                </a:ln>
                <a:latin typeface="굴림" pitchFamily="50" charset="-127"/>
                <a:ea typeface="굴림" pitchFamily="50" charset="-127"/>
                <a:cs typeface="Arial" charset="0"/>
              </a:rPr>
              <a:t>(963,310</a:t>
            </a:r>
            <a:r>
              <a:rPr lang="ko-KR" altLang="en-US" sz="2500" dirty="0" smtClean="0">
                <a:ln w="3175">
                  <a:noFill/>
                </a:ln>
                <a:latin typeface="굴림" pitchFamily="50" charset="-127"/>
                <a:ea typeface="굴림" pitchFamily="50" charset="-127"/>
                <a:cs typeface="Arial" charset="0"/>
              </a:rPr>
              <a:t>명</a:t>
            </a:r>
            <a:r>
              <a:rPr lang="en-US" altLang="ko-KR" sz="2500" dirty="0" smtClean="0">
                <a:ln w="3175">
                  <a:noFill/>
                </a:ln>
                <a:latin typeface="굴림" pitchFamily="50" charset="-127"/>
                <a:ea typeface="굴림" pitchFamily="50" charset="-127"/>
                <a:cs typeface="Arial" charset="0"/>
              </a:rPr>
              <a:t>) </a:t>
            </a:r>
            <a:r>
              <a:rPr lang="ko-KR" altLang="en-US" sz="2500" dirty="0" smtClean="0">
                <a:ln w="3175">
                  <a:noFill/>
                </a:ln>
                <a:latin typeface="굴림" pitchFamily="50" charset="-127"/>
                <a:ea typeface="굴림" pitchFamily="50" charset="-127"/>
                <a:cs typeface="Arial" charset="0"/>
              </a:rPr>
              <a:t>및 의료급여</a:t>
            </a:r>
            <a:r>
              <a:rPr lang="en-US" altLang="ko-KR" sz="2500" dirty="0" smtClean="0">
                <a:ln w="3175">
                  <a:noFill/>
                </a:ln>
                <a:latin typeface="굴림" pitchFamily="50" charset="-127"/>
                <a:ea typeface="굴림" pitchFamily="50" charset="-127"/>
                <a:cs typeface="Arial" charset="0"/>
              </a:rPr>
              <a:t>(16,834</a:t>
            </a:r>
            <a:r>
              <a:rPr lang="ko-KR" altLang="en-US" sz="2500" dirty="0" smtClean="0">
                <a:ln w="3175">
                  <a:noFill/>
                </a:ln>
                <a:latin typeface="굴림" pitchFamily="50" charset="-127"/>
                <a:ea typeface="굴림" pitchFamily="50" charset="-127"/>
                <a:cs typeface="Arial" charset="0"/>
              </a:rPr>
              <a:t>명</a:t>
            </a:r>
            <a:r>
              <a:rPr lang="en-US" altLang="ko-KR" sz="2500" dirty="0" smtClean="0">
                <a:ln w="3175">
                  <a:noFill/>
                </a:ln>
                <a:latin typeface="굴림" pitchFamily="50" charset="-127"/>
                <a:ea typeface="굴림" pitchFamily="50" charset="-127"/>
                <a:cs typeface="Arial" charset="0"/>
              </a:rPr>
              <a:t>)</a:t>
            </a:r>
          </a:p>
          <a:p>
            <a:pPr marL="263525" indent="-263525" eaLnBrk="1" hangingPunct="1">
              <a:lnSpc>
                <a:spcPct val="150000"/>
              </a:lnSpc>
              <a:defRPr/>
            </a:pPr>
            <a:endParaRPr lang="en-US" altLang="ko-KR" sz="2500" dirty="0" smtClean="0">
              <a:ln w="3175">
                <a:noFill/>
              </a:ln>
              <a:latin typeface="굴림" pitchFamily="50" charset="-127"/>
              <a:ea typeface="굴림" pitchFamily="50" charset="-127"/>
              <a:cs typeface="Arial" charset="0"/>
            </a:endParaRPr>
          </a:p>
          <a:p>
            <a:pPr marL="263525" indent="-263525" eaLnBrk="1" hangingPunct="1">
              <a:lnSpc>
                <a:spcPct val="150000"/>
              </a:lnSpc>
              <a:defRPr/>
            </a:pPr>
            <a:endParaRPr lang="en-US" altLang="ko-KR" sz="2500" dirty="0" smtClean="0">
              <a:ln w="3175">
                <a:noFill/>
              </a:ln>
              <a:latin typeface="굴림" pitchFamily="50" charset="-127"/>
              <a:ea typeface="굴림" pitchFamily="50" charset="-127"/>
              <a:cs typeface="Arial" charset="0"/>
            </a:endParaRPr>
          </a:p>
          <a:p>
            <a:pPr marL="263525" indent="-263525" eaLnBrk="1" hangingPunct="1">
              <a:lnSpc>
                <a:spcPct val="150000"/>
              </a:lnSpc>
              <a:defRPr/>
            </a:pPr>
            <a:endParaRPr lang="en-US" altLang="ko-KR" sz="2500" dirty="0" smtClean="0">
              <a:ln w="3175">
                <a:noFill/>
              </a:ln>
              <a:solidFill>
                <a:srgbClr val="FF0000"/>
              </a:solidFill>
              <a:latin typeface="굴림" pitchFamily="50" charset="-127"/>
              <a:ea typeface="굴림" pitchFamily="50" charset="-127"/>
              <a:cs typeface="Arial" charset="0"/>
            </a:endParaRPr>
          </a:p>
          <a:p>
            <a:pPr marL="263525" indent="-263525" eaLnBrk="1" hangingPunct="1">
              <a:lnSpc>
                <a:spcPct val="150000"/>
              </a:lnSpc>
              <a:defRPr/>
            </a:pPr>
            <a:endParaRPr lang="en-US" altLang="ko-KR" sz="2500" dirty="0" smtClean="0">
              <a:ln w="3175">
                <a:noFill/>
              </a:ln>
              <a:solidFill>
                <a:srgbClr val="FF0000"/>
              </a:solidFill>
              <a:latin typeface="굴림" pitchFamily="50" charset="-127"/>
              <a:ea typeface="굴림" pitchFamily="50" charset="-127"/>
              <a:cs typeface="Arial" charset="0"/>
            </a:endParaRPr>
          </a:p>
          <a:p>
            <a:pPr marL="263525" indent="-263525" eaLnBrk="1" hangingPunct="1">
              <a:lnSpc>
                <a:spcPct val="150000"/>
              </a:lnSpc>
              <a:defRPr/>
            </a:pPr>
            <a:endParaRPr lang="en-US" altLang="ko-KR" sz="2500" dirty="0" smtClean="0">
              <a:ln w="3175">
                <a:noFill/>
              </a:ln>
              <a:solidFill>
                <a:srgbClr val="FF0000"/>
              </a:solidFill>
              <a:latin typeface="굴림" pitchFamily="50" charset="-127"/>
              <a:ea typeface="굴림" pitchFamily="50" charset="-127"/>
              <a:cs typeface="Arial" charset="0"/>
            </a:endParaRPr>
          </a:p>
          <a:p>
            <a:pPr marL="263525" indent="-263525" eaLnBrk="1" hangingPunct="1">
              <a:lnSpc>
                <a:spcPct val="150000"/>
              </a:lnSpc>
              <a:defRPr/>
            </a:pPr>
            <a:endParaRPr lang="en-US" altLang="ko-KR" sz="2500" dirty="0" smtClean="0">
              <a:ln w="3175">
                <a:noFill/>
              </a:ln>
              <a:solidFill>
                <a:srgbClr val="FF0000"/>
              </a:solidFill>
              <a:latin typeface="굴림" pitchFamily="50" charset="-127"/>
              <a:ea typeface="굴림" pitchFamily="50" charset="-127"/>
              <a:cs typeface="Arial" charset="0"/>
            </a:endParaRPr>
          </a:p>
          <a:p>
            <a:pPr marL="263525" indent="-263525" eaLnBrk="1" hangingPunct="1">
              <a:defRPr/>
            </a:pPr>
            <a:r>
              <a:rPr lang="en-US" altLang="ko-KR" sz="2000" dirty="0" smtClean="0"/>
              <a:t>※ </a:t>
            </a:r>
            <a:r>
              <a:rPr lang="ko-KR" altLang="en-US" sz="2000" dirty="0" smtClean="0"/>
              <a:t>전국 통계상의 본인 </a:t>
            </a:r>
            <a:r>
              <a:rPr lang="ko-KR" altLang="en-US" sz="2000" dirty="0" err="1" smtClean="0"/>
              <a:t>부담율</a:t>
            </a:r>
            <a:r>
              <a:rPr lang="en-US" altLang="ko-KR" sz="2000" dirty="0" smtClean="0"/>
              <a:t>(37.5%)</a:t>
            </a:r>
            <a:r>
              <a:rPr lang="ko-KR" altLang="en-US" sz="2000" dirty="0" smtClean="0"/>
              <a:t>에 맞추어 성남시민의 부담 추정</a:t>
            </a:r>
          </a:p>
          <a:p>
            <a:pPr marL="263525" indent="-263525" eaLnBrk="1" hangingPunct="1">
              <a:defRPr/>
            </a:pPr>
            <a:r>
              <a:rPr lang="ko-KR" altLang="en-US" sz="2500" b="1" dirty="0" smtClean="0">
                <a:ln w="3175">
                  <a:noFill/>
                </a:ln>
                <a:solidFill>
                  <a:srgbClr val="FF0000"/>
                </a:solidFill>
                <a:latin typeface="굴림" pitchFamily="50" charset="-127"/>
                <a:ea typeface="굴림" pitchFamily="50" charset="-127"/>
                <a:cs typeface="Arial" charset="0"/>
              </a:rPr>
              <a:t>민간 보험료 부담</a:t>
            </a:r>
            <a:r>
              <a:rPr lang="en-US" altLang="ko-KR" sz="1800" b="1" dirty="0" smtClean="0">
                <a:ln w="3175">
                  <a:noFill/>
                </a:ln>
                <a:solidFill>
                  <a:srgbClr val="FF0000"/>
                </a:solidFill>
                <a:latin typeface="굴림" pitchFamily="50" charset="-127"/>
                <a:ea typeface="굴림" pitchFamily="50" charset="-127"/>
                <a:cs typeface="Arial" charset="0"/>
              </a:rPr>
              <a:t>(1</a:t>
            </a:r>
            <a:r>
              <a:rPr lang="ko-KR" altLang="en-US" sz="1800" b="1" dirty="0" smtClean="0">
                <a:ln w="3175">
                  <a:noFill/>
                </a:ln>
                <a:solidFill>
                  <a:srgbClr val="FF0000"/>
                </a:solidFill>
                <a:latin typeface="굴림" pitchFamily="50" charset="-127"/>
                <a:ea typeface="굴림" pitchFamily="50" charset="-127"/>
                <a:cs typeface="Arial" charset="0"/>
              </a:rPr>
              <a:t>인당 약</a:t>
            </a:r>
            <a:r>
              <a:rPr lang="en-US" altLang="ko-KR" sz="1800" b="1" dirty="0" smtClean="0">
                <a:ln w="3175">
                  <a:noFill/>
                </a:ln>
                <a:solidFill>
                  <a:srgbClr val="FF0000"/>
                </a:solidFill>
                <a:latin typeface="굴림" pitchFamily="50" charset="-127"/>
                <a:ea typeface="굴림" pitchFamily="50" charset="-127"/>
                <a:cs typeface="Arial" charset="0"/>
              </a:rPr>
              <a:t>10</a:t>
            </a:r>
            <a:r>
              <a:rPr lang="ko-KR" altLang="en-US" sz="1800" b="1" dirty="0" smtClean="0">
                <a:ln w="3175">
                  <a:noFill/>
                </a:ln>
                <a:solidFill>
                  <a:srgbClr val="FF0000"/>
                </a:solidFill>
                <a:latin typeface="굴림" pitchFamily="50" charset="-127"/>
                <a:ea typeface="굴림" pitchFamily="50" charset="-127"/>
                <a:cs typeface="Arial" charset="0"/>
              </a:rPr>
              <a:t>만원</a:t>
            </a:r>
            <a:r>
              <a:rPr lang="en-US" altLang="ko-KR" sz="1800" b="1" dirty="0" smtClean="0">
                <a:ln w="3175">
                  <a:noFill/>
                </a:ln>
                <a:solidFill>
                  <a:srgbClr val="FF0000"/>
                </a:solidFill>
                <a:latin typeface="굴림" pitchFamily="50" charset="-127"/>
                <a:ea typeface="굴림" pitchFamily="50" charset="-127"/>
                <a:cs typeface="Arial" charset="0"/>
              </a:rPr>
              <a:t>, </a:t>
            </a:r>
            <a:r>
              <a:rPr lang="ko-KR" altLang="en-US" sz="1800" b="1" dirty="0" smtClean="0">
                <a:ln w="3175">
                  <a:noFill/>
                </a:ln>
                <a:solidFill>
                  <a:srgbClr val="FF0000"/>
                </a:solidFill>
                <a:latin typeface="굴림" pitchFamily="50" charset="-127"/>
                <a:ea typeface="굴림" pitchFamily="50" charset="-127"/>
                <a:cs typeface="Arial" charset="0"/>
              </a:rPr>
              <a:t>가구당 월 </a:t>
            </a:r>
            <a:r>
              <a:rPr lang="en-US" altLang="ko-KR" sz="1800" b="1" dirty="0" smtClean="0">
                <a:ln w="3175">
                  <a:noFill/>
                </a:ln>
                <a:solidFill>
                  <a:srgbClr val="FF0000"/>
                </a:solidFill>
                <a:latin typeface="굴림" pitchFamily="50" charset="-127"/>
                <a:ea typeface="굴림" pitchFamily="50" charset="-127"/>
                <a:cs typeface="Arial" charset="0"/>
              </a:rPr>
              <a:t>24</a:t>
            </a:r>
            <a:r>
              <a:rPr lang="ko-KR" altLang="en-US" sz="1800" b="1" dirty="0" smtClean="0">
                <a:ln w="3175">
                  <a:noFill/>
                </a:ln>
                <a:solidFill>
                  <a:srgbClr val="FF0000"/>
                </a:solidFill>
                <a:latin typeface="굴림" pitchFamily="50" charset="-127"/>
                <a:ea typeface="굴림" pitchFamily="50" charset="-127"/>
                <a:cs typeface="Arial" charset="0"/>
              </a:rPr>
              <a:t>만원</a:t>
            </a:r>
            <a:r>
              <a:rPr lang="en-US" altLang="ko-KR" sz="1800" b="1" dirty="0" smtClean="0">
                <a:ln w="3175">
                  <a:noFill/>
                </a:ln>
                <a:solidFill>
                  <a:srgbClr val="FF0000"/>
                </a:solidFill>
                <a:latin typeface="굴림" pitchFamily="50" charset="-127"/>
                <a:ea typeface="굴림" pitchFamily="50" charset="-127"/>
                <a:cs typeface="Arial" charset="0"/>
              </a:rPr>
              <a:t>)</a:t>
            </a:r>
            <a:r>
              <a:rPr lang="ko-KR" altLang="en-US" sz="2500" b="1" dirty="0" smtClean="0">
                <a:ln w="3175">
                  <a:noFill/>
                </a:ln>
                <a:solidFill>
                  <a:srgbClr val="FF0000"/>
                </a:solidFill>
                <a:latin typeface="굴림" pitchFamily="50" charset="-127"/>
                <a:ea typeface="굴림" pitchFamily="50" charset="-127"/>
                <a:cs typeface="Arial" charset="0"/>
              </a:rPr>
              <a:t> </a:t>
            </a:r>
            <a:r>
              <a:rPr lang="en-US" altLang="ko-KR" sz="2500" b="1" dirty="0" smtClean="0">
                <a:ln w="3175">
                  <a:noFill/>
                </a:ln>
                <a:solidFill>
                  <a:srgbClr val="FF0000"/>
                </a:solidFill>
                <a:latin typeface="굴림" pitchFamily="50" charset="-127"/>
                <a:ea typeface="굴림" pitchFamily="50" charset="-127"/>
                <a:cs typeface="Arial" charset="0"/>
              </a:rPr>
              <a:t>: 1</a:t>
            </a:r>
            <a:r>
              <a:rPr lang="ko-KR" altLang="en-US" sz="2500" b="1" dirty="0" smtClean="0">
                <a:ln w="3175">
                  <a:noFill/>
                </a:ln>
                <a:solidFill>
                  <a:srgbClr val="FF0000"/>
                </a:solidFill>
                <a:latin typeface="굴림" pitchFamily="50" charset="-127"/>
                <a:ea typeface="굴림" pitchFamily="50" charset="-127"/>
                <a:cs typeface="Arial" charset="0"/>
              </a:rPr>
              <a:t>조 </a:t>
            </a:r>
            <a:r>
              <a:rPr lang="en-US" altLang="ko-KR" sz="2500" b="1" dirty="0" smtClean="0">
                <a:ln w="3175">
                  <a:noFill/>
                </a:ln>
                <a:solidFill>
                  <a:srgbClr val="FF0000"/>
                </a:solidFill>
                <a:latin typeface="굴림" pitchFamily="50" charset="-127"/>
                <a:ea typeface="굴림" pitchFamily="50" charset="-127"/>
                <a:cs typeface="Arial" charset="0"/>
              </a:rPr>
              <a:t>1,203</a:t>
            </a:r>
            <a:r>
              <a:rPr lang="ko-KR" altLang="en-US" sz="2500" b="1" dirty="0" smtClean="0">
                <a:ln w="3175">
                  <a:noFill/>
                </a:ln>
                <a:solidFill>
                  <a:srgbClr val="FF0000"/>
                </a:solidFill>
                <a:latin typeface="굴림" pitchFamily="50" charset="-127"/>
                <a:ea typeface="굴림" pitchFamily="50" charset="-127"/>
                <a:cs typeface="Arial" charset="0"/>
              </a:rPr>
              <a:t>억 원</a:t>
            </a:r>
            <a:endParaRPr lang="en-US" altLang="ko-KR" sz="2500" b="1" dirty="0" smtClean="0">
              <a:ln w="3175">
                <a:noFill/>
              </a:ln>
              <a:solidFill>
                <a:srgbClr val="FF0000"/>
              </a:solidFill>
              <a:latin typeface="굴림" pitchFamily="50" charset="-127"/>
              <a:ea typeface="굴림" pitchFamily="50" charset="-127"/>
              <a:cs typeface="Arial" charset="0"/>
            </a:endParaRPr>
          </a:p>
          <a:p>
            <a:pPr marL="263525" indent="-263525" eaLnBrk="1" hangingPunct="1">
              <a:defRPr/>
            </a:pPr>
            <a:r>
              <a:rPr lang="en-US" altLang="ko-KR" sz="2500" b="1" dirty="0" smtClean="0">
                <a:ln w="3175">
                  <a:noFill/>
                </a:ln>
                <a:solidFill>
                  <a:srgbClr val="FF0000"/>
                </a:solidFill>
                <a:latin typeface="굴림" pitchFamily="50" charset="-127"/>
                <a:ea typeface="굴림" pitchFamily="50" charset="-127"/>
                <a:cs typeface="Arial" charset="0"/>
              </a:rPr>
              <a:t>33,000</a:t>
            </a:r>
            <a:r>
              <a:rPr lang="ko-KR" altLang="en-US" sz="2500" b="1" dirty="0" smtClean="0">
                <a:ln w="3175">
                  <a:noFill/>
                </a:ln>
                <a:solidFill>
                  <a:srgbClr val="FF0000"/>
                </a:solidFill>
                <a:latin typeface="굴림" pitchFamily="50" charset="-127"/>
                <a:ea typeface="굴림" pitchFamily="50" charset="-127"/>
                <a:cs typeface="Arial" charset="0"/>
              </a:rPr>
              <a:t>명의 만성질환으로 인한 진료비 </a:t>
            </a:r>
            <a:r>
              <a:rPr lang="en-US" altLang="ko-KR" sz="2500" b="1" dirty="0" smtClean="0">
                <a:ln w="3175">
                  <a:noFill/>
                </a:ln>
                <a:solidFill>
                  <a:srgbClr val="FF0000"/>
                </a:solidFill>
                <a:latin typeface="굴림" pitchFamily="50" charset="-127"/>
                <a:ea typeface="굴림" pitchFamily="50" charset="-127"/>
                <a:cs typeface="Arial" charset="0"/>
              </a:rPr>
              <a:t>1,856</a:t>
            </a:r>
            <a:r>
              <a:rPr lang="ko-KR" altLang="en-US" sz="2500" b="1" dirty="0" smtClean="0">
                <a:ln w="3175">
                  <a:noFill/>
                </a:ln>
                <a:solidFill>
                  <a:srgbClr val="FF0000"/>
                </a:solidFill>
                <a:latin typeface="굴림" pitchFamily="50" charset="-127"/>
                <a:ea typeface="굴림" pitchFamily="50" charset="-127"/>
                <a:cs typeface="Arial" charset="0"/>
              </a:rPr>
              <a:t>억 원 </a:t>
            </a:r>
            <a:r>
              <a:rPr lang="en-US" altLang="ko-KR" sz="2500" b="1" dirty="0" smtClean="0">
                <a:ln w="3175">
                  <a:noFill/>
                </a:ln>
                <a:solidFill>
                  <a:srgbClr val="FF0000"/>
                </a:solidFill>
                <a:latin typeface="굴림" pitchFamily="50" charset="-127"/>
                <a:ea typeface="굴림" pitchFamily="50" charset="-127"/>
                <a:cs typeface="Arial" charset="0"/>
              </a:rPr>
              <a:t>                                                                                                                                                   </a:t>
            </a:r>
          </a:p>
        </p:txBody>
      </p:sp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642910" y="1571612"/>
          <a:ext cx="7715304" cy="3497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0198"/>
                <a:gridCol w="2286016"/>
                <a:gridCol w="2000264"/>
                <a:gridCol w="1928826"/>
              </a:tblGrid>
              <a:tr h="40671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>
                          <a:solidFill>
                            <a:srgbClr val="000000"/>
                          </a:solidFill>
                          <a:latin typeface="바탕"/>
                        </a:rPr>
                        <a:t>구 분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 smtClean="0">
                          <a:solidFill>
                            <a:srgbClr val="000000"/>
                          </a:solidFill>
                          <a:latin typeface="바탕"/>
                        </a:rPr>
                        <a:t>분담 비율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 smtClean="0">
                          <a:solidFill>
                            <a:srgbClr val="000000"/>
                          </a:solidFill>
                          <a:latin typeface="바탕"/>
                        </a:rPr>
                        <a:t>의료비</a:t>
                      </a:r>
                      <a:r>
                        <a:rPr lang="en-US" altLang="ko-KR" sz="1600" dirty="0" smtClean="0">
                          <a:solidFill>
                            <a:srgbClr val="000000"/>
                          </a:solidFill>
                          <a:latin typeface="바탕"/>
                        </a:rPr>
                        <a:t>(</a:t>
                      </a:r>
                      <a:r>
                        <a:rPr lang="ko-KR" altLang="en-US" sz="1600" dirty="0" err="1">
                          <a:solidFill>
                            <a:srgbClr val="000000"/>
                          </a:solidFill>
                          <a:latin typeface="바탕"/>
                        </a:rPr>
                        <a:t>백만원</a:t>
                      </a:r>
                      <a:r>
                        <a:rPr lang="en-US" altLang="ko-KR" sz="1600" dirty="0">
                          <a:solidFill>
                            <a:srgbClr val="000000"/>
                          </a:solidFill>
                          <a:latin typeface="바탕"/>
                        </a:rPr>
                        <a:t>)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>
                          <a:solidFill>
                            <a:srgbClr val="000000"/>
                          </a:solidFill>
                          <a:latin typeface="바탕"/>
                        </a:rPr>
                        <a:t>계</a:t>
                      </a:r>
                      <a:endParaRPr lang="ko-KR" altLang="en-US" sz="11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바탕"/>
                        </a:rPr>
                        <a:t>100%</a:t>
                      </a:r>
                      <a:endParaRPr lang="en-US" sz="11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바탕"/>
                        </a:rPr>
                        <a:t>1,034,325</a:t>
                      </a:r>
                      <a:endParaRPr lang="en-US" sz="14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/>
                </a:tc>
              </a:tr>
              <a:tr h="370840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>
                          <a:solidFill>
                            <a:srgbClr val="000000"/>
                          </a:solidFill>
                          <a:latin typeface="바탕"/>
                        </a:rPr>
                        <a:t>건강보험부담</a:t>
                      </a:r>
                      <a:endParaRPr lang="ko-KR" altLang="en-US" sz="11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바탕"/>
                        </a:rPr>
                        <a:t>62.5%</a:t>
                      </a:r>
                      <a:endParaRPr lang="en-US" sz="11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바탕"/>
                        </a:rPr>
                        <a:t>646,453</a:t>
                      </a:r>
                      <a:endParaRPr lang="en-US" sz="11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/>
                </a:tc>
              </a:tr>
              <a:tr h="370840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dirty="0">
                          <a:solidFill>
                            <a:srgbClr val="000000"/>
                          </a:solidFill>
                          <a:latin typeface="바탕"/>
                        </a:rPr>
                        <a:t>본인</a:t>
                      </a:r>
                      <a:endParaRPr lang="ko-KR" altLang="en-US" sz="16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dirty="0">
                          <a:solidFill>
                            <a:srgbClr val="000000"/>
                          </a:solidFill>
                          <a:latin typeface="바탕"/>
                        </a:rPr>
                        <a:t>부담</a:t>
                      </a:r>
                      <a:endParaRPr lang="ko-KR" altLang="en-US" sz="1600" b="1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dirty="0" smtClean="0">
                          <a:solidFill>
                            <a:srgbClr val="FF0000"/>
                          </a:solidFill>
                          <a:latin typeface="바탕"/>
                        </a:rPr>
                        <a:t>소계</a:t>
                      </a:r>
                      <a:endParaRPr lang="ko-KR" altLang="en-US" sz="2400" dirty="0">
                        <a:solidFill>
                          <a:srgbClr val="FF0000"/>
                        </a:solidFill>
                        <a:latin typeface="바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latin typeface="바탕"/>
                        </a:rPr>
                        <a:t>37.5%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바탕"/>
                        </a:rPr>
                        <a:t>387,872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바탕"/>
                      </a:endParaRPr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 smtClean="0">
                          <a:solidFill>
                            <a:srgbClr val="000000"/>
                          </a:solidFill>
                          <a:latin typeface="바탕"/>
                        </a:rPr>
                        <a:t>보험급여</a:t>
                      </a:r>
                      <a:endParaRPr lang="en-US" altLang="ko-KR" sz="1600" dirty="0" smtClean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 smtClean="0">
                          <a:solidFill>
                            <a:srgbClr val="000000"/>
                          </a:solidFill>
                          <a:latin typeface="바탕"/>
                        </a:rPr>
                        <a:t>본인부담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바탕"/>
                        </a:rPr>
                        <a:t>21.6%</a:t>
                      </a:r>
                      <a:endParaRPr lang="en-US" sz="11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바탕"/>
                        </a:rPr>
                        <a:t>225,350</a:t>
                      </a:r>
                      <a:endParaRPr lang="en-US" sz="11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/>
                </a:tc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dirty="0" smtClean="0">
                          <a:solidFill>
                            <a:srgbClr val="000000"/>
                          </a:solidFill>
                          <a:latin typeface="바탕"/>
                        </a:rPr>
                        <a:t>법정 </a:t>
                      </a:r>
                      <a:r>
                        <a:rPr lang="ko-KR" altLang="en-US" sz="1600" dirty="0" err="1" smtClean="0">
                          <a:solidFill>
                            <a:srgbClr val="000000"/>
                          </a:solidFill>
                          <a:latin typeface="바탕"/>
                        </a:rPr>
                        <a:t>비급여</a:t>
                      </a:r>
                      <a:r>
                        <a:rPr lang="ko-KR" altLang="en-US" sz="1600" dirty="0" smtClean="0">
                          <a:solidFill>
                            <a:srgbClr val="000000"/>
                          </a:solidFill>
                          <a:latin typeface="바탕"/>
                        </a:rPr>
                        <a:t> 본인부담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바탕"/>
                        </a:rPr>
                        <a:t>15.9%</a:t>
                      </a:r>
                      <a:endParaRPr lang="en-US" sz="11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latin typeface="바탕"/>
                        </a:rPr>
                        <a:t>162,522</a:t>
                      </a:r>
                      <a:endParaRPr lang="en-US" sz="11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96445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B8C5-1A02-4D0E-9E57-38E28B7AF82A}" type="slidenum">
              <a:rPr lang="en-US" altLang="ko-KR"/>
              <a:pPr/>
              <a:t>45</a:t>
            </a:fld>
            <a:endParaRPr lang="en-US" altLang="ko-KR"/>
          </a:p>
        </p:txBody>
      </p:sp>
      <p:sp>
        <p:nvSpPr>
          <p:cNvPr id="8224" name="Rectangle 32"/>
          <p:cNvSpPr>
            <a:spLocks noChangeArrowheads="1"/>
          </p:cNvSpPr>
          <p:nvPr/>
        </p:nvSpPr>
        <p:spPr bwMode="auto">
          <a:xfrm>
            <a:off x="3840" y="250836"/>
            <a:ext cx="9144000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ko-KR" sz="32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2) </a:t>
            </a:r>
            <a:r>
              <a:rPr lang="ko-KR" altLang="en-US" sz="32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성남시의 높은 장년 인구</a:t>
            </a:r>
            <a:r>
              <a:rPr lang="en-US" altLang="ko-KR" sz="32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(40-60</a:t>
            </a:r>
            <a:r>
              <a:rPr lang="ko-KR" altLang="en-US" sz="32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세</a:t>
            </a:r>
            <a:r>
              <a:rPr lang="en-US" altLang="ko-KR" sz="32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r>
              <a:rPr lang="ko-KR" altLang="en-US" sz="32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의 비율</a:t>
            </a:r>
            <a:endParaRPr lang="en-US" altLang="ko-KR" sz="2400" dirty="0" smtClean="0">
              <a:solidFill>
                <a:srgbClr val="00206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8813" name="Rectangle 621"/>
          <p:cNvSpPr>
            <a:spLocks noChangeArrowheads="1"/>
          </p:cNvSpPr>
          <p:nvPr/>
        </p:nvSpPr>
        <p:spPr bwMode="auto">
          <a:xfrm>
            <a:off x="392113" y="1168400"/>
            <a:ext cx="5137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ko-KR" altLang="ko-KR" b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42844" y="142852"/>
            <a:ext cx="9144064" cy="5334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eaLnBrk="1" latinLnBrk="1" hangingPunct="1">
              <a:defRPr sz="3200">
                <a:solidFill>
                  <a:srgbClr val="FFCC00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  <a:lvl2pPr algn="l" eaLnBrk="1" latinLnBrk="1" hangingPunct="1">
              <a:defRPr sz="2800">
                <a:solidFill>
                  <a:schemeClr val="bg1"/>
                </a:solidFill>
                <a:latin typeface="Verdana" pitchFamily="34" charset="0"/>
              </a:defRPr>
            </a:lvl2pPr>
            <a:lvl3pPr algn="l" eaLnBrk="1" latinLnBrk="1" hangingPunct="1">
              <a:defRPr sz="2800">
                <a:solidFill>
                  <a:schemeClr val="bg1"/>
                </a:solidFill>
                <a:latin typeface="Verdana" pitchFamily="34" charset="0"/>
              </a:defRPr>
            </a:lvl3pPr>
            <a:lvl4pPr algn="l" eaLnBrk="1" latinLnBrk="1" hangingPunct="1">
              <a:defRPr sz="2800">
                <a:solidFill>
                  <a:schemeClr val="bg1"/>
                </a:solidFill>
                <a:latin typeface="Verdana" pitchFamily="34" charset="0"/>
              </a:defRPr>
            </a:lvl4pPr>
            <a:lvl5pPr algn="l" eaLnBrk="1" latinLnBrk="1" hangingPunct="1">
              <a:defRPr sz="2800">
                <a:solidFill>
                  <a:schemeClr val="bg1"/>
                </a:solidFill>
                <a:latin typeface="Verdana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erdana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erdana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erdana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endParaRPr lang="en-US" altLang="ko-KR" dirty="0"/>
          </a:p>
        </p:txBody>
      </p:sp>
      <p:sp>
        <p:nvSpPr>
          <p:cNvPr id="7" name="직사각형 6"/>
          <p:cNvSpPr/>
          <p:nvPr/>
        </p:nvSpPr>
        <p:spPr>
          <a:xfrm>
            <a:off x="1714480" y="642918"/>
            <a:ext cx="2680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dirty="0" smtClean="0">
                <a:solidFill>
                  <a:srgbClr val="C00000"/>
                </a:solidFill>
                <a:latin typeface="새굴림" pitchFamily="50" charset="-127"/>
                <a:ea typeface="새굴림" pitchFamily="50" charset="-127"/>
              </a:rPr>
              <a:t> </a:t>
            </a:r>
            <a:endParaRPr lang="ko-KR" altLang="en-US" sz="2000" b="1" dirty="0"/>
          </a:p>
        </p:txBody>
      </p:sp>
      <p:graphicFrame>
        <p:nvGraphicFramePr>
          <p:cNvPr id="8" name="차트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14460406"/>
              </p:ext>
            </p:extLst>
          </p:nvPr>
        </p:nvGraphicFramePr>
        <p:xfrm>
          <a:off x="392113" y="1168400"/>
          <a:ext cx="8356351" cy="5171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타원 8"/>
          <p:cNvSpPr/>
          <p:nvPr/>
        </p:nvSpPr>
        <p:spPr>
          <a:xfrm>
            <a:off x="3006706" y="1916832"/>
            <a:ext cx="3138268" cy="1160661"/>
          </a:xfrm>
          <a:prstGeom prst="ellipse">
            <a:avLst/>
          </a:prstGeom>
          <a:noFill/>
          <a:ln w="539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5150531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B8C5-1A02-4D0E-9E57-38E28B7AF82A}" type="slidenum">
              <a:rPr lang="en-US" altLang="ko-KR"/>
              <a:pPr/>
              <a:t>46</a:t>
            </a:fld>
            <a:endParaRPr lang="en-US" altLang="ko-KR"/>
          </a:p>
        </p:txBody>
      </p:sp>
      <p:sp>
        <p:nvSpPr>
          <p:cNvPr id="8224" name="Rectangle 32"/>
          <p:cNvSpPr>
            <a:spLocks noChangeArrowheads="1"/>
          </p:cNvSpPr>
          <p:nvPr/>
        </p:nvSpPr>
        <p:spPr bwMode="auto">
          <a:xfrm>
            <a:off x="3840" y="250836"/>
            <a:ext cx="9144000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o-KR" altLang="en-US" sz="32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성남시와 경기도 및 전국의 건강행태 비교</a:t>
            </a:r>
            <a:endParaRPr lang="en-US" altLang="ko-KR" sz="2400" dirty="0" smtClean="0">
              <a:solidFill>
                <a:srgbClr val="00206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8813" name="Rectangle 621"/>
          <p:cNvSpPr>
            <a:spLocks noChangeArrowheads="1"/>
          </p:cNvSpPr>
          <p:nvPr/>
        </p:nvSpPr>
        <p:spPr bwMode="auto">
          <a:xfrm>
            <a:off x="392113" y="1168400"/>
            <a:ext cx="5137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ko-KR" altLang="ko-KR" b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42844" y="142852"/>
            <a:ext cx="9144064" cy="5334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eaLnBrk="1" latinLnBrk="1" hangingPunct="1">
              <a:defRPr sz="3200">
                <a:solidFill>
                  <a:srgbClr val="FFCC00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  <a:lvl2pPr algn="l" eaLnBrk="1" latinLnBrk="1" hangingPunct="1">
              <a:defRPr sz="2800">
                <a:solidFill>
                  <a:schemeClr val="bg1"/>
                </a:solidFill>
                <a:latin typeface="Verdana" pitchFamily="34" charset="0"/>
              </a:defRPr>
            </a:lvl2pPr>
            <a:lvl3pPr algn="l" eaLnBrk="1" latinLnBrk="1" hangingPunct="1">
              <a:defRPr sz="2800">
                <a:solidFill>
                  <a:schemeClr val="bg1"/>
                </a:solidFill>
                <a:latin typeface="Verdana" pitchFamily="34" charset="0"/>
              </a:defRPr>
            </a:lvl3pPr>
            <a:lvl4pPr algn="l" eaLnBrk="1" latinLnBrk="1" hangingPunct="1">
              <a:defRPr sz="2800">
                <a:solidFill>
                  <a:schemeClr val="bg1"/>
                </a:solidFill>
                <a:latin typeface="Verdana" pitchFamily="34" charset="0"/>
              </a:defRPr>
            </a:lvl4pPr>
            <a:lvl5pPr algn="l" eaLnBrk="1" latinLnBrk="1" hangingPunct="1">
              <a:defRPr sz="2800">
                <a:solidFill>
                  <a:schemeClr val="bg1"/>
                </a:solidFill>
                <a:latin typeface="Verdana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erdana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erdana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erdana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endParaRPr lang="en-US" altLang="ko-KR" dirty="0"/>
          </a:p>
        </p:txBody>
      </p:sp>
      <p:sp>
        <p:nvSpPr>
          <p:cNvPr id="7" name="직사각형 6"/>
          <p:cNvSpPr/>
          <p:nvPr/>
        </p:nvSpPr>
        <p:spPr>
          <a:xfrm>
            <a:off x="1714480" y="642918"/>
            <a:ext cx="2680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dirty="0" smtClean="0">
                <a:solidFill>
                  <a:srgbClr val="C00000"/>
                </a:solidFill>
                <a:latin typeface="새굴림" pitchFamily="50" charset="-127"/>
                <a:ea typeface="새굴림" pitchFamily="50" charset="-127"/>
              </a:rPr>
              <a:t> </a:t>
            </a:r>
            <a:endParaRPr lang="ko-KR" altLang="en-US" sz="2000" b="1" dirty="0"/>
          </a:p>
        </p:txBody>
      </p:sp>
      <p:graphicFrame>
        <p:nvGraphicFramePr>
          <p:cNvPr id="10" name="차트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68487553"/>
              </p:ext>
            </p:extLst>
          </p:nvPr>
        </p:nvGraphicFramePr>
        <p:xfrm>
          <a:off x="158828" y="1430337"/>
          <a:ext cx="8749636" cy="5363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40619594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B8C5-1A02-4D0E-9E57-38E28B7AF82A}" type="slidenum">
              <a:rPr lang="en-US" altLang="ko-KR"/>
              <a:pPr/>
              <a:t>47</a:t>
            </a:fld>
            <a:endParaRPr lang="en-US" altLang="ko-KR"/>
          </a:p>
        </p:txBody>
      </p:sp>
      <p:sp>
        <p:nvSpPr>
          <p:cNvPr id="8224" name="Rectangle 32"/>
          <p:cNvSpPr>
            <a:spLocks noChangeArrowheads="1"/>
          </p:cNvSpPr>
          <p:nvPr/>
        </p:nvSpPr>
        <p:spPr bwMode="auto">
          <a:xfrm>
            <a:off x="3840" y="250836"/>
            <a:ext cx="9144000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ko-KR" sz="32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4) </a:t>
            </a:r>
            <a:r>
              <a:rPr lang="ko-KR" altLang="en-US" sz="32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성남시민의 구별 건강행태의 형평성 제고 </a:t>
            </a:r>
            <a:endParaRPr lang="en-US" altLang="ko-KR" sz="2400" dirty="0" smtClean="0">
              <a:solidFill>
                <a:srgbClr val="00206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8813" name="Rectangle 621"/>
          <p:cNvSpPr>
            <a:spLocks noChangeArrowheads="1"/>
          </p:cNvSpPr>
          <p:nvPr/>
        </p:nvSpPr>
        <p:spPr bwMode="auto">
          <a:xfrm>
            <a:off x="392113" y="1168400"/>
            <a:ext cx="5137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ko-KR" altLang="ko-KR" b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42844" y="142852"/>
            <a:ext cx="9144064" cy="5334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eaLnBrk="1" latinLnBrk="1" hangingPunct="1">
              <a:defRPr sz="3200">
                <a:solidFill>
                  <a:srgbClr val="FFCC00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  <a:lvl2pPr algn="l" eaLnBrk="1" latinLnBrk="1" hangingPunct="1">
              <a:defRPr sz="2800">
                <a:solidFill>
                  <a:schemeClr val="bg1"/>
                </a:solidFill>
                <a:latin typeface="Verdana" pitchFamily="34" charset="0"/>
              </a:defRPr>
            </a:lvl2pPr>
            <a:lvl3pPr algn="l" eaLnBrk="1" latinLnBrk="1" hangingPunct="1">
              <a:defRPr sz="2800">
                <a:solidFill>
                  <a:schemeClr val="bg1"/>
                </a:solidFill>
                <a:latin typeface="Verdana" pitchFamily="34" charset="0"/>
              </a:defRPr>
            </a:lvl3pPr>
            <a:lvl4pPr algn="l" eaLnBrk="1" latinLnBrk="1" hangingPunct="1">
              <a:defRPr sz="2800">
                <a:solidFill>
                  <a:schemeClr val="bg1"/>
                </a:solidFill>
                <a:latin typeface="Verdana" pitchFamily="34" charset="0"/>
              </a:defRPr>
            </a:lvl4pPr>
            <a:lvl5pPr algn="l" eaLnBrk="1" latinLnBrk="1" hangingPunct="1">
              <a:defRPr sz="2800">
                <a:solidFill>
                  <a:schemeClr val="bg1"/>
                </a:solidFill>
                <a:latin typeface="Verdana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erdana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erdana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erdana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endParaRPr lang="en-US" altLang="ko-KR" dirty="0"/>
          </a:p>
        </p:txBody>
      </p:sp>
      <p:sp>
        <p:nvSpPr>
          <p:cNvPr id="7" name="직사각형 6"/>
          <p:cNvSpPr/>
          <p:nvPr/>
        </p:nvSpPr>
        <p:spPr>
          <a:xfrm>
            <a:off x="1714480" y="642918"/>
            <a:ext cx="2680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dirty="0" smtClean="0">
                <a:solidFill>
                  <a:srgbClr val="C00000"/>
                </a:solidFill>
                <a:latin typeface="새굴림" pitchFamily="50" charset="-127"/>
                <a:ea typeface="새굴림" pitchFamily="50" charset="-127"/>
              </a:rPr>
              <a:t> </a:t>
            </a:r>
            <a:endParaRPr lang="ko-KR" altLang="en-US" sz="2000" b="1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1" name="_x211444368" descr="EMB00001e4c399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043029"/>
            <a:ext cx="4714877" cy="512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3" name="_x211444368" descr="EMB00001e4c399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5840" y="1043028"/>
            <a:ext cx="4572000" cy="512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1015008" y="6309320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성남시의 구별 </a:t>
            </a:r>
            <a:r>
              <a:rPr lang="ko-KR" altLang="en-US" dirty="0" err="1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음주율</a:t>
            </a:r>
            <a:r>
              <a:rPr lang="ko-KR" altLang="en-US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비교</a:t>
            </a:r>
            <a:endParaRPr lang="en-US" altLang="ko-KR" sz="140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572000" y="6309320"/>
            <a:ext cx="4493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성남시의 구별 </a:t>
            </a:r>
            <a:r>
              <a:rPr lang="ko-KR" altLang="en-US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권장 신체활동 </a:t>
            </a:r>
            <a:r>
              <a:rPr lang="ko-KR" altLang="en-US" dirty="0" err="1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수행율</a:t>
            </a:r>
            <a:r>
              <a:rPr lang="ko-KR" altLang="en-US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 비교</a:t>
            </a:r>
            <a:endParaRPr lang="en-US" altLang="ko-KR" sz="1400" dirty="0">
              <a:solidFill>
                <a:srgbClr val="00206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819229" y="1916832"/>
            <a:ext cx="1708170" cy="2304256"/>
          </a:xfrm>
          <a:prstGeom prst="ellipse">
            <a:avLst/>
          </a:prstGeom>
          <a:noFill/>
          <a:ln w="539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/>
          <p:cNvSpPr/>
          <p:nvPr/>
        </p:nvSpPr>
        <p:spPr>
          <a:xfrm>
            <a:off x="5529263" y="2204864"/>
            <a:ext cx="1708170" cy="2304256"/>
          </a:xfrm>
          <a:prstGeom prst="ellipse">
            <a:avLst/>
          </a:prstGeom>
          <a:noFill/>
          <a:ln w="539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2346768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B8C5-1A02-4D0E-9E57-38E28B7AF82A}" type="slidenum">
              <a:rPr lang="en-US" altLang="ko-KR"/>
              <a:pPr/>
              <a:t>48</a:t>
            </a:fld>
            <a:endParaRPr lang="en-US" altLang="ko-KR"/>
          </a:p>
        </p:txBody>
      </p:sp>
      <p:sp>
        <p:nvSpPr>
          <p:cNvPr id="8224" name="Rectangle 32"/>
          <p:cNvSpPr>
            <a:spLocks noChangeArrowheads="1"/>
          </p:cNvSpPr>
          <p:nvPr/>
        </p:nvSpPr>
        <p:spPr bwMode="auto">
          <a:xfrm>
            <a:off x="3840" y="250836"/>
            <a:ext cx="9144000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ko-KR" sz="32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3) </a:t>
            </a:r>
            <a:r>
              <a:rPr lang="ko-KR" altLang="en-US" sz="32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상대적으로 높은 만성질환 </a:t>
            </a:r>
            <a:r>
              <a:rPr lang="ko-KR" altLang="en-US" sz="3200" dirty="0" err="1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사망율</a:t>
            </a:r>
            <a:endParaRPr lang="en-US" altLang="ko-KR" sz="2400" dirty="0" smtClean="0">
              <a:solidFill>
                <a:srgbClr val="00206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8813" name="Rectangle 621"/>
          <p:cNvSpPr>
            <a:spLocks noChangeArrowheads="1"/>
          </p:cNvSpPr>
          <p:nvPr/>
        </p:nvSpPr>
        <p:spPr bwMode="auto">
          <a:xfrm>
            <a:off x="392113" y="1168400"/>
            <a:ext cx="5137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ko-KR" altLang="ko-KR" b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42844" y="142852"/>
            <a:ext cx="9144064" cy="5334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eaLnBrk="1" latinLnBrk="1" hangingPunct="1">
              <a:defRPr sz="3200">
                <a:solidFill>
                  <a:srgbClr val="FFCC00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  <a:lvl2pPr algn="l" eaLnBrk="1" latinLnBrk="1" hangingPunct="1">
              <a:defRPr sz="2800">
                <a:solidFill>
                  <a:schemeClr val="bg1"/>
                </a:solidFill>
                <a:latin typeface="Verdana" pitchFamily="34" charset="0"/>
              </a:defRPr>
            </a:lvl2pPr>
            <a:lvl3pPr algn="l" eaLnBrk="1" latinLnBrk="1" hangingPunct="1">
              <a:defRPr sz="2800">
                <a:solidFill>
                  <a:schemeClr val="bg1"/>
                </a:solidFill>
                <a:latin typeface="Verdana" pitchFamily="34" charset="0"/>
              </a:defRPr>
            </a:lvl3pPr>
            <a:lvl4pPr algn="l" eaLnBrk="1" latinLnBrk="1" hangingPunct="1">
              <a:defRPr sz="2800">
                <a:solidFill>
                  <a:schemeClr val="bg1"/>
                </a:solidFill>
                <a:latin typeface="Verdana" pitchFamily="34" charset="0"/>
              </a:defRPr>
            </a:lvl4pPr>
            <a:lvl5pPr algn="l" eaLnBrk="1" latinLnBrk="1" hangingPunct="1">
              <a:defRPr sz="2800">
                <a:solidFill>
                  <a:schemeClr val="bg1"/>
                </a:solidFill>
                <a:latin typeface="Verdana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erdana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erdana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erdana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endParaRPr lang="en-US" altLang="ko-KR" dirty="0"/>
          </a:p>
        </p:txBody>
      </p:sp>
      <p:sp>
        <p:nvSpPr>
          <p:cNvPr id="7" name="직사각형 6"/>
          <p:cNvSpPr/>
          <p:nvPr/>
        </p:nvSpPr>
        <p:spPr>
          <a:xfrm>
            <a:off x="1714480" y="642918"/>
            <a:ext cx="2680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dirty="0" smtClean="0">
                <a:solidFill>
                  <a:srgbClr val="C00000"/>
                </a:solidFill>
                <a:latin typeface="새굴림" pitchFamily="50" charset="-127"/>
                <a:ea typeface="새굴림" pitchFamily="50" charset="-127"/>
              </a:rPr>
              <a:t> </a:t>
            </a:r>
            <a:endParaRPr lang="ko-KR" altLang="en-US" sz="2000" b="1" dirty="0"/>
          </a:p>
        </p:txBody>
      </p:sp>
      <p:sp>
        <p:nvSpPr>
          <p:cNvPr id="9" name="타원 8"/>
          <p:cNvSpPr/>
          <p:nvPr/>
        </p:nvSpPr>
        <p:spPr>
          <a:xfrm>
            <a:off x="3006706" y="1916832"/>
            <a:ext cx="3138268" cy="1160661"/>
          </a:xfrm>
          <a:prstGeom prst="ellipse">
            <a:avLst/>
          </a:prstGeom>
          <a:noFill/>
          <a:ln w="539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78742552"/>
              </p:ext>
            </p:extLst>
          </p:nvPr>
        </p:nvGraphicFramePr>
        <p:xfrm>
          <a:off x="142845" y="910641"/>
          <a:ext cx="8807814" cy="58149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5965"/>
                <a:gridCol w="2471338"/>
                <a:gridCol w="1621816"/>
                <a:gridCol w="2177132"/>
                <a:gridCol w="1761563"/>
              </a:tblGrid>
              <a:tr h="46473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1800" u="none" strike="noStrike" dirty="0" smtClean="0">
                          <a:effectLst/>
                        </a:rPr>
                        <a:t>사망</a:t>
                      </a:r>
                      <a:endParaRPr lang="en-US" altLang="ko-KR" sz="1800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ko-KR" altLang="en-US" sz="1800" u="none" strike="noStrike" dirty="0" smtClean="0">
                          <a:effectLst/>
                        </a:rPr>
                        <a:t>순위</a:t>
                      </a:r>
                      <a:endParaRPr lang="ko-KR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2800" u="none" strike="noStrike" dirty="0">
                          <a:effectLst/>
                        </a:rPr>
                        <a:t>전국</a:t>
                      </a:r>
                      <a:endParaRPr lang="ko-KR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ko-KR" altLang="en-US" sz="2800" u="none" strike="noStrike" dirty="0">
                          <a:effectLst/>
                        </a:rPr>
                        <a:t>성남시</a:t>
                      </a:r>
                      <a:endParaRPr lang="ko-KR" alt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52976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u="none" strike="noStrike" dirty="0">
                          <a:effectLst/>
                        </a:rPr>
                        <a:t>사망원인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u="none" strike="noStrike" dirty="0">
                          <a:effectLst/>
                        </a:rPr>
                        <a:t>10</a:t>
                      </a:r>
                      <a:r>
                        <a:rPr lang="ko-KR" altLang="en-US" sz="1600" u="none" strike="noStrike" dirty="0" err="1" smtClean="0">
                          <a:effectLst/>
                        </a:rPr>
                        <a:t>만명당</a:t>
                      </a:r>
                      <a:endParaRPr lang="en-US" altLang="ko-KR" sz="1600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ko-KR" altLang="en-US" sz="1600" u="none" strike="noStrike" dirty="0" smtClean="0">
                          <a:effectLst/>
                        </a:rPr>
                        <a:t>사망자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굴림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u="none" strike="noStrike" dirty="0">
                          <a:effectLst/>
                        </a:rPr>
                        <a:t>사망원인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u="none" strike="noStrike" dirty="0">
                          <a:effectLst/>
                        </a:rPr>
                        <a:t>10</a:t>
                      </a:r>
                      <a:r>
                        <a:rPr lang="ko-KR" altLang="en-US" sz="1600" u="none" strike="noStrike" dirty="0" err="1" smtClean="0">
                          <a:effectLst/>
                        </a:rPr>
                        <a:t>만명</a:t>
                      </a:r>
                      <a:r>
                        <a:rPr lang="ko-KR" altLang="en-US" sz="1600" u="none" strike="noStrike" dirty="0" smtClean="0">
                          <a:effectLst/>
                        </a:rPr>
                        <a:t> 당 </a:t>
                      </a:r>
                      <a:endParaRPr lang="en-US" altLang="ko-KR" sz="1600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ko-KR" altLang="en-US" sz="1600" u="none" strike="noStrike" dirty="0" smtClean="0">
                          <a:effectLst/>
                        </a:rPr>
                        <a:t>사망자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굴림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6906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굴림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u="none" strike="noStrike" dirty="0" smtClean="0">
                          <a:effectLst/>
                        </a:rPr>
                        <a:t>악성 </a:t>
                      </a:r>
                      <a:r>
                        <a:rPr lang="ko-KR" altLang="en-US" sz="1800" u="none" strike="noStrike" dirty="0" err="1" smtClean="0">
                          <a:effectLst/>
                        </a:rPr>
                        <a:t>신생물</a:t>
                      </a:r>
                      <a:r>
                        <a:rPr lang="en-US" altLang="ko-KR" sz="1800" u="none" strike="noStrike" dirty="0" smtClean="0">
                          <a:effectLst/>
                        </a:rPr>
                        <a:t>(</a:t>
                      </a:r>
                      <a:r>
                        <a:rPr lang="ko-KR" altLang="en-US" sz="1800" u="none" strike="noStrike" dirty="0">
                          <a:effectLst/>
                        </a:rPr>
                        <a:t>암</a:t>
                      </a:r>
                      <a:r>
                        <a:rPr lang="en-US" altLang="ko-KR" sz="1800" u="none" strike="noStrike" dirty="0">
                          <a:effectLst/>
                        </a:rPr>
                        <a:t>)</a:t>
                      </a:r>
                      <a:endParaRPr lang="ko-KR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굴림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1475.05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굴림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u="none" strike="noStrike" dirty="0" smtClean="0">
                          <a:effectLst/>
                        </a:rPr>
                        <a:t>악성 </a:t>
                      </a:r>
                      <a:r>
                        <a:rPr lang="ko-KR" altLang="en-US" sz="1800" u="none" strike="noStrike" dirty="0" err="1" smtClean="0">
                          <a:effectLst/>
                        </a:rPr>
                        <a:t>신생물</a:t>
                      </a:r>
                      <a:r>
                        <a:rPr lang="en-US" altLang="ko-KR" sz="1800" u="none" strike="noStrike" dirty="0" smtClean="0">
                          <a:effectLst/>
                        </a:rPr>
                        <a:t>(</a:t>
                      </a:r>
                      <a:r>
                        <a:rPr lang="ko-KR" altLang="en-US" sz="1800" u="none" strike="noStrike" dirty="0">
                          <a:effectLst/>
                        </a:rPr>
                        <a:t>암</a:t>
                      </a:r>
                      <a:r>
                        <a:rPr lang="en-US" altLang="ko-KR" sz="1800" u="none" strike="noStrike" dirty="0">
                          <a:effectLst/>
                        </a:rPr>
                        <a:t>)</a:t>
                      </a:r>
                      <a:endParaRPr lang="ko-KR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굴림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1129.47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굴림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604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굴림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u="none" strike="noStrike" dirty="0">
                          <a:effectLst/>
                        </a:rPr>
                        <a:t>심장질환</a:t>
                      </a:r>
                      <a:endParaRPr lang="ko-KR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528.79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굴림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뇌혈관질환</a:t>
                      </a:r>
                      <a:endParaRPr lang="ko-KR" altLang="en-US" sz="20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맑은 고딕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375.15</a:t>
                      </a:r>
                      <a:endParaRPr lang="en-US" sz="2000" b="0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굴림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604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굴림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u="none" strike="noStrike" dirty="0">
                          <a:effectLst/>
                        </a:rPr>
                        <a:t>뇌혈관질환</a:t>
                      </a:r>
                      <a:endParaRPr lang="ko-KR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514.83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굴림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2000" b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심장질환</a:t>
                      </a:r>
                      <a:endParaRPr lang="ko-KR" altLang="en-US" sz="20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맑은 고딕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353.02</a:t>
                      </a:r>
                      <a:endParaRPr lang="en-US" sz="20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굴림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604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굴림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u="none" strike="noStrike" dirty="0">
                          <a:effectLst/>
                        </a:rPr>
                        <a:t>고의적 자해</a:t>
                      </a:r>
                      <a:r>
                        <a:rPr lang="en-US" altLang="ko-KR" sz="1800" u="none" strike="noStrike" dirty="0">
                          <a:effectLst/>
                        </a:rPr>
                        <a:t>(</a:t>
                      </a:r>
                      <a:r>
                        <a:rPr lang="ko-KR" altLang="en-US" sz="1800" u="none" strike="noStrike" dirty="0">
                          <a:effectLst/>
                        </a:rPr>
                        <a:t>자살</a:t>
                      </a:r>
                      <a:r>
                        <a:rPr lang="en-US" altLang="ko-KR" sz="1800" u="none" strike="noStrike" dirty="0">
                          <a:effectLst/>
                        </a:rPr>
                        <a:t>)</a:t>
                      </a:r>
                      <a:endParaRPr lang="ko-KR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283.17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굴림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당뇨병</a:t>
                      </a:r>
                      <a:endParaRPr lang="ko-KR" alt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맑은 고딕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251.44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굴림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604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굴림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u="none" strike="noStrike" dirty="0">
                          <a:effectLst/>
                        </a:rPr>
                        <a:t>당뇨병</a:t>
                      </a:r>
                      <a:endParaRPr lang="ko-KR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231.12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굴림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u="none" strike="noStrike" dirty="0">
                          <a:effectLst/>
                        </a:rPr>
                        <a:t>고의적 자해</a:t>
                      </a:r>
                      <a:r>
                        <a:rPr lang="en-US" altLang="ko-KR" sz="1800" u="none" strike="noStrike" dirty="0">
                          <a:effectLst/>
                        </a:rPr>
                        <a:t>(</a:t>
                      </a:r>
                      <a:r>
                        <a:rPr lang="ko-KR" altLang="en-US" sz="1800" u="none" strike="noStrike" dirty="0">
                          <a:effectLst/>
                        </a:rPr>
                        <a:t>자살</a:t>
                      </a:r>
                      <a:r>
                        <a:rPr lang="en-US" altLang="ko-KR" sz="1800" u="none" strike="noStrike" dirty="0">
                          <a:effectLst/>
                        </a:rPr>
                        <a:t>)</a:t>
                      </a:r>
                      <a:endParaRPr lang="ko-KR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237.36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굴림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021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굴림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u="none" strike="noStrike">
                          <a:effectLst/>
                        </a:rPr>
                        <a:t>폐렴</a:t>
                      </a:r>
                      <a:endParaRPr lang="ko-KR" altLang="en-US" sz="18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206.26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굴림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u="none" strike="noStrike">
                          <a:effectLst/>
                        </a:rPr>
                        <a:t>폐렴</a:t>
                      </a:r>
                      <a:endParaRPr lang="ko-KR" altLang="en-US" sz="18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123.71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굴림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604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굴림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u="none" strike="noStrike">
                          <a:effectLst/>
                        </a:rPr>
                        <a:t>만성하기도 질환</a:t>
                      </a:r>
                      <a:endParaRPr lang="ko-KR" altLang="en-US" sz="18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156.61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굴림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u="none" strike="noStrike" dirty="0">
                          <a:effectLst/>
                        </a:rPr>
                        <a:t>간 질환</a:t>
                      </a:r>
                      <a:endParaRPr lang="ko-KR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108.62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굴림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6043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굴림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u="none" strike="noStrike">
                          <a:effectLst/>
                        </a:rPr>
                        <a:t>간 질환</a:t>
                      </a:r>
                      <a:endParaRPr lang="ko-KR" altLang="en-US" sz="18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135.85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굴림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1" u="none" strike="noStrike" dirty="0" err="1" smtClean="0">
                          <a:solidFill>
                            <a:srgbClr val="FF0000"/>
                          </a:solidFill>
                          <a:effectLst/>
                        </a:rPr>
                        <a:t>고혈압성</a:t>
                      </a:r>
                      <a:r>
                        <a:rPr lang="ko-KR" altLang="en-US" sz="18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 질환</a:t>
                      </a:r>
                      <a:endParaRPr lang="ko-KR" alt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맑은 고딕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99.57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굴림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604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굴림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u="none" strike="noStrike">
                          <a:effectLst/>
                        </a:rPr>
                        <a:t>운수사고</a:t>
                      </a:r>
                      <a:endParaRPr lang="ko-KR" altLang="en-US" sz="18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130.03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굴림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u="none" strike="noStrike" dirty="0">
                          <a:effectLst/>
                        </a:rPr>
                        <a:t>신경계통의 질환</a:t>
                      </a:r>
                      <a:endParaRPr lang="ko-KR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88.51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굴림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4604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10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굴림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u="none" strike="noStrike">
                          <a:effectLst/>
                        </a:rPr>
                        <a:t>정신 및 행동장애</a:t>
                      </a:r>
                      <a:endParaRPr lang="ko-KR" altLang="en-US" sz="1800" b="0" i="0" u="none" strike="noStrike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111.47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굴림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u="none" strike="noStrike" dirty="0">
                          <a:effectLst/>
                        </a:rPr>
                        <a:t>만성 하기도 질환</a:t>
                      </a:r>
                      <a:endParaRPr lang="ko-KR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88.51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굴림"/>
                      </a:endParaRPr>
                    </a:p>
                  </a:txBody>
                  <a:tcPr marL="8945" marR="8945" marT="894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478612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B8C5-1A02-4D0E-9E57-38E28B7AF82A}" type="slidenum">
              <a:rPr lang="en-US" altLang="ko-KR"/>
              <a:pPr/>
              <a:t>49</a:t>
            </a:fld>
            <a:endParaRPr lang="en-US" altLang="ko-KR"/>
          </a:p>
        </p:txBody>
      </p:sp>
      <p:sp>
        <p:nvSpPr>
          <p:cNvPr id="8224" name="Rectangle 32"/>
          <p:cNvSpPr>
            <a:spLocks noChangeArrowheads="1"/>
          </p:cNvSpPr>
          <p:nvPr/>
        </p:nvSpPr>
        <p:spPr bwMode="auto">
          <a:xfrm>
            <a:off x="142844" y="131263"/>
            <a:ext cx="9144000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ko-KR" altLang="en-US" sz="40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주치의로 예방 및 회피 가능 </a:t>
            </a:r>
            <a:r>
              <a:rPr lang="ko-KR" altLang="en-US" sz="4000" dirty="0" err="1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사망율</a:t>
            </a:r>
            <a:endParaRPr lang="en-US" altLang="ko-KR" sz="3200" dirty="0" smtClean="0">
              <a:solidFill>
                <a:srgbClr val="00206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8813" name="Rectangle 621"/>
          <p:cNvSpPr>
            <a:spLocks noChangeArrowheads="1"/>
          </p:cNvSpPr>
          <p:nvPr/>
        </p:nvSpPr>
        <p:spPr bwMode="auto">
          <a:xfrm>
            <a:off x="392113" y="1168400"/>
            <a:ext cx="5137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ko-KR" altLang="ko-KR" b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42844" y="142852"/>
            <a:ext cx="9144064" cy="5334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eaLnBrk="1" latinLnBrk="1" hangingPunct="1">
              <a:defRPr sz="3200">
                <a:solidFill>
                  <a:srgbClr val="FFCC00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  <a:lvl2pPr algn="l" eaLnBrk="1" latinLnBrk="1" hangingPunct="1">
              <a:defRPr sz="2800">
                <a:solidFill>
                  <a:schemeClr val="bg1"/>
                </a:solidFill>
                <a:latin typeface="Verdana" pitchFamily="34" charset="0"/>
              </a:defRPr>
            </a:lvl2pPr>
            <a:lvl3pPr algn="l" eaLnBrk="1" latinLnBrk="1" hangingPunct="1">
              <a:defRPr sz="2800">
                <a:solidFill>
                  <a:schemeClr val="bg1"/>
                </a:solidFill>
                <a:latin typeface="Verdana" pitchFamily="34" charset="0"/>
              </a:defRPr>
            </a:lvl3pPr>
            <a:lvl4pPr algn="l" eaLnBrk="1" latinLnBrk="1" hangingPunct="1">
              <a:defRPr sz="2800">
                <a:solidFill>
                  <a:schemeClr val="bg1"/>
                </a:solidFill>
                <a:latin typeface="Verdana" pitchFamily="34" charset="0"/>
              </a:defRPr>
            </a:lvl4pPr>
            <a:lvl5pPr algn="l" eaLnBrk="1" latinLnBrk="1" hangingPunct="1">
              <a:defRPr sz="2800">
                <a:solidFill>
                  <a:schemeClr val="bg1"/>
                </a:solidFill>
                <a:latin typeface="Verdana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erdana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erdana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erdana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endParaRPr lang="en-US" altLang="ko-KR" dirty="0"/>
          </a:p>
        </p:txBody>
      </p:sp>
      <p:sp>
        <p:nvSpPr>
          <p:cNvPr id="7" name="직사각형 6"/>
          <p:cNvSpPr/>
          <p:nvPr/>
        </p:nvSpPr>
        <p:spPr>
          <a:xfrm>
            <a:off x="1714480" y="642918"/>
            <a:ext cx="2680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dirty="0" smtClean="0">
                <a:solidFill>
                  <a:srgbClr val="C00000"/>
                </a:solidFill>
                <a:latin typeface="새굴림" pitchFamily="50" charset="-127"/>
                <a:ea typeface="새굴림" pitchFamily="50" charset="-127"/>
              </a:rPr>
              <a:t> </a:t>
            </a:r>
            <a:endParaRPr lang="ko-KR" altLang="en-US" sz="2000" b="1" dirty="0"/>
          </a:p>
        </p:txBody>
      </p:sp>
      <p:pic>
        <p:nvPicPr>
          <p:cNvPr id="1025" name="_x213084696" descr="EMB00001e4c397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29120"/>
            <a:ext cx="9144000" cy="612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타원 2"/>
          <p:cNvSpPr/>
          <p:nvPr/>
        </p:nvSpPr>
        <p:spPr>
          <a:xfrm>
            <a:off x="5076056" y="2276872"/>
            <a:ext cx="1728192" cy="792088"/>
          </a:xfrm>
          <a:prstGeom prst="ellipse">
            <a:avLst/>
          </a:prstGeom>
          <a:noFill/>
          <a:ln w="539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/>
          <p:cNvSpPr/>
          <p:nvPr/>
        </p:nvSpPr>
        <p:spPr>
          <a:xfrm>
            <a:off x="7014751" y="2976712"/>
            <a:ext cx="1728192" cy="792088"/>
          </a:xfrm>
          <a:prstGeom prst="ellipse">
            <a:avLst/>
          </a:prstGeom>
          <a:noFill/>
          <a:ln w="539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004245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제목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ko-KR" altLang="en-US" b="1" smtClean="0"/>
              <a:t>대한민국의 자화상</a:t>
            </a:r>
            <a:r>
              <a:rPr lang="en-US" altLang="ko-KR" b="1" smtClean="0"/>
              <a:t>(1)</a:t>
            </a:r>
            <a:endParaRPr lang="ko-KR" altLang="en-US" b="1" smtClean="0">
              <a:solidFill>
                <a:schemeClr val="tx1"/>
              </a:solidFill>
            </a:endParaRPr>
          </a:p>
        </p:txBody>
      </p:sp>
      <p:sp>
        <p:nvSpPr>
          <p:cNvPr id="14339" name="날짜 개체 틀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fld id="{18F7E341-0CD7-42C4-8591-EB9AC5B94440}" type="datetime1">
              <a:rPr kumimoji="0" lang="ko-KR" altLang="en-US" sz="1200" smtClean="0"/>
              <a:pPr eaLnBrk="1" hangingPunct="1"/>
              <a:t>2016-12-08</a:t>
            </a:fld>
            <a:endParaRPr kumimoji="0" lang="en-US" altLang="ko-KR" sz="1200" smtClean="0"/>
          </a:p>
        </p:txBody>
      </p:sp>
      <p:sp>
        <p:nvSpPr>
          <p:cNvPr id="14340" name="슬라이드 번호 개체 틀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fld id="{002FD161-266F-45E1-9092-4B15BD5F3D48}" type="slidenum">
              <a:rPr kumimoji="0" lang="en-US" altLang="ko-KR" sz="1200" smtClean="0"/>
              <a:pPr eaLnBrk="1" hangingPunct="1"/>
              <a:t>5</a:t>
            </a:fld>
            <a:endParaRPr kumimoji="0" lang="en-US" altLang="ko-KR" sz="1200" smtClean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566738" y="1773238"/>
            <a:ext cx="8108950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ko-KR" altLang="en-US" sz="3200" b="1" dirty="0">
                <a:latin typeface="+mn-ea"/>
                <a:ea typeface="+mn-ea"/>
              </a:rPr>
              <a:t>세계 최고의 자살률</a:t>
            </a:r>
            <a:r>
              <a:rPr lang="en-US" altLang="ko-KR" sz="3000" b="1" dirty="0">
                <a:latin typeface="+mn-ea"/>
                <a:ea typeface="+mn-ea"/>
              </a:rPr>
              <a:t>:</a:t>
            </a:r>
            <a:r>
              <a:rPr lang="en-US" altLang="ko-KR" sz="3000" dirty="0">
                <a:latin typeface="+mn-ea"/>
                <a:ea typeface="+mn-ea"/>
              </a:rPr>
              <a:t> </a:t>
            </a:r>
            <a:r>
              <a:rPr lang="ko-KR" altLang="en-US" sz="3000" dirty="0">
                <a:latin typeface="+mn-ea"/>
                <a:ea typeface="+mn-ea"/>
              </a:rPr>
              <a:t>인구 </a:t>
            </a:r>
            <a:r>
              <a:rPr lang="en-US" altLang="ko-KR" sz="3000" dirty="0">
                <a:latin typeface="+mn-ea"/>
                <a:ea typeface="+mn-ea"/>
              </a:rPr>
              <a:t>10</a:t>
            </a:r>
            <a:r>
              <a:rPr lang="ko-KR" altLang="en-US" sz="3000" dirty="0">
                <a:latin typeface="+mn-ea"/>
                <a:ea typeface="+mn-ea"/>
              </a:rPr>
              <a:t>만 명당 </a:t>
            </a:r>
            <a:r>
              <a:rPr lang="en-US" altLang="ko-KR" sz="3000" b="1" dirty="0">
                <a:solidFill>
                  <a:srgbClr val="C00000"/>
                </a:solidFill>
                <a:latin typeface="+mn-ea"/>
                <a:ea typeface="+mn-ea"/>
              </a:rPr>
              <a:t>30</a:t>
            </a:r>
            <a:r>
              <a:rPr lang="ko-KR" altLang="en-US" sz="3000" b="1" dirty="0">
                <a:solidFill>
                  <a:srgbClr val="C00000"/>
                </a:solidFill>
                <a:latin typeface="+mn-ea"/>
                <a:ea typeface="+mn-ea"/>
              </a:rPr>
              <a:t>명</a:t>
            </a:r>
            <a:r>
              <a:rPr lang="ko-KR" altLang="en-US" sz="3000" dirty="0">
                <a:latin typeface="+mn-ea"/>
                <a:ea typeface="+mn-ea"/>
              </a:rPr>
              <a:t>   </a:t>
            </a:r>
            <a:endParaRPr lang="en-US" altLang="ko-KR" sz="3000" dirty="0">
              <a:latin typeface="+mn-ea"/>
              <a:ea typeface="+mn-ea"/>
            </a:endParaRPr>
          </a:p>
          <a:p>
            <a:pPr>
              <a:buFont typeface="Univers 55"/>
              <a:buNone/>
              <a:defRPr/>
            </a:pPr>
            <a:r>
              <a:rPr lang="en-US" altLang="ko-KR" sz="3000" dirty="0">
                <a:latin typeface="+mn-ea"/>
                <a:ea typeface="+mn-ea"/>
              </a:rPr>
              <a:t>   </a:t>
            </a:r>
            <a:r>
              <a:rPr lang="ko-KR" altLang="en-US" sz="3000" dirty="0">
                <a:latin typeface="+mn-ea"/>
                <a:ea typeface="+mn-ea"/>
              </a:rPr>
              <a:t>←</a:t>
            </a:r>
            <a:r>
              <a:rPr lang="en-US" altLang="ko-KR" sz="3000" dirty="0">
                <a:latin typeface="+mn-ea"/>
                <a:ea typeface="+mn-ea"/>
              </a:rPr>
              <a:t>1995</a:t>
            </a:r>
            <a:r>
              <a:rPr lang="ko-KR" altLang="en-US" sz="3000" dirty="0">
                <a:latin typeface="+mn-ea"/>
                <a:ea typeface="+mn-ea"/>
              </a:rPr>
              <a:t>년 </a:t>
            </a:r>
            <a:r>
              <a:rPr lang="en-US" altLang="ko-KR" sz="3000" dirty="0">
                <a:latin typeface="+mn-ea"/>
                <a:ea typeface="+mn-ea"/>
              </a:rPr>
              <a:t>10.8</a:t>
            </a:r>
            <a:r>
              <a:rPr lang="ko-KR" altLang="en-US" sz="3000" dirty="0">
                <a:latin typeface="+mn-ea"/>
                <a:ea typeface="+mn-ea"/>
              </a:rPr>
              <a:t>명</a:t>
            </a:r>
            <a:r>
              <a:rPr lang="en-US" altLang="ko-KR" sz="3000" dirty="0">
                <a:latin typeface="+mn-ea"/>
                <a:ea typeface="+mn-ea"/>
              </a:rPr>
              <a:t>(</a:t>
            </a:r>
            <a:r>
              <a:rPr lang="en-US" altLang="ko-KR" sz="3000" b="1" dirty="0">
                <a:solidFill>
                  <a:srgbClr val="C00000"/>
                </a:solidFill>
                <a:latin typeface="+mn-ea"/>
                <a:ea typeface="+mn-ea"/>
              </a:rPr>
              <a:t>3</a:t>
            </a:r>
            <a:r>
              <a:rPr lang="ko-KR" altLang="en-US" sz="3000" b="1" dirty="0">
                <a:solidFill>
                  <a:srgbClr val="C00000"/>
                </a:solidFill>
                <a:latin typeface="+mn-ea"/>
                <a:ea typeface="+mn-ea"/>
              </a:rPr>
              <a:t>배 증가</a:t>
            </a:r>
            <a:r>
              <a:rPr lang="en-US" altLang="ko-KR" sz="3000" dirty="0">
                <a:latin typeface="+mn-ea"/>
                <a:ea typeface="+mn-ea"/>
              </a:rPr>
              <a:t>)⇒OECD </a:t>
            </a:r>
            <a:r>
              <a:rPr lang="ko-KR" altLang="en-US" sz="3000" dirty="0">
                <a:latin typeface="+mn-ea"/>
                <a:ea typeface="+mn-ea"/>
              </a:rPr>
              <a:t>평균의 </a:t>
            </a:r>
            <a:endParaRPr lang="en-US" altLang="ko-KR" sz="3000" dirty="0">
              <a:latin typeface="+mn-ea"/>
              <a:ea typeface="+mn-ea"/>
            </a:endParaRPr>
          </a:p>
          <a:p>
            <a:pPr>
              <a:buFont typeface="Univers 55"/>
              <a:buNone/>
              <a:defRPr/>
            </a:pPr>
            <a:r>
              <a:rPr lang="en-US" altLang="ko-KR" sz="3000" dirty="0">
                <a:latin typeface="+mn-ea"/>
                <a:ea typeface="+mn-ea"/>
              </a:rPr>
              <a:t>   </a:t>
            </a:r>
            <a:r>
              <a:rPr lang="ko-KR" altLang="en-US" sz="3000" dirty="0">
                <a:latin typeface="+mn-ea"/>
                <a:ea typeface="+mn-ea"/>
              </a:rPr>
              <a:t>약 </a:t>
            </a:r>
            <a:r>
              <a:rPr lang="en-US" altLang="ko-KR" sz="3000" b="1" dirty="0">
                <a:solidFill>
                  <a:srgbClr val="C00000"/>
                </a:solidFill>
                <a:latin typeface="+mn-ea"/>
                <a:ea typeface="+mn-ea"/>
              </a:rPr>
              <a:t>3</a:t>
            </a:r>
            <a:r>
              <a:rPr lang="ko-KR" altLang="en-US" sz="3000" b="1" dirty="0">
                <a:solidFill>
                  <a:srgbClr val="C00000"/>
                </a:solidFill>
                <a:latin typeface="+mn-ea"/>
                <a:ea typeface="+mn-ea"/>
              </a:rPr>
              <a:t>배</a:t>
            </a:r>
            <a:r>
              <a:rPr lang="ko-KR" altLang="en-US" sz="3000" dirty="0">
                <a:latin typeface="+mn-ea"/>
                <a:ea typeface="+mn-ea"/>
              </a:rPr>
              <a:t>에 해당</a:t>
            </a:r>
            <a:endParaRPr lang="en-US" altLang="ko-KR" sz="3000" dirty="0">
              <a:latin typeface="+mn-ea"/>
              <a:ea typeface="+mn-ea"/>
            </a:endParaRPr>
          </a:p>
          <a:p>
            <a:pPr>
              <a:buFont typeface="Univers 55"/>
              <a:buNone/>
              <a:defRPr/>
            </a:pPr>
            <a:endParaRPr lang="en-US" altLang="ko-KR" sz="500" b="1" dirty="0">
              <a:latin typeface="+mn-ea"/>
              <a:ea typeface="+mn-ea"/>
            </a:endParaRP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ko-KR" altLang="en-US" sz="3200" b="1" dirty="0">
                <a:latin typeface="+mn-ea"/>
                <a:ea typeface="+mn-ea"/>
              </a:rPr>
              <a:t>세계 최저의 출산율</a:t>
            </a:r>
            <a:r>
              <a:rPr lang="en-US" altLang="ko-KR" sz="3000" b="1" dirty="0">
                <a:latin typeface="+mn-ea"/>
                <a:ea typeface="+mn-ea"/>
              </a:rPr>
              <a:t>: </a:t>
            </a:r>
            <a:r>
              <a:rPr lang="ko-KR" altLang="en-US" sz="3000" dirty="0">
                <a:latin typeface="+mn-ea"/>
                <a:ea typeface="+mn-ea"/>
              </a:rPr>
              <a:t>합계출산율 </a:t>
            </a:r>
            <a:r>
              <a:rPr lang="en-US" altLang="ko-KR" sz="3000" b="1" dirty="0">
                <a:solidFill>
                  <a:srgbClr val="C00000"/>
                </a:solidFill>
                <a:latin typeface="+mn-ea"/>
                <a:ea typeface="+mn-ea"/>
              </a:rPr>
              <a:t>1.19</a:t>
            </a:r>
            <a:r>
              <a:rPr lang="ko-KR" altLang="en-US" sz="3000" b="1" dirty="0">
                <a:solidFill>
                  <a:srgbClr val="C00000"/>
                </a:solidFill>
                <a:latin typeface="+mn-ea"/>
                <a:ea typeface="+mn-ea"/>
              </a:rPr>
              <a:t>명</a:t>
            </a:r>
            <a:r>
              <a:rPr lang="en-US" altLang="ko-KR" sz="3000" dirty="0">
                <a:latin typeface="+mn-ea"/>
                <a:ea typeface="+mn-ea"/>
              </a:rPr>
              <a:t>   </a:t>
            </a:r>
          </a:p>
          <a:p>
            <a:pPr>
              <a:buFont typeface="Univers 55"/>
              <a:buNone/>
              <a:defRPr/>
            </a:pPr>
            <a:r>
              <a:rPr lang="en-US" altLang="ko-KR" sz="3000" dirty="0">
                <a:latin typeface="+mn-ea"/>
                <a:ea typeface="+mn-ea"/>
              </a:rPr>
              <a:t>   ← 1995</a:t>
            </a:r>
            <a:r>
              <a:rPr lang="ko-KR" altLang="en-US" sz="3000" dirty="0">
                <a:latin typeface="+mn-ea"/>
                <a:ea typeface="+mn-ea"/>
              </a:rPr>
              <a:t>년 </a:t>
            </a:r>
            <a:r>
              <a:rPr lang="en-US" altLang="ko-KR" sz="3000" dirty="0">
                <a:latin typeface="+mn-ea"/>
                <a:ea typeface="+mn-ea"/>
              </a:rPr>
              <a:t>1.63</a:t>
            </a:r>
            <a:r>
              <a:rPr lang="ko-KR" altLang="en-US" sz="3000" dirty="0">
                <a:latin typeface="+mn-ea"/>
                <a:ea typeface="+mn-ea"/>
              </a:rPr>
              <a:t>명</a:t>
            </a:r>
            <a:r>
              <a:rPr lang="en-US" altLang="ko-KR" sz="3000" dirty="0">
                <a:latin typeface="+mn-ea"/>
                <a:ea typeface="+mn-ea"/>
              </a:rPr>
              <a:t> ⇒ OECD </a:t>
            </a:r>
            <a:r>
              <a:rPr lang="ko-KR" altLang="en-US" sz="3000" dirty="0">
                <a:latin typeface="+mn-ea"/>
                <a:ea typeface="+mn-ea"/>
              </a:rPr>
              <a:t>평균은 </a:t>
            </a:r>
            <a:r>
              <a:rPr lang="en-US" altLang="ko-KR" sz="3000" dirty="0">
                <a:latin typeface="+mn-ea"/>
                <a:ea typeface="+mn-ea"/>
              </a:rPr>
              <a:t>1.7</a:t>
            </a:r>
            <a:r>
              <a:rPr lang="ko-KR" altLang="en-US" sz="3000" dirty="0">
                <a:latin typeface="+mn-ea"/>
                <a:ea typeface="+mn-ea"/>
              </a:rPr>
              <a:t>명</a:t>
            </a:r>
            <a:r>
              <a:rPr lang="en-US" altLang="ko-KR" sz="3000" dirty="0">
                <a:latin typeface="+mn-ea"/>
                <a:ea typeface="+mn-ea"/>
              </a:rPr>
              <a:t> </a:t>
            </a:r>
          </a:p>
          <a:p>
            <a:pPr>
              <a:buFont typeface="Univers 55"/>
              <a:buNone/>
              <a:defRPr/>
            </a:pPr>
            <a:r>
              <a:rPr lang="en-US" altLang="ko-KR" sz="3000" dirty="0">
                <a:latin typeface="+mn-ea"/>
                <a:ea typeface="+mn-ea"/>
              </a:rPr>
              <a:t>   </a:t>
            </a:r>
            <a:r>
              <a:rPr lang="ko-KR" altLang="en-US" sz="3000" dirty="0">
                <a:latin typeface="+mn-ea"/>
                <a:ea typeface="+mn-ea"/>
              </a:rPr>
              <a:t>한국은 </a:t>
            </a:r>
            <a:r>
              <a:rPr lang="en-US" altLang="ko-KR" sz="3000" dirty="0">
                <a:latin typeface="+mn-ea"/>
                <a:ea typeface="+mn-ea"/>
              </a:rPr>
              <a:t>OECD 34</a:t>
            </a:r>
            <a:r>
              <a:rPr lang="ko-KR" altLang="en-US" sz="3000" dirty="0">
                <a:latin typeface="+mn-ea"/>
                <a:ea typeface="+mn-ea"/>
              </a:rPr>
              <a:t>개국 중 </a:t>
            </a:r>
            <a:r>
              <a:rPr lang="ko-KR" altLang="en-US" sz="3000" b="1" dirty="0">
                <a:solidFill>
                  <a:srgbClr val="C00000"/>
                </a:solidFill>
                <a:latin typeface="+mn-ea"/>
                <a:ea typeface="+mn-ea"/>
              </a:rPr>
              <a:t>꼴찌</a:t>
            </a:r>
            <a:r>
              <a:rPr lang="en-US" altLang="ko-KR" sz="3000" dirty="0">
                <a:latin typeface="+mn-ea"/>
                <a:ea typeface="+mn-ea"/>
              </a:rPr>
              <a:t> </a:t>
            </a:r>
            <a:endParaRPr lang="en-US" altLang="ko-KR" sz="3200" b="1" dirty="0">
              <a:latin typeface="+mn-ea"/>
              <a:ea typeface="+mn-ea"/>
            </a:endParaRP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endParaRPr lang="ko-KR" altLang="en-US" sz="500" b="1" dirty="0">
              <a:latin typeface="+mn-ea"/>
              <a:ea typeface="+mn-ea"/>
            </a:endParaRP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ko-KR" altLang="en-US" sz="3200" b="1" dirty="0">
                <a:latin typeface="+mn-ea"/>
                <a:ea typeface="+mn-ea"/>
              </a:rPr>
              <a:t>강력 </a:t>
            </a:r>
            <a:r>
              <a:rPr lang="ko-KR" altLang="en-US" sz="3200" b="1" dirty="0" err="1">
                <a:latin typeface="+mn-ea"/>
                <a:ea typeface="+mn-ea"/>
              </a:rPr>
              <a:t>범죄율</a:t>
            </a:r>
            <a:r>
              <a:rPr lang="en-US" altLang="ko-KR" sz="3200" dirty="0">
                <a:latin typeface="+mn-ea"/>
                <a:ea typeface="+mn-ea"/>
              </a:rPr>
              <a:t>: </a:t>
            </a:r>
            <a:r>
              <a:rPr lang="ko-KR" altLang="en-US" sz="3000" dirty="0">
                <a:latin typeface="+mn-ea"/>
                <a:ea typeface="+mn-ea"/>
              </a:rPr>
              <a:t>지난 </a:t>
            </a:r>
            <a:r>
              <a:rPr lang="en-US" altLang="ko-KR" sz="3000" dirty="0">
                <a:latin typeface="+mn-ea"/>
                <a:ea typeface="+mn-ea"/>
              </a:rPr>
              <a:t>10</a:t>
            </a:r>
            <a:r>
              <a:rPr lang="ko-KR" altLang="en-US" sz="3000" dirty="0">
                <a:latin typeface="+mn-ea"/>
                <a:ea typeface="+mn-ea"/>
              </a:rPr>
              <a:t>년 사이에 </a:t>
            </a:r>
            <a:r>
              <a:rPr lang="en-US" altLang="ko-KR" sz="3000" b="1" dirty="0">
                <a:solidFill>
                  <a:srgbClr val="C00000"/>
                </a:solidFill>
                <a:latin typeface="+mn-ea"/>
                <a:ea typeface="+mn-ea"/>
              </a:rPr>
              <a:t>87%</a:t>
            </a:r>
            <a:r>
              <a:rPr lang="ko-KR" altLang="en-US" sz="3000" dirty="0">
                <a:latin typeface="+mn-ea"/>
                <a:ea typeface="+mn-ea"/>
              </a:rPr>
              <a:t> 증가</a:t>
            </a:r>
            <a:endParaRPr lang="en-US" altLang="ko-KR" sz="3000" b="1" dirty="0">
              <a:latin typeface="+mn-ea"/>
              <a:ea typeface="+mn-ea"/>
            </a:endParaRP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endParaRPr lang="en-US" altLang="ko-KR" sz="3200" b="1" dirty="0">
              <a:latin typeface="+mn-ea"/>
              <a:ea typeface="+mn-ea"/>
            </a:endParaRP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endParaRPr lang="en-US" altLang="ko-KR" sz="30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11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B8C5-1A02-4D0E-9E57-38E28B7AF82A}" type="slidenum">
              <a:rPr lang="en-US" altLang="ko-KR"/>
              <a:pPr/>
              <a:t>50</a:t>
            </a:fld>
            <a:endParaRPr lang="en-US" altLang="ko-KR"/>
          </a:p>
        </p:txBody>
      </p:sp>
      <p:sp>
        <p:nvSpPr>
          <p:cNvPr id="8224" name="Rectangle 32"/>
          <p:cNvSpPr>
            <a:spLocks noChangeArrowheads="1"/>
          </p:cNvSpPr>
          <p:nvPr/>
        </p:nvSpPr>
        <p:spPr bwMode="auto">
          <a:xfrm>
            <a:off x="3840" y="250836"/>
            <a:ext cx="9144000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ko-KR" sz="32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5) </a:t>
            </a:r>
            <a:r>
              <a:rPr lang="ko-KR" altLang="en-US" sz="32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성남시민의 의료이용 형평성 제고</a:t>
            </a:r>
            <a:r>
              <a:rPr lang="en-US" altLang="ko-KR" sz="32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:</a:t>
            </a:r>
            <a:r>
              <a:rPr lang="ko-KR" altLang="en-US" sz="32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관내 의료비</a:t>
            </a:r>
            <a:endParaRPr lang="en-US" altLang="ko-KR" sz="3200" dirty="0" smtClean="0">
              <a:solidFill>
                <a:srgbClr val="002060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/>
            <a:r>
              <a:rPr lang="en-US" altLang="ko-KR" sz="24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4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자료 </a:t>
            </a:r>
            <a:r>
              <a:rPr lang="en-US" altLang="ko-KR" sz="24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ko-KR" altLang="en-US" sz="24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건강보험공단 지역별 의료이용통계</a:t>
            </a:r>
            <a:r>
              <a:rPr lang="en-US" altLang="ko-KR" sz="24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, 2014)</a:t>
            </a:r>
            <a:endParaRPr lang="en-US" altLang="ko-KR" dirty="0" smtClean="0">
              <a:solidFill>
                <a:srgbClr val="00206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8813" name="Rectangle 621"/>
          <p:cNvSpPr>
            <a:spLocks noChangeArrowheads="1"/>
          </p:cNvSpPr>
          <p:nvPr/>
        </p:nvSpPr>
        <p:spPr bwMode="auto">
          <a:xfrm>
            <a:off x="392113" y="1168400"/>
            <a:ext cx="5137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ko-KR" altLang="ko-KR" b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42844" y="142852"/>
            <a:ext cx="9144064" cy="5334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eaLnBrk="1" latinLnBrk="1" hangingPunct="1">
              <a:defRPr sz="3200">
                <a:solidFill>
                  <a:srgbClr val="FFCC00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  <a:lvl2pPr algn="l" eaLnBrk="1" latinLnBrk="1" hangingPunct="1">
              <a:defRPr sz="2800">
                <a:solidFill>
                  <a:schemeClr val="bg1"/>
                </a:solidFill>
                <a:latin typeface="Verdana" pitchFamily="34" charset="0"/>
              </a:defRPr>
            </a:lvl2pPr>
            <a:lvl3pPr algn="l" eaLnBrk="1" latinLnBrk="1" hangingPunct="1">
              <a:defRPr sz="2800">
                <a:solidFill>
                  <a:schemeClr val="bg1"/>
                </a:solidFill>
                <a:latin typeface="Verdana" pitchFamily="34" charset="0"/>
              </a:defRPr>
            </a:lvl3pPr>
            <a:lvl4pPr algn="l" eaLnBrk="1" latinLnBrk="1" hangingPunct="1">
              <a:defRPr sz="2800">
                <a:solidFill>
                  <a:schemeClr val="bg1"/>
                </a:solidFill>
                <a:latin typeface="Verdana" pitchFamily="34" charset="0"/>
              </a:defRPr>
            </a:lvl4pPr>
            <a:lvl5pPr algn="l" eaLnBrk="1" latinLnBrk="1" hangingPunct="1">
              <a:defRPr sz="2800">
                <a:solidFill>
                  <a:schemeClr val="bg1"/>
                </a:solidFill>
                <a:latin typeface="Verdana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erdana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erdana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erdana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endParaRPr lang="en-US" altLang="ko-KR" dirty="0"/>
          </a:p>
        </p:txBody>
      </p:sp>
      <p:sp>
        <p:nvSpPr>
          <p:cNvPr id="7" name="직사각형 6"/>
          <p:cNvSpPr/>
          <p:nvPr/>
        </p:nvSpPr>
        <p:spPr>
          <a:xfrm>
            <a:off x="1714480" y="642918"/>
            <a:ext cx="2680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dirty="0" smtClean="0">
                <a:solidFill>
                  <a:srgbClr val="C00000"/>
                </a:solidFill>
                <a:latin typeface="새굴림" pitchFamily="50" charset="-127"/>
                <a:ea typeface="새굴림" pitchFamily="50" charset="-127"/>
              </a:rPr>
              <a:t> </a:t>
            </a:r>
            <a:endParaRPr lang="ko-KR" altLang="en-US" sz="2000" b="1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49068394"/>
              </p:ext>
            </p:extLst>
          </p:nvPr>
        </p:nvGraphicFramePr>
        <p:xfrm>
          <a:off x="142845" y="1211897"/>
          <a:ext cx="8893652" cy="5181623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479048"/>
                <a:gridCol w="1853651"/>
                <a:gridCol w="1611870"/>
                <a:gridCol w="2031419"/>
                <a:gridCol w="1917664"/>
              </a:tblGrid>
              <a:tr h="0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구분</a:t>
                      </a:r>
                      <a:endParaRPr lang="ko-KR" altLang="en-US" sz="2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800" b="1" kern="0" spc="0" dirty="0" smtClean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진료실인원당</a:t>
                      </a:r>
                      <a:endParaRPr lang="ko-KR" altLang="en-US" sz="28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800" b="1" kern="0" spc="0" dirty="0" err="1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내원</a:t>
                      </a:r>
                      <a:r>
                        <a:rPr lang="ko-KR" altLang="en-US" sz="2800" b="1" kern="0" spc="0" dirty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 </a:t>
                      </a:r>
                      <a:r>
                        <a:rPr lang="en-US" altLang="ko-KR" sz="2800" b="1" kern="0" spc="0" dirty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1</a:t>
                      </a:r>
                      <a:r>
                        <a:rPr lang="ko-KR" altLang="en-US" sz="2800" b="1" kern="0" spc="0" dirty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일당</a:t>
                      </a:r>
                      <a:endParaRPr lang="ko-KR" altLang="en-US" sz="28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8925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 err="1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내원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 일수</a:t>
                      </a:r>
                      <a:endParaRPr lang="ko-KR" altLang="en-US" sz="2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급여 일수</a:t>
                      </a:r>
                      <a:endParaRPr lang="ko-KR" altLang="en-US" sz="2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 smtClean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진료비</a:t>
                      </a:r>
                      <a:endParaRPr lang="en-US" altLang="ko-KR" sz="2000" kern="0" spc="0" dirty="0" smtClean="0">
                        <a:solidFill>
                          <a:srgbClr val="000000"/>
                        </a:solidFill>
                        <a:effectLst/>
                        <a:ea typeface="굴림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0" spc="0" dirty="0" smtClean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(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천원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)</a:t>
                      </a:r>
                      <a:endParaRPr lang="ko-KR" altLang="en-US" sz="2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 err="1" smtClean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급여비</a:t>
                      </a:r>
                      <a:endParaRPr lang="en-US" altLang="ko-KR" sz="2000" kern="0" spc="0" dirty="0" smtClean="0">
                        <a:solidFill>
                          <a:srgbClr val="000000"/>
                        </a:solidFill>
                        <a:effectLst/>
                        <a:ea typeface="굴림"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0" spc="0" dirty="0" smtClean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(</a:t>
                      </a: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원</a:t>
                      </a:r>
                      <a:r>
                        <a:rPr lang="en-US" altLang="ko-KR" sz="2000" kern="0" spc="0" dirty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)</a:t>
                      </a:r>
                      <a:endParaRPr lang="ko-KR" altLang="en-US" sz="2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</a:tr>
              <a:tr h="100551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분당구</a:t>
                      </a:r>
                      <a:endParaRPr lang="ko-KR" altLang="en-US" sz="2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13.45 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110.95 </a:t>
                      </a:r>
                      <a:endParaRPr lang="en-US" sz="2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0" spc="0" dirty="0">
                          <a:solidFill>
                            <a:srgbClr val="FF0000"/>
                          </a:solidFill>
                          <a:effectLst/>
                          <a:latin typeface="굴림"/>
                        </a:rPr>
                        <a:t>48,939 </a:t>
                      </a:r>
                      <a:endParaRPr lang="en-US" sz="2000" b="1" kern="0" spc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0" spc="0" dirty="0">
                          <a:solidFill>
                            <a:srgbClr val="FF0000"/>
                          </a:solidFill>
                          <a:effectLst/>
                          <a:latin typeface="굴림"/>
                        </a:rPr>
                        <a:t>36,012 </a:t>
                      </a:r>
                      <a:endParaRPr lang="en-US" sz="2000" b="1" kern="0" spc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</a:tr>
              <a:tr h="126725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수정구</a:t>
                      </a:r>
                      <a:endParaRPr lang="ko-KR" altLang="en-US" sz="2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14.44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102.42 </a:t>
                      </a:r>
                      <a:endParaRPr lang="en-US" sz="2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35,535 </a:t>
                      </a:r>
                      <a:endParaRPr lang="en-US" sz="2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26,951 </a:t>
                      </a:r>
                      <a:endParaRPr lang="en-US" sz="2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</a:tr>
              <a:tr h="106785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중원구</a:t>
                      </a:r>
                      <a:endParaRPr lang="ko-KR" altLang="en-US" sz="28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13.85 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102.95 </a:t>
                      </a:r>
                      <a:endParaRPr lang="en-US" sz="2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35,711 </a:t>
                      </a:r>
                      <a:endParaRPr lang="en-US" sz="2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0" spc="0" dirty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26,733 </a:t>
                      </a:r>
                      <a:endParaRPr lang="en-US" sz="2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779588" y="28273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6174732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13B8C5-1A02-4D0E-9E57-38E28B7AF82A}" type="slidenum">
              <a:rPr lang="en-US" altLang="ko-KR"/>
              <a:pPr/>
              <a:t>51</a:t>
            </a:fld>
            <a:endParaRPr lang="en-US" altLang="ko-KR"/>
          </a:p>
        </p:txBody>
      </p:sp>
      <p:sp>
        <p:nvSpPr>
          <p:cNvPr id="8224" name="Rectangle 32"/>
          <p:cNvSpPr>
            <a:spLocks noChangeArrowheads="1"/>
          </p:cNvSpPr>
          <p:nvPr/>
        </p:nvSpPr>
        <p:spPr bwMode="auto">
          <a:xfrm>
            <a:off x="3840" y="250836"/>
            <a:ext cx="9144000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ko-KR" sz="3200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5) </a:t>
            </a:r>
            <a:r>
              <a:rPr lang="ko-KR" altLang="en-US" sz="32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성남시민 </a:t>
            </a:r>
            <a:r>
              <a:rPr lang="ko-KR" altLang="en-US" sz="3200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의료이용의 형평성제고</a:t>
            </a:r>
            <a:r>
              <a:rPr lang="en-US" altLang="ko-KR" sz="3200" dirty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ko-KR" altLang="en-US" sz="32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관외 입원비</a:t>
            </a:r>
            <a:endParaRPr lang="en-US" altLang="ko-KR" sz="3200" dirty="0" smtClean="0">
              <a:solidFill>
                <a:srgbClr val="002060"/>
              </a:solidFill>
              <a:latin typeface="HY헤드라인M" pitchFamily="18" charset="-127"/>
              <a:ea typeface="HY헤드라인M" pitchFamily="18" charset="-127"/>
            </a:endParaRPr>
          </a:p>
          <a:p>
            <a:pPr algn="ctr"/>
            <a:r>
              <a:rPr lang="en-US" altLang="ko-KR" sz="24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24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자료 </a:t>
            </a:r>
            <a:r>
              <a:rPr lang="en-US" altLang="ko-KR" sz="24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ko-KR" altLang="en-US" sz="24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건강보험공단 지역별 의료이용통계</a:t>
            </a:r>
            <a:r>
              <a:rPr lang="en-US" altLang="ko-KR" sz="2400" dirty="0" smtClean="0">
                <a:solidFill>
                  <a:srgbClr val="002060"/>
                </a:solidFill>
                <a:latin typeface="HY헤드라인M" pitchFamily="18" charset="-127"/>
                <a:ea typeface="HY헤드라인M" pitchFamily="18" charset="-127"/>
              </a:rPr>
              <a:t>, 2014)</a:t>
            </a:r>
            <a:endParaRPr lang="en-US" altLang="ko-KR" dirty="0" smtClean="0">
              <a:solidFill>
                <a:srgbClr val="00206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8813" name="Rectangle 621"/>
          <p:cNvSpPr>
            <a:spLocks noChangeArrowheads="1"/>
          </p:cNvSpPr>
          <p:nvPr/>
        </p:nvSpPr>
        <p:spPr bwMode="auto">
          <a:xfrm>
            <a:off x="392113" y="1168400"/>
            <a:ext cx="5137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ko-KR" altLang="ko-KR" b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42844" y="142852"/>
            <a:ext cx="9144064" cy="5334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eaLnBrk="1" latinLnBrk="1" hangingPunct="1">
              <a:defRPr sz="3200">
                <a:solidFill>
                  <a:srgbClr val="FFCC00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  <a:lvl2pPr algn="l" eaLnBrk="1" latinLnBrk="1" hangingPunct="1">
              <a:defRPr sz="2800">
                <a:solidFill>
                  <a:schemeClr val="bg1"/>
                </a:solidFill>
                <a:latin typeface="Verdana" pitchFamily="34" charset="0"/>
              </a:defRPr>
            </a:lvl2pPr>
            <a:lvl3pPr algn="l" eaLnBrk="1" latinLnBrk="1" hangingPunct="1">
              <a:defRPr sz="2800">
                <a:solidFill>
                  <a:schemeClr val="bg1"/>
                </a:solidFill>
                <a:latin typeface="Verdana" pitchFamily="34" charset="0"/>
              </a:defRPr>
            </a:lvl3pPr>
            <a:lvl4pPr algn="l" eaLnBrk="1" latinLnBrk="1" hangingPunct="1">
              <a:defRPr sz="2800">
                <a:solidFill>
                  <a:schemeClr val="bg1"/>
                </a:solidFill>
                <a:latin typeface="Verdana" pitchFamily="34" charset="0"/>
              </a:defRPr>
            </a:lvl4pPr>
            <a:lvl5pPr algn="l" eaLnBrk="1" latinLnBrk="1" hangingPunct="1">
              <a:defRPr sz="2800">
                <a:solidFill>
                  <a:schemeClr val="bg1"/>
                </a:solidFill>
                <a:latin typeface="Verdana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erdana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erdana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erdana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endParaRPr lang="en-US" altLang="ko-KR" dirty="0"/>
          </a:p>
        </p:txBody>
      </p:sp>
      <p:sp>
        <p:nvSpPr>
          <p:cNvPr id="7" name="직사각형 6"/>
          <p:cNvSpPr/>
          <p:nvPr/>
        </p:nvSpPr>
        <p:spPr>
          <a:xfrm>
            <a:off x="1714480" y="642918"/>
            <a:ext cx="2680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dirty="0" smtClean="0">
                <a:solidFill>
                  <a:srgbClr val="C00000"/>
                </a:solidFill>
                <a:latin typeface="새굴림" pitchFamily="50" charset="-127"/>
                <a:ea typeface="새굴림" pitchFamily="50" charset="-127"/>
              </a:rPr>
              <a:t> </a:t>
            </a:r>
            <a:endParaRPr lang="ko-KR" altLang="en-US" sz="2000" b="1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03733915"/>
              </p:ext>
            </p:extLst>
          </p:nvPr>
        </p:nvGraphicFramePr>
        <p:xfrm>
          <a:off x="392113" y="1211897"/>
          <a:ext cx="8284343" cy="5099711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377718"/>
                <a:gridCol w="1726656"/>
                <a:gridCol w="1501440"/>
                <a:gridCol w="1892245"/>
                <a:gridCol w="1786284"/>
              </a:tblGrid>
              <a:tr h="0">
                <a:tc row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effectLst/>
                        </a:rPr>
                        <a:t>구분</a:t>
                      </a:r>
                      <a:endParaRPr lang="ko-KR" altLang="en-US" sz="2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 smtClean="0">
                          <a:effectLst/>
                        </a:rPr>
                        <a:t>진료실인원당</a:t>
                      </a:r>
                      <a:endParaRPr lang="ko-KR" altLang="en-US" sz="2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>
                          <a:effectLst/>
                        </a:rPr>
                        <a:t>내원 </a:t>
                      </a:r>
                      <a:r>
                        <a:rPr lang="en-US" altLang="ko-KR" sz="2000" kern="0" spc="0">
                          <a:effectLst/>
                        </a:rPr>
                        <a:t>1</a:t>
                      </a:r>
                      <a:r>
                        <a:rPr lang="ko-KR" altLang="en-US" sz="2000" kern="0" spc="0">
                          <a:effectLst/>
                        </a:rPr>
                        <a:t>일당</a:t>
                      </a:r>
                      <a:endParaRPr lang="ko-KR" altLang="en-US" sz="2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389255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 err="1">
                          <a:effectLst/>
                        </a:rPr>
                        <a:t>내원</a:t>
                      </a:r>
                      <a:r>
                        <a:rPr lang="ko-KR" altLang="en-US" sz="2000" kern="0" spc="0" dirty="0">
                          <a:effectLst/>
                        </a:rPr>
                        <a:t> 일수</a:t>
                      </a:r>
                      <a:endParaRPr lang="ko-KR" altLang="en-US" sz="2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effectLst/>
                        </a:rPr>
                        <a:t>급여 일수</a:t>
                      </a:r>
                      <a:endParaRPr lang="ko-KR" altLang="en-US" sz="2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 smtClean="0">
                          <a:effectLst/>
                        </a:rPr>
                        <a:t>진료비</a:t>
                      </a:r>
                      <a:endParaRPr lang="en-US" altLang="ko-KR" sz="2000" kern="0" spc="0" dirty="0" smtClean="0"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0" spc="0" dirty="0" smtClean="0">
                          <a:effectLst/>
                        </a:rPr>
                        <a:t>(</a:t>
                      </a:r>
                      <a:r>
                        <a:rPr lang="ko-KR" altLang="en-US" sz="2000" kern="0" spc="0" dirty="0">
                          <a:effectLst/>
                        </a:rPr>
                        <a:t>천원</a:t>
                      </a:r>
                      <a:r>
                        <a:rPr lang="en-US" altLang="ko-KR" sz="2000" kern="0" spc="0" dirty="0">
                          <a:effectLst/>
                        </a:rPr>
                        <a:t>)</a:t>
                      </a:r>
                      <a:endParaRPr lang="ko-KR" altLang="en-US" sz="2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 err="1" smtClean="0">
                          <a:effectLst/>
                        </a:rPr>
                        <a:t>급여비</a:t>
                      </a:r>
                      <a:endParaRPr lang="en-US" altLang="ko-KR" sz="2000" kern="0" spc="0" dirty="0" smtClean="0"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0" spc="0" dirty="0" smtClean="0">
                          <a:effectLst/>
                        </a:rPr>
                        <a:t>(</a:t>
                      </a:r>
                      <a:r>
                        <a:rPr lang="ko-KR" altLang="en-US" sz="2000" kern="0" spc="0" dirty="0">
                          <a:effectLst/>
                        </a:rPr>
                        <a:t>원</a:t>
                      </a:r>
                      <a:r>
                        <a:rPr lang="en-US" altLang="ko-KR" sz="2000" kern="0" spc="0" dirty="0">
                          <a:effectLst/>
                        </a:rPr>
                        <a:t>)</a:t>
                      </a:r>
                      <a:endParaRPr lang="ko-KR" altLang="en-US" sz="2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</a:tr>
              <a:tr h="1005519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effectLst/>
                        </a:rPr>
                        <a:t>분당구</a:t>
                      </a:r>
                      <a:endParaRPr lang="ko-KR" altLang="en-US" sz="2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effectLst/>
                        </a:rPr>
                        <a:t>11.91 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effectLst/>
                        </a:rPr>
                        <a:t>22.61 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 dirty="0">
                          <a:solidFill>
                            <a:srgbClr val="FF0000"/>
                          </a:solidFill>
                          <a:effectLst/>
                        </a:rPr>
                        <a:t>246,638 </a:t>
                      </a:r>
                      <a:endParaRPr lang="en-US" sz="1800" kern="0" spc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spc="0" dirty="0">
                          <a:solidFill>
                            <a:srgbClr val="FF0000"/>
                          </a:solidFill>
                          <a:effectLst/>
                        </a:rPr>
                        <a:t>210,991 </a:t>
                      </a:r>
                      <a:endParaRPr lang="en-US" sz="1800" kern="0" spc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</a:tr>
              <a:tr h="126725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effectLst/>
                        </a:rPr>
                        <a:t>수정구</a:t>
                      </a:r>
                      <a:endParaRPr lang="ko-KR" altLang="en-US" sz="20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effectLst/>
                        </a:rPr>
                        <a:t>12.60 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effectLst/>
                        </a:rPr>
                        <a:t>14.77 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effectLst/>
                        </a:rPr>
                        <a:t>107,267 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effectLst/>
                        </a:rPr>
                        <a:t>89,837 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</a:tr>
              <a:tr h="1181017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>
                          <a:effectLst/>
                        </a:rPr>
                        <a:t>중원구</a:t>
                      </a:r>
                      <a:endParaRPr lang="ko-KR" altLang="en-US" sz="2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effectLst/>
                        </a:rPr>
                        <a:t>10.90 </a:t>
                      </a:r>
                      <a:endParaRPr lang="en-US" sz="16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effectLst/>
                        </a:rPr>
                        <a:t>17.59 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effectLst/>
                        </a:rPr>
                        <a:t>126,171 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 dirty="0">
                          <a:effectLst/>
                        </a:rPr>
                        <a:t>101,508 </a:t>
                      </a:r>
                      <a:endParaRPr lang="en-US" sz="16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779588" y="28273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0916440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pPr algn="ctr"/>
            <a:r>
              <a:rPr lang="ko-KR" altLang="en-US" b="1" dirty="0" smtClean="0"/>
              <a:t>성남시 시민 주치의 사업 운영 모형</a:t>
            </a:r>
            <a:endParaRPr lang="ko-KR" altLang="en-US" b="1" dirty="0"/>
          </a:p>
        </p:txBody>
      </p:sp>
      <p:grpSp>
        <p:nvGrpSpPr>
          <p:cNvPr id="31" name="그룹 30"/>
          <p:cNvGrpSpPr/>
          <p:nvPr/>
        </p:nvGrpSpPr>
        <p:grpSpPr>
          <a:xfrm>
            <a:off x="107504" y="1543898"/>
            <a:ext cx="8643203" cy="4981446"/>
            <a:chOff x="682528" y="1543898"/>
            <a:chExt cx="8068179" cy="4981446"/>
          </a:xfrm>
        </p:grpSpPr>
        <p:sp>
          <p:nvSpPr>
            <p:cNvPr id="4" name="타원 3"/>
            <p:cNvSpPr/>
            <p:nvPr/>
          </p:nvSpPr>
          <p:spPr>
            <a:xfrm>
              <a:off x="682528" y="1728564"/>
              <a:ext cx="3792967" cy="206047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타원 4"/>
            <p:cNvSpPr/>
            <p:nvPr/>
          </p:nvSpPr>
          <p:spPr>
            <a:xfrm>
              <a:off x="6158419" y="1824256"/>
              <a:ext cx="2592288" cy="158417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/>
            <p:cNvSpPr/>
            <p:nvPr/>
          </p:nvSpPr>
          <p:spPr>
            <a:xfrm>
              <a:off x="6240876" y="2431678"/>
              <a:ext cx="22493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0" lang="ko-KR" altLang="en-US" smtClean="0">
                  <a:solidFill>
                    <a:prstClr val="black"/>
                  </a:solidFill>
                  <a:latin typeface="Lucida Sans Unicode"/>
                  <a:ea typeface="맑은 고딕"/>
                </a:rPr>
                <a:t>주치의 참여 </a:t>
              </a:r>
              <a:r>
                <a:rPr kumimoji="0" lang="ko-KR" altLang="en-US" dirty="0">
                  <a:solidFill>
                    <a:srgbClr val="FF0000"/>
                  </a:solidFill>
                  <a:latin typeface="Lucida Sans Unicode"/>
                  <a:ea typeface="맑은 고딕"/>
                </a:rPr>
                <a:t>의료기관</a:t>
              </a:r>
              <a:endParaRPr lang="ko-KR" altLang="en-US" dirty="0"/>
            </a:p>
          </p:txBody>
        </p:sp>
        <p:sp>
          <p:nvSpPr>
            <p:cNvPr id="7" name="직사각형 6"/>
            <p:cNvSpPr/>
            <p:nvPr/>
          </p:nvSpPr>
          <p:spPr>
            <a:xfrm>
              <a:off x="995055" y="2297136"/>
              <a:ext cx="3386554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kumimoji="0" lang="ko-KR" altLang="en-US" dirty="0" smtClean="0">
                  <a:solidFill>
                    <a:prstClr val="black"/>
                  </a:solidFill>
                  <a:latin typeface="Lucida Sans Unicode"/>
                  <a:ea typeface="맑은 고딕"/>
                </a:rPr>
                <a:t>고혈압</a:t>
              </a:r>
              <a:r>
                <a:rPr kumimoji="0" lang="en-US" altLang="ko-KR" dirty="0" smtClean="0">
                  <a:solidFill>
                    <a:prstClr val="black"/>
                  </a:solidFill>
                  <a:latin typeface="Lucida Sans Unicode"/>
                  <a:ea typeface="맑은 고딕"/>
                </a:rPr>
                <a:t>, </a:t>
              </a:r>
              <a:r>
                <a:rPr kumimoji="0" lang="ko-KR" altLang="en-US" dirty="0" smtClean="0">
                  <a:solidFill>
                    <a:prstClr val="black"/>
                  </a:solidFill>
                  <a:latin typeface="Lucida Sans Unicode"/>
                  <a:ea typeface="맑은 고딕"/>
                </a:rPr>
                <a:t>당뇨병 환자</a:t>
              </a:r>
              <a:r>
                <a:rPr kumimoji="0" lang="en-US" altLang="ko-KR" dirty="0" smtClean="0">
                  <a:solidFill>
                    <a:prstClr val="black"/>
                  </a:solidFill>
                  <a:latin typeface="Lucida Sans Unicode"/>
                  <a:ea typeface="맑은 고딕"/>
                </a:rPr>
                <a:t>, </a:t>
              </a:r>
            </a:p>
            <a:p>
              <a:pPr algn="ctr"/>
              <a:r>
                <a:rPr kumimoji="0" lang="ko-KR" altLang="en-US" dirty="0" err="1" smtClean="0">
                  <a:solidFill>
                    <a:prstClr val="black"/>
                  </a:solidFill>
                  <a:latin typeface="Lucida Sans Unicode"/>
                  <a:ea typeface="맑은 고딕"/>
                </a:rPr>
                <a:t>대사성</a:t>
              </a:r>
              <a:r>
                <a:rPr kumimoji="0" lang="ko-KR" altLang="en-US" dirty="0" smtClean="0">
                  <a:solidFill>
                    <a:prstClr val="black"/>
                  </a:solidFill>
                  <a:latin typeface="Lucida Sans Unicode"/>
                  <a:ea typeface="맑은 고딕"/>
                </a:rPr>
                <a:t> 증후군 및 만성 </a:t>
              </a:r>
              <a:r>
                <a:rPr kumimoji="0" lang="ko-KR" altLang="en-US" dirty="0" err="1" smtClean="0">
                  <a:solidFill>
                    <a:prstClr val="black"/>
                  </a:solidFill>
                  <a:latin typeface="Lucida Sans Unicode"/>
                  <a:ea typeface="맑은 고딕"/>
                </a:rPr>
                <a:t>질환자</a:t>
              </a:r>
              <a:r>
                <a:rPr kumimoji="0" lang="ko-KR" altLang="en-US" dirty="0" smtClean="0">
                  <a:solidFill>
                    <a:prstClr val="black"/>
                  </a:solidFill>
                  <a:latin typeface="Lucida Sans Unicode"/>
                  <a:ea typeface="맑은 고딕"/>
                </a:rPr>
                <a:t> 등 </a:t>
              </a:r>
              <a:endParaRPr kumimoji="0" lang="en-US" altLang="ko-KR" dirty="0" smtClean="0">
                <a:solidFill>
                  <a:prstClr val="black"/>
                </a:solidFill>
                <a:latin typeface="Lucida Sans Unicode"/>
                <a:ea typeface="맑은 고딕"/>
              </a:endParaRPr>
            </a:p>
            <a:p>
              <a:pPr algn="ctr"/>
              <a:r>
                <a:rPr kumimoji="0" lang="ko-KR" altLang="en-US" dirty="0" smtClean="0">
                  <a:solidFill>
                    <a:prstClr val="black"/>
                  </a:solidFill>
                  <a:latin typeface="Lucida Sans Unicode"/>
                  <a:ea typeface="맑은 고딕"/>
                </a:rPr>
                <a:t>주치의 사업 대상자</a:t>
              </a:r>
              <a:endParaRPr lang="ko-KR" altLang="en-US" dirty="0"/>
            </a:p>
          </p:txBody>
        </p:sp>
        <p:cxnSp>
          <p:nvCxnSpPr>
            <p:cNvPr id="9" name="직선 화살표 연결선 8"/>
            <p:cNvCxnSpPr/>
            <p:nvPr/>
          </p:nvCxnSpPr>
          <p:spPr>
            <a:xfrm>
              <a:off x="4355976" y="2297136"/>
              <a:ext cx="1728192" cy="0"/>
            </a:xfrm>
            <a:prstGeom prst="straightConnector1">
              <a:avLst/>
            </a:prstGeom>
            <a:ln w="25400">
              <a:solidFill>
                <a:schemeClr val="bg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직사각형 10"/>
            <p:cNvSpPr/>
            <p:nvPr/>
          </p:nvSpPr>
          <p:spPr>
            <a:xfrm>
              <a:off x="4049217" y="1543898"/>
              <a:ext cx="24929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dirty="0"/>
                <a:t>주차의 사업 참여 동의</a:t>
              </a:r>
            </a:p>
          </p:txBody>
        </p:sp>
        <p:cxnSp>
          <p:nvCxnSpPr>
            <p:cNvPr id="12" name="직선 화살표 연결선 11"/>
            <p:cNvCxnSpPr/>
            <p:nvPr/>
          </p:nvCxnSpPr>
          <p:spPr>
            <a:xfrm flipH="1">
              <a:off x="4475495" y="3220466"/>
              <a:ext cx="1682924" cy="0"/>
            </a:xfrm>
            <a:prstGeom prst="straightConnector1">
              <a:avLst/>
            </a:prstGeom>
            <a:ln w="25400">
              <a:solidFill>
                <a:schemeClr val="bg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직사각형 15"/>
            <p:cNvSpPr/>
            <p:nvPr/>
          </p:nvSpPr>
          <p:spPr>
            <a:xfrm>
              <a:off x="4049216" y="3426729"/>
              <a:ext cx="303738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0" lang="ko-KR" altLang="en-US" dirty="0">
                  <a:solidFill>
                    <a:prstClr val="black"/>
                  </a:solidFill>
                  <a:latin typeface="Lucida Sans Unicode"/>
                  <a:ea typeface="맑은 고딕"/>
                </a:rPr>
                <a:t>의사의 판단에 따른 </a:t>
              </a:r>
              <a:r>
                <a:rPr kumimoji="0" lang="ko-KR" altLang="en-US" dirty="0" smtClean="0">
                  <a:solidFill>
                    <a:prstClr val="black"/>
                  </a:solidFill>
                  <a:latin typeface="Lucida Sans Unicode"/>
                  <a:ea typeface="맑은 고딕"/>
                </a:rPr>
                <a:t>관리 대상자 선정 및 맞춤형 </a:t>
              </a:r>
              <a:r>
                <a:rPr kumimoji="0" lang="ko-KR" altLang="en-US" dirty="0">
                  <a:solidFill>
                    <a:prstClr val="black"/>
                  </a:solidFill>
                  <a:latin typeface="Lucida Sans Unicode"/>
                  <a:ea typeface="맑은 고딕"/>
                </a:rPr>
                <a:t>주치의 서비스 제공</a:t>
              </a:r>
              <a:endParaRPr lang="ko-KR" altLang="en-US" dirty="0"/>
            </a:p>
          </p:txBody>
        </p:sp>
        <p:sp>
          <p:nvSpPr>
            <p:cNvPr id="18" name="타원 17"/>
            <p:cNvSpPr/>
            <p:nvPr/>
          </p:nvSpPr>
          <p:spPr>
            <a:xfrm>
              <a:off x="2411760" y="4941168"/>
              <a:ext cx="2592288" cy="158417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사각형 18"/>
            <p:cNvSpPr/>
            <p:nvPr/>
          </p:nvSpPr>
          <p:spPr>
            <a:xfrm>
              <a:off x="3172053" y="5548590"/>
              <a:ext cx="11079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2400" b="1" dirty="0"/>
                <a:t>성남시</a:t>
              </a:r>
            </a:p>
          </p:txBody>
        </p:sp>
        <p:cxnSp>
          <p:nvCxnSpPr>
            <p:cNvPr id="20" name="직선 화살표 연결선 19"/>
            <p:cNvCxnSpPr/>
            <p:nvPr/>
          </p:nvCxnSpPr>
          <p:spPr>
            <a:xfrm flipV="1">
              <a:off x="5220072" y="3426729"/>
              <a:ext cx="3024336" cy="2358574"/>
            </a:xfrm>
            <a:prstGeom prst="straightConnector1">
              <a:avLst/>
            </a:prstGeom>
            <a:ln w="25400">
              <a:solidFill>
                <a:schemeClr val="bg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화살표 연결선 20"/>
            <p:cNvCxnSpPr/>
            <p:nvPr/>
          </p:nvCxnSpPr>
          <p:spPr>
            <a:xfrm flipH="1">
              <a:off x="5073489" y="3573016"/>
              <a:ext cx="2381074" cy="1726993"/>
            </a:xfrm>
            <a:prstGeom prst="straightConnector1">
              <a:avLst/>
            </a:prstGeom>
            <a:ln w="25400">
              <a:solidFill>
                <a:schemeClr val="bg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직사각형 26"/>
            <p:cNvSpPr/>
            <p:nvPr/>
          </p:nvSpPr>
          <p:spPr>
            <a:xfrm>
              <a:off x="6662962" y="4684232"/>
              <a:ext cx="194476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2000" b="1" dirty="0"/>
                <a:t>주치의 등록 및 </a:t>
              </a:r>
              <a:endParaRPr lang="en-US" altLang="ko-KR" sz="2000" b="1" dirty="0" smtClean="0"/>
            </a:p>
            <a:p>
              <a:r>
                <a:rPr lang="ko-KR" altLang="en-US" sz="2000" b="1" dirty="0" smtClean="0"/>
                <a:t>관리 </a:t>
              </a:r>
              <a:r>
                <a:rPr lang="ko-KR" altLang="en-US" sz="2000" b="1" dirty="0"/>
                <a:t>비용 지급</a:t>
              </a:r>
              <a:endParaRPr lang="en-US" altLang="ko-KR" sz="2000" b="1" dirty="0"/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2579011" y="4236684"/>
              <a:ext cx="34932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b="1" dirty="0">
                  <a:solidFill>
                    <a:srgbClr val="C00000"/>
                  </a:solidFill>
                </a:rPr>
                <a:t>구체적인 지표로 사업 성과 보고</a:t>
              </a:r>
              <a:endParaRPr lang="ko-KR" alt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60944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pPr algn="ctr"/>
            <a:r>
              <a:rPr lang="ko-KR" altLang="en-US" b="1" dirty="0" err="1" smtClean="0"/>
              <a:t>의료복지사회적협동조합</a:t>
            </a:r>
            <a:r>
              <a:rPr lang="ko-KR" altLang="en-US" b="1" dirty="0" smtClean="0"/>
              <a:t> 모형</a:t>
            </a:r>
            <a:endParaRPr lang="ko-KR" altLang="en-US" b="1" dirty="0"/>
          </a:p>
        </p:txBody>
      </p:sp>
      <p:graphicFrame>
        <p:nvGraphicFramePr>
          <p:cNvPr id="2" name="다이어그램 1"/>
          <p:cNvGraphicFramePr/>
          <p:nvPr>
            <p:extLst>
              <p:ext uri="{D42A27DB-BD31-4B8C-83A1-F6EECF244321}">
                <p14:modId xmlns:p14="http://schemas.microsoft.com/office/powerpoint/2010/main" xmlns="" val="83805703"/>
              </p:ext>
            </p:extLst>
          </p:nvPr>
        </p:nvGraphicFramePr>
        <p:xfrm>
          <a:off x="138224" y="1056759"/>
          <a:ext cx="8920716" cy="5312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60944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214313"/>
            <a:ext cx="8372503" cy="714357"/>
          </a:xfrm>
        </p:spPr>
        <p:txBody>
          <a:bodyPr>
            <a:normAutofit/>
          </a:bodyPr>
          <a:lstStyle/>
          <a:p>
            <a:pPr algn="ctr"/>
            <a:r>
              <a:rPr lang="ko-KR" altLang="en-US" sz="3100" b="1" dirty="0" smtClean="0">
                <a:solidFill>
                  <a:schemeClr val="tx1"/>
                </a:solidFill>
                <a:latin typeface="HY헤드라인M" pitchFamily="18" charset="-127"/>
                <a:ea typeface="HY헤드라인M" pitchFamily="18" charset="-127"/>
              </a:rPr>
              <a:t>주치의 사업 성과 평가 지표</a:t>
            </a:r>
            <a:endParaRPr lang="ko-KR" altLang="en-US" sz="2700" b="1" dirty="0">
              <a:solidFill>
                <a:schemeClr val="tx1"/>
              </a:solidFill>
            </a:endParaRPr>
          </a:p>
        </p:txBody>
      </p:sp>
      <p:graphicFrame>
        <p:nvGraphicFramePr>
          <p:cNvPr id="483451" name="Group 12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274194695"/>
              </p:ext>
            </p:extLst>
          </p:nvPr>
        </p:nvGraphicFramePr>
        <p:xfrm>
          <a:off x="357159" y="1071546"/>
          <a:ext cx="8463313" cy="5735574"/>
        </p:xfrm>
        <a:graphic>
          <a:graphicData uri="http://schemas.openxmlformats.org/drawingml/2006/table">
            <a:tbl>
              <a:tblPr/>
              <a:tblGrid>
                <a:gridCol w="2179690"/>
                <a:gridCol w="3115665"/>
                <a:gridCol w="3167958"/>
              </a:tblGrid>
              <a:tr h="41087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0" dirty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질환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0" dirty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주요 지표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400" b="1" kern="0" spc="0" dirty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보조 지표</a:t>
                      </a:r>
                      <a:endParaRPr lang="ko-KR" altLang="en-US" sz="1600" b="1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39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고혈압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err="1" smtClean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수축기</a:t>
                      </a:r>
                      <a:r>
                        <a:rPr lang="ko-KR" altLang="en-US" sz="1800" kern="0" spc="0" dirty="0" smtClean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 </a:t>
                      </a:r>
                      <a:r>
                        <a:rPr lang="en-US" altLang="ko-KR" sz="1800" kern="0" spc="0" dirty="0" smtClean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/ </a:t>
                      </a:r>
                      <a:r>
                        <a:rPr lang="ko-KR" altLang="en-US" sz="1800" kern="0" spc="0" dirty="0" smtClean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이완기 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혈압의 변화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체중관리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, 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영양관리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, 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신전 운동 및 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유산소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, 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근력 운동의 실천율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87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당뇨병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(</a:t>
                      </a: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내당 장애</a:t>
                      </a:r>
                      <a:r>
                        <a:rPr lang="en-US" altLang="ko-KR" sz="1800" kern="0" spc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)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F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 smtClean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FBS / PP2</a:t>
                      </a:r>
                      <a:r>
                        <a:rPr lang="en-US" sz="1800" kern="0" spc="0" dirty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, </a:t>
                      </a:r>
                      <a:r>
                        <a:rPr lang="en-US" sz="1800" kern="0" spc="0" dirty="0" err="1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Hb</a:t>
                      </a:r>
                      <a:r>
                        <a:rPr lang="en-US" sz="1800" kern="0" spc="0" dirty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 A1c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FF8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FF8"/>
                    </a:solidFill>
                  </a:tcPr>
                </a:tc>
              </a:tr>
              <a:tr h="41087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비만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허리둘레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, 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체중의 변화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1279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고지혈증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T.C, HDL, </a:t>
                      </a:r>
                      <a:r>
                        <a:rPr lang="en-US" sz="1800" kern="0" spc="0" dirty="0" smtClean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TG </a:t>
                      </a:r>
                      <a:r>
                        <a:rPr lang="ko-KR" altLang="en-US" sz="1800" kern="0" spc="0" dirty="0" smtClean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등 </a:t>
                      </a:r>
                      <a:r>
                        <a:rPr lang="en-US" altLang="ko-KR" sz="1800" kern="0" spc="0" dirty="0" smtClean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5</a:t>
                      </a:r>
                      <a:r>
                        <a:rPr lang="ko-KR" altLang="en-US" sz="1800" kern="0" spc="0" dirty="0" smtClean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종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</a:tr>
              <a:tr h="41087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정신질환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우울증 척도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신경증 여부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약물 복용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정기적 </a:t>
                      </a:r>
                      <a:r>
                        <a:rPr lang="ko-KR" altLang="en-US" sz="1800" kern="0" spc="0" dirty="0" err="1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래원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 상담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87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관절 질환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해당 관절 가동성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(ROM %)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통증의 정도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신전 운동 및 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err="1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유산소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, </a:t>
                      </a: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근력 운동의 </a:t>
                      </a:r>
                      <a:r>
                        <a:rPr lang="ko-KR" altLang="en-US" sz="1800" kern="0" spc="0" dirty="0" err="1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실천율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08954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금연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소변 니코틴 검출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PFT/RV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0873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금주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>
                          <a:solidFill>
                            <a:srgbClr val="000000"/>
                          </a:solidFill>
                          <a:effectLst/>
                          <a:ea typeface="굴림"/>
                        </a:rPr>
                        <a:t>주당 음주 횟수와 섭취 알콜의 양</a:t>
                      </a:r>
                      <a:endParaRPr lang="ko-KR" altLang="en-US" sz="12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effectLst/>
                          <a:latin typeface="굴림"/>
                        </a:rPr>
                        <a:t>GOT/GPT</a:t>
                      </a:r>
                      <a:endParaRPr 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3346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62074"/>
          </a:xfrm>
        </p:spPr>
        <p:txBody>
          <a:bodyPr>
            <a:noAutofit/>
          </a:bodyPr>
          <a:lstStyle/>
          <a:p>
            <a:pPr algn="ctr"/>
            <a:r>
              <a:rPr lang="ko-KR" altLang="en-US" sz="2800" b="0" dirty="0" smtClean="0">
                <a:latin typeface="HY헤드라인M" pitchFamily="18" charset="-127"/>
                <a:ea typeface="HY헤드라인M" pitchFamily="18" charset="-127"/>
              </a:rPr>
              <a:t>성남시의 고혈압</a:t>
            </a:r>
            <a:r>
              <a:rPr lang="en-US" altLang="ko-KR" sz="2800" b="0" dirty="0" smtClean="0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2800" b="0" dirty="0" smtClean="0">
                <a:latin typeface="HY헤드라인M" pitchFamily="18" charset="-127"/>
                <a:ea typeface="HY헤드라인M" pitchFamily="18" charset="-127"/>
              </a:rPr>
              <a:t>당뇨병환자와</a:t>
            </a:r>
            <a:r>
              <a:rPr lang="en-US" altLang="ko-KR" sz="2800" b="0" dirty="0" smtClean="0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2800" b="0" dirty="0" err="1" smtClean="0">
                <a:latin typeface="HY헤드라인M" pitchFamily="18" charset="-127"/>
                <a:ea typeface="HY헤드라인M" pitchFamily="18" charset="-127"/>
              </a:rPr>
              <a:t>유소견자</a:t>
            </a:r>
            <a:r>
              <a:rPr lang="ko-KR" altLang="en-US" sz="2800" b="0" dirty="0" smtClean="0">
                <a:latin typeface="HY헤드라인M" pitchFamily="18" charset="-127"/>
                <a:ea typeface="HY헤드라인M" pitchFamily="18" charset="-127"/>
              </a:rPr>
              <a:t> 숫자</a:t>
            </a:r>
            <a:endParaRPr lang="ko-KR" altLang="en-US" sz="2800" b="0" dirty="0"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8" name="내용 개체 틀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81554910"/>
              </p:ext>
            </p:extLst>
          </p:nvPr>
        </p:nvGraphicFramePr>
        <p:xfrm>
          <a:off x="467544" y="980728"/>
          <a:ext cx="8280920" cy="28956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56184"/>
                <a:gridCol w="1656184"/>
                <a:gridCol w="1656184"/>
                <a:gridCol w="1656184"/>
                <a:gridCol w="1656184"/>
              </a:tblGrid>
              <a:tr h="492249">
                <a:tc rowSpan="2"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 dirty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구분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고혈압</a:t>
                      </a:r>
                      <a:r>
                        <a:rPr lang="en-US" altLang="ko-KR" sz="20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, </a:t>
                      </a:r>
                      <a:r>
                        <a:rPr lang="ko-KR" altLang="en-US" sz="2000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당뇨병 환자 </a:t>
                      </a:r>
                      <a:endParaRPr lang="ko-KR" altLang="en-US" sz="2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유소견자</a:t>
                      </a:r>
                      <a:r>
                        <a:rPr lang="en-US" altLang="ko-KR" sz="20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(</a:t>
                      </a:r>
                      <a:r>
                        <a:rPr lang="ko-KR" altLang="en-US" sz="2000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비만 </a:t>
                      </a:r>
                      <a:r>
                        <a:rPr lang="en-US" altLang="ko-KR" sz="20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) </a:t>
                      </a:r>
                      <a:endParaRPr lang="ko-KR" altLang="en-US" sz="2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  <a:tr h="492249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환자수</a:t>
                      </a:r>
                      <a:endParaRPr lang="ko-KR" altLang="en-US" sz="2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비율</a:t>
                      </a:r>
                      <a:endParaRPr lang="ko-KR" altLang="en-US" sz="2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환자수</a:t>
                      </a:r>
                      <a:endParaRPr lang="ko-KR" altLang="en-US" sz="2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비율</a:t>
                      </a:r>
                      <a:endParaRPr lang="ko-KR" altLang="en-US" sz="2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</a:tr>
              <a:tr h="492249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65</a:t>
                      </a:r>
                      <a:r>
                        <a:rPr lang="ko-KR" altLang="en-US" sz="2000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세 이상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105,099</a:t>
                      </a:r>
                      <a:endParaRPr lang="en-US" sz="2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41.4</a:t>
                      </a:r>
                      <a:endParaRPr lang="en-US" sz="2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32,308</a:t>
                      </a:r>
                      <a:endParaRPr lang="en-US" sz="2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14.7</a:t>
                      </a:r>
                      <a:endParaRPr lang="en-US" sz="2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</a:tr>
              <a:tr h="492249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30-64</a:t>
                      </a:r>
                      <a:r>
                        <a:rPr lang="ko-KR" altLang="en-US" sz="2000" kern="0" spc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세</a:t>
                      </a:r>
                      <a:endParaRPr lang="ko-KR" alt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148,474</a:t>
                      </a:r>
                      <a:endParaRPr lang="en-US" sz="2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58.6</a:t>
                      </a:r>
                      <a:endParaRPr lang="en-US" sz="2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187,416</a:t>
                      </a:r>
                      <a:endParaRPr lang="en-US" sz="2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85.3</a:t>
                      </a:r>
                      <a:endParaRPr lang="en-US" sz="20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</a:tr>
              <a:tr h="492249">
                <a:tc>
                  <a:txBody>
                    <a:bodyPr/>
                    <a:lstStyle/>
                    <a:p>
                      <a:pPr marL="0" marR="0" indent="0" algn="ctr" fontAlgn="ctr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2000" b="1" kern="0" spc="0" dirty="0">
                          <a:solidFill>
                            <a:srgbClr val="FF0000"/>
                          </a:solidFill>
                          <a:effectLst/>
                          <a:ea typeface="함초롬바탕"/>
                        </a:rPr>
                        <a:t>소계</a:t>
                      </a:r>
                      <a:endParaRPr lang="ko-KR" altLang="en-US" sz="1400" b="1" kern="0" spc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 spc="0" dirty="0">
                          <a:solidFill>
                            <a:srgbClr val="FF0000"/>
                          </a:solidFill>
                          <a:effectLst/>
                          <a:latin typeface="함초롬바탕"/>
                        </a:rPr>
                        <a:t>253,573</a:t>
                      </a:r>
                      <a:endParaRPr lang="en-US" sz="2000" b="1" kern="0" spc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 spc="0" dirty="0">
                          <a:solidFill>
                            <a:srgbClr val="FF0000"/>
                          </a:solidFill>
                          <a:effectLst/>
                          <a:latin typeface="함초롬바탕"/>
                        </a:rPr>
                        <a:t>100</a:t>
                      </a:r>
                      <a:endParaRPr lang="en-US" sz="2000" b="1" kern="0" spc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 spc="0" dirty="0">
                          <a:solidFill>
                            <a:srgbClr val="FF0000"/>
                          </a:solidFill>
                          <a:effectLst/>
                          <a:latin typeface="함초롬바탕"/>
                        </a:rPr>
                        <a:t>219,724</a:t>
                      </a:r>
                      <a:endParaRPr lang="en-US" sz="2000" b="1" kern="0" spc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kern="0" spc="0" dirty="0">
                          <a:solidFill>
                            <a:srgbClr val="FF0000"/>
                          </a:solidFill>
                          <a:effectLst/>
                          <a:latin typeface="함초롬바탕"/>
                        </a:rPr>
                        <a:t>100</a:t>
                      </a:r>
                      <a:endParaRPr lang="en-US" sz="2000" b="1" kern="0" spc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86856041"/>
              </p:ext>
            </p:extLst>
          </p:nvPr>
        </p:nvGraphicFramePr>
        <p:xfrm>
          <a:off x="323528" y="4406370"/>
          <a:ext cx="8280919" cy="2490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7305"/>
                <a:gridCol w="1152128"/>
                <a:gridCol w="1296144"/>
                <a:gridCol w="1296144"/>
                <a:gridCol w="1040927"/>
                <a:gridCol w="1152128"/>
                <a:gridCol w="1296143"/>
              </a:tblGrid>
              <a:tr h="648072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구분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수검자수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복부비만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높은 혈압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높은 혈당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err="1" smtClean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고중성</a:t>
                      </a:r>
                      <a:endParaRPr lang="en-US" altLang="ko-KR" sz="1800" kern="0" spc="0" dirty="0" smtClean="0">
                        <a:solidFill>
                          <a:srgbClr val="000000"/>
                        </a:solidFill>
                        <a:effectLst/>
                        <a:ea typeface="함초롬바탕"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smtClean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지방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err="1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혈증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낮은 </a:t>
                      </a:r>
                      <a:r>
                        <a:rPr lang="en-US" altLang="ko-KR" sz="1800" kern="0" spc="0" dirty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HDL 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콜레스테롤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kern="0" spc="0" dirty="0" err="1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혈증</a:t>
                      </a: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</a:tr>
              <a:tr h="688578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인원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(</a:t>
                      </a: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명</a:t>
                      </a: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)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FF0000"/>
                          </a:solidFill>
                          <a:effectLst/>
                          <a:latin typeface="함초롬바탕"/>
                        </a:rPr>
                        <a:t>215,040</a:t>
                      </a:r>
                      <a:endParaRPr lang="en-US" sz="1400" b="1" kern="0" spc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FF0000"/>
                          </a:solidFill>
                          <a:effectLst/>
                          <a:latin typeface="함초롬바탕"/>
                        </a:rPr>
                        <a:t>39,430</a:t>
                      </a:r>
                      <a:endParaRPr lang="en-US" sz="1400" b="1" kern="0" spc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FF0000"/>
                          </a:solidFill>
                          <a:effectLst/>
                          <a:latin typeface="함초롬바탕"/>
                        </a:rPr>
                        <a:t>85,172</a:t>
                      </a:r>
                      <a:endParaRPr lang="en-US" sz="1400" b="1" kern="0" spc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FF0000"/>
                          </a:solidFill>
                          <a:effectLst/>
                          <a:latin typeface="함초롬바탕"/>
                        </a:rPr>
                        <a:t>69,152</a:t>
                      </a:r>
                      <a:endParaRPr lang="en-US" sz="1400" b="1" kern="0" spc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FF0000"/>
                          </a:solidFill>
                          <a:effectLst/>
                          <a:latin typeface="함초롬바탕"/>
                        </a:rPr>
                        <a:t>64,694</a:t>
                      </a:r>
                      <a:endParaRPr lang="en-US" sz="1400" b="1" kern="0" spc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0" spc="0" dirty="0">
                          <a:solidFill>
                            <a:srgbClr val="FF0000"/>
                          </a:solidFill>
                          <a:effectLst/>
                          <a:latin typeface="함초롬바탕"/>
                        </a:rPr>
                        <a:t>42,283</a:t>
                      </a:r>
                      <a:endParaRPr lang="en-US" sz="1400" b="1" kern="0" spc="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</a:tr>
              <a:tr h="65707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ea typeface="함초롬바탕"/>
                        </a:rPr>
                        <a:t>비율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600" kern="0" spc="0" dirty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(%)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100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18.5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40.7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32.8</a:t>
                      </a:r>
                      <a:endParaRPr lang="en-US" sz="1400" kern="0" spc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30.6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0" spc="0" dirty="0">
                          <a:solidFill>
                            <a:srgbClr val="000000"/>
                          </a:solidFill>
                          <a:effectLst/>
                          <a:latin typeface="함초롬바탕"/>
                        </a:rPr>
                        <a:t>19.9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4770" marR="64770" marT="17907" marB="17907" anchor="ctr"/>
                </a:tc>
              </a:tr>
            </a:tbl>
          </a:graphicData>
        </a:graphic>
      </p:graphicFrame>
      <p:sp>
        <p:nvSpPr>
          <p:cNvPr id="10" name="직사각형 9"/>
          <p:cNvSpPr/>
          <p:nvPr/>
        </p:nvSpPr>
        <p:spPr>
          <a:xfrm>
            <a:off x="801234" y="3727946"/>
            <a:ext cx="7679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성남시의 </a:t>
            </a:r>
            <a:r>
              <a:rPr lang="ko-KR" altLang="en-US" sz="2800" dirty="0" err="1" smtClean="0">
                <a:latin typeface="HY헤드라인M" pitchFamily="18" charset="-127"/>
                <a:ea typeface="HY헤드라인M" pitchFamily="18" charset="-127"/>
              </a:rPr>
              <a:t>대사성증후군</a:t>
            </a:r>
            <a:r>
              <a:rPr lang="ko-KR" altLang="en-US" sz="2800" dirty="0" smtClean="0">
                <a:latin typeface="HY헤드라인M" pitchFamily="18" charset="-127"/>
                <a:ea typeface="HY헤드라인M" pitchFamily="18" charset="-127"/>
              </a:rPr>
              <a:t> 환자 숫자</a:t>
            </a:r>
            <a:endParaRPr lang="ko-KR" altLang="en-US" sz="2800" dirty="0">
              <a:latin typeface="HY헤드라인M" pitchFamily="18" charset="-127"/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430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654032"/>
          </a:xfrm>
        </p:spPr>
        <p:txBody>
          <a:bodyPr>
            <a:noAutofit/>
          </a:bodyPr>
          <a:lstStyle/>
          <a:p>
            <a:pPr algn="ctr"/>
            <a:r>
              <a:rPr lang="ko-KR" altLang="en-US" sz="3200" dirty="0" smtClean="0"/>
              <a:t>시민 주치의 사업의 의료비 절감 기대 효과</a:t>
            </a:r>
            <a:endParaRPr lang="ko-KR" altLang="en-US" sz="3200" dirty="0"/>
          </a:p>
        </p:txBody>
      </p:sp>
      <p:graphicFrame>
        <p:nvGraphicFramePr>
          <p:cNvPr id="6" name="내용 개체 틀 5"/>
          <p:cNvGraphicFramePr>
            <a:graphicFrameLocks noGrp="1"/>
          </p:cNvGraphicFramePr>
          <p:nvPr>
            <p:ph idx="1"/>
          </p:nvPr>
        </p:nvGraphicFramePr>
        <p:xfrm>
          <a:off x="285720" y="1481138"/>
          <a:ext cx="8715438" cy="509113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52573"/>
                <a:gridCol w="1452573"/>
                <a:gridCol w="1452573"/>
                <a:gridCol w="1452573"/>
                <a:gridCol w="1452573"/>
                <a:gridCol w="1452573"/>
              </a:tblGrid>
              <a:tr h="7708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dirty="0">
                          <a:solidFill>
                            <a:srgbClr val="000000"/>
                          </a:solidFill>
                          <a:latin typeface="한컴바탕"/>
                        </a:rPr>
                        <a:t>구 분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>
                          <a:solidFill>
                            <a:srgbClr val="000000"/>
                          </a:solidFill>
                          <a:latin typeface="한컴바탕"/>
                        </a:rPr>
                        <a:t>진료</a:t>
                      </a:r>
                      <a:endParaRPr lang="ko-KR" alt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>
                          <a:solidFill>
                            <a:srgbClr val="000000"/>
                          </a:solidFill>
                          <a:latin typeface="한컴바탕"/>
                        </a:rPr>
                        <a:t>인원</a:t>
                      </a:r>
                      <a:endParaRPr lang="ko-KR" alt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>
                          <a:solidFill>
                            <a:srgbClr val="000000"/>
                          </a:solidFill>
                          <a:latin typeface="한컴바탕"/>
                        </a:rPr>
                        <a:t>진료비</a:t>
                      </a:r>
                      <a:endParaRPr lang="ko-KR" alt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>
                          <a:solidFill>
                            <a:srgbClr val="000000"/>
                          </a:solidFill>
                          <a:latin typeface="한컴바탕"/>
                        </a:rPr>
                        <a:t>보험</a:t>
                      </a:r>
                      <a:endParaRPr lang="ko-KR" alt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>
                          <a:solidFill>
                            <a:srgbClr val="000000"/>
                          </a:solidFill>
                          <a:latin typeface="한컴바탕"/>
                        </a:rPr>
                        <a:t>급여</a:t>
                      </a:r>
                      <a:endParaRPr lang="ko-KR" alt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>
                          <a:solidFill>
                            <a:srgbClr val="000000"/>
                          </a:solidFill>
                          <a:latin typeface="한컴바탕"/>
                        </a:rPr>
                        <a:t>본인</a:t>
                      </a:r>
                      <a:endParaRPr lang="ko-KR" altLang="en-US" sz="1600">
                        <a:solidFill>
                          <a:srgbClr val="000000"/>
                        </a:solidFill>
                        <a:latin typeface="돋움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>
                          <a:solidFill>
                            <a:srgbClr val="000000"/>
                          </a:solidFill>
                          <a:latin typeface="한컴바탕"/>
                        </a:rPr>
                        <a:t>부담액</a:t>
                      </a:r>
                      <a:endParaRPr lang="ko-KR" altLang="en-US" sz="160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>
                          <a:solidFill>
                            <a:srgbClr val="000000"/>
                          </a:solidFill>
                          <a:latin typeface="한컴바탕"/>
                        </a:rPr>
                        <a:t>비율</a:t>
                      </a:r>
                      <a:endParaRPr lang="ko-KR" alt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8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(%)</a:t>
                      </a:r>
                      <a:endParaRPr lang="ko-KR" alt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/>
                </a:tc>
              </a:tr>
              <a:tr h="4466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 b="1" dirty="0">
                          <a:solidFill>
                            <a:srgbClr val="000000"/>
                          </a:solidFill>
                          <a:latin typeface="한컴바탕"/>
                        </a:rPr>
                        <a:t>계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800,024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203,935</a:t>
                      </a:r>
                      <a:endParaRPr lang="en-US" sz="140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147,926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56,009</a:t>
                      </a:r>
                      <a:endParaRPr lang="en-US" sz="160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28</a:t>
                      </a:r>
                      <a:endParaRPr lang="en-US" sz="120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/>
                </a:tc>
              </a:tr>
              <a:tr h="5533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>
                          <a:solidFill>
                            <a:srgbClr val="000000"/>
                          </a:solidFill>
                          <a:latin typeface="한컴바탕"/>
                        </a:rPr>
                        <a:t>고혈압</a:t>
                      </a:r>
                      <a:endParaRPr lang="ko-KR" altLang="en-US" sz="160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96,500</a:t>
                      </a:r>
                      <a:endParaRPr lang="en-US" sz="1600" dirty="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41,693</a:t>
                      </a:r>
                      <a:endParaRPr lang="en-US" sz="180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29,478</a:t>
                      </a:r>
                      <a:endParaRPr lang="en-US" sz="16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12,215</a:t>
                      </a:r>
                      <a:endParaRPr lang="en-US" sz="16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29</a:t>
                      </a:r>
                      <a:endParaRPr lang="en-US" sz="16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/>
                </a:tc>
              </a:tr>
              <a:tr h="5533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>
                          <a:solidFill>
                            <a:srgbClr val="000000"/>
                          </a:solidFill>
                          <a:latin typeface="한컴바탕"/>
                        </a:rPr>
                        <a:t>당뇨</a:t>
                      </a:r>
                      <a:endParaRPr lang="ko-KR" altLang="en-US" sz="160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41,007</a:t>
                      </a:r>
                      <a:endParaRPr lang="en-US" sz="1600" dirty="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25,124</a:t>
                      </a:r>
                      <a:endParaRPr lang="en-US" sz="180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17,281</a:t>
                      </a:r>
                      <a:endParaRPr lang="en-US" sz="16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7,843</a:t>
                      </a:r>
                      <a:endParaRPr lang="en-US" sz="16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31</a:t>
                      </a:r>
                      <a:endParaRPr lang="en-US" sz="16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/>
                </a:tc>
              </a:tr>
              <a:tr h="5533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>
                          <a:solidFill>
                            <a:srgbClr val="000000"/>
                          </a:solidFill>
                          <a:latin typeface="한컴바탕"/>
                        </a:rPr>
                        <a:t>관절염</a:t>
                      </a:r>
                      <a:endParaRPr lang="ko-KR" altLang="en-US" sz="160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101,665</a:t>
                      </a:r>
                      <a:endParaRPr lang="en-US" sz="1600" dirty="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27,598</a:t>
                      </a:r>
                      <a:endParaRPr lang="en-US" sz="180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20,500</a:t>
                      </a:r>
                      <a:endParaRPr lang="en-US" sz="16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7,098</a:t>
                      </a:r>
                      <a:endParaRPr lang="en-US" sz="16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26</a:t>
                      </a:r>
                      <a:endParaRPr lang="en-US" sz="16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/>
                </a:tc>
              </a:tr>
              <a:tr h="5533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>
                          <a:solidFill>
                            <a:srgbClr val="000000"/>
                          </a:solidFill>
                          <a:latin typeface="한컴바탕"/>
                        </a:rPr>
                        <a:t>간질환</a:t>
                      </a:r>
                      <a:endParaRPr lang="ko-KR" altLang="en-US" sz="160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22,678</a:t>
                      </a:r>
                      <a:endParaRPr lang="en-US" sz="160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7,103</a:t>
                      </a:r>
                      <a:endParaRPr lang="en-US" sz="180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5,089</a:t>
                      </a:r>
                      <a:endParaRPr lang="en-US" sz="16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2,014</a:t>
                      </a:r>
                      <a:endParaRPr lang="en-US" sz="16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28</a:t>
                      </a:r>
                      <a:endParaRPr lang="en-US" sz="16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/>
                </a:tc>
              </a:tr>
              <a:tr h="5533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>
                          <a:solidFill>
                            <a:srgbClr val="000000"/>
                          </a:solidFill>
                          <a:latin typeface="한컴바탕"/>
                        </a:rPr>
                        <a:t>치주질환</a:t>
                      </a:r>
                      <a:endParaRPr lang="ko-KR" altLang="en-US" sz="160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286,463</a:t>
                      </a:r>
                      <a:endParaRPr lang="en-US" sz="160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28,877</a:t>
                      </a:r>
                      <a:endParaRPr lang="en-US" sz="180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20,010</a:t>
                      </a:r>
                      <a:endParaRPr lang="en-US" sz="16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8,867</a:t>
                      </a:r>
                      <a:endParaRPr lang="en-US" sz="16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31</a:t>
                      </a:r>
                      <a:endParaRPr lang="en-US" sz="16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/>
                </a:tc>
              </a:tr>
              <a:tr h="5533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>
                          <a:solidFill>
                            <a:srgbClr val="000000"/>
                          </a:solidFill>
                          <a:latin typeface="한컴바탕"/>
                        </a:rPr>
                        <a:t>정신질환</a:t>
                      </a:r>
                      <a:endParaRPr lang="ko-KR" altLang="en-US" sz="160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51,249</a:t>
                      </a:r>
                      <a:endParaRPr lang="en-US" sz="160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44,975</a:t>
                      </a:r>
                      <a:endParaRPr lang="en-US" sz="180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35,017</a:t>
                      </a:r>
                      <a:endParaRPr lang="en-US" sz="16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9,958</a:t>
                      </a:r>
                      <a:endParaRPr lang="en-US" sz="16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22</a:t>
                      </a:r>
                      <a:endParaRPr lang="en-US" sz="16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/>
                </a:tc>
              </a:tr>
              <a:tr h="5533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800">
                          <a:solidFill>
                            <a:srgbClr val="000000"/>
                          </a:solidFill>
                          <a:latin typeface="한컴바탕"/>
                        </a:rPr>
                        <a:t>전염병</a:t>
                      </a:r>
                      <a:endParaRPr lang="ko-KR" altLang="en-US" sz="160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200,462</a:t>
                      </a:r>
                      <a:endParaRPr lang="en-US" sz="1600">
                        <a:solidFill>
                          <a:srgbClr val="000000"/>
                        </a:solidFill>
                        <a:latin typeface="돋움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28,565</a:t>
                      </a:r>
                      <a:endParaRPr lang="en-US" sz="1800" dirty="0">
                        <a:solidFill>
                          <a:srgbClr val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20,551</a:t>
                      </a:r>
                      <a:endParaRPr lang="en-US" sz="16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8,014</a:t>
                      </a:r>
                      <a:endParaRPr lang="en-US" sz="160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latin typeface="한컴바탕"/>
                          <a:ea typeface="한컴바탕"/>
                        </a:rPr>
                        <a:t>28</a:t>
                      </a:r>
                      <a:endParaRPr lang="en-US" sz="1600" dirty="0">
                        <a:solidFill>
                          <a:srgbClr val="000000"/>
                        </a:solidFill>
                        <a:latin typeface="맑은 고딕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직사각형 6"/>
          <p:cNvSpPr/>
          <p:nvPr/>
        </p:nvSpPr>
        <p:spPr>
          <a:xfrm>
            <a:off x="683568" y="1000107"/>
            <a:ext cx="7571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dirty="0" smtClean="0"/>
              <a:t>성남시 만성질환 의료비 현황</a:t>
            </a:r>
            <a:r>
              <a:rPr lang="en-US" altLang="ko-KR" sz="2400" dirty="0" smtClean="0"/>
              <a:t>(2012</a:t>
            </a:r>
            <a:r>
              <a:rPr lang="ko-KR" altLang="en-US" sz="2400" dirty="0" smtClean="0"/>
              <a:t>년</a:t>
            </a:r>
            <a:r>
              <a:rPr lang="en-US" altLang="ko-KR" sz="2400" dirty="0" smtClean="0"/>
              <a:t>, </a:t>
            </a:r>
            <a:r>
              <a:rPr lang="ko-KR" altLang="en-US" sz="2400" dirty="0" smtClean="0"/>
              <a:t>단위 </a:t>
            </a:r>
            <a:r>
              <a:rPr lang="en-US" altLang="ko-KR" sz="2400" dirty="0" smtClean="0"/>
              <a:t>:100</a:t>
            </a:r>
            <a:r>
              <a:rPr lang="ko-KR" altLang="en-US" sz="2400" dirty="0" smtClean="0"/>
              <a:t>만원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15579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8"/>
          <p:cNvSpPr>
            <a:spLocks noGrp="1"/>
          </p:cNvSpPr>
          <p:nvPr>
            <p:ph type="ctrTitle"/>
          </p:nvPr>
        </p:nvSpPr>
        <p:spPr>
          <a:xfrm>
            <a:off x="611188" y="1989138"/>
            <a:ext cx="7918450" cy="1512887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ko-KR" sz="2400" b="1" dirty="0" smtClean="0"/>
              <a:t/>
            </a:r>
            <a:br>
              <a:rPr lang="en-US" altLang="ko-KR" sz="2400" b="1" dirty="0" smtClean="0"/>
            </a:br>
            <a:r>
              <a:rPr lang="en-US" altLang="ko-KR" sz="4400" b="1" dirty="0" smtClean="0"/>
              <a:t>4. </a:t>
            </a:r>
            <a:r>
              <a:rPr lang="ko-KR" altLang="en-US" sz="4400" b="1" dirty="0" smtClean="0"/>
              <a:t>새로운 </a:t>
            </a:r>
            <a:r>
              <a:rPr lang="en-US" altLang="ko-KR" sz="4400" b="1" dirty="0" smtClean="0"/>
              <a:t>20</a:t>
            </a:r>
            <a:r>
              <a:rPr lang="ko-KR" altLang="en-US" sz="4400" b="1" dirty="0" smtClean="0"/>
              <a:t>년</a:t>
            </a:r>
            <a:r>
              <a:rPr lang="en-US" altLang="ko-KR" sz="4400" b="1" dirty="0" smtClean="0"/>
              <a:t>, </a:t>
            </a:r>
            <a:r>
              <a:rPr lang="ko-KR" altLang="en-US" sz="4400" b="1" dirty="0" smtClean="0"/>
              <a:t>무엇을 할 것인가</a:t>
            </a:r>
            <a:r>
              <a:rPr lang="en-US" altLang="ko-KR" sz="4400" b="1" dirty="0" smtClean="0"/>
              <a:t>?</a:t>
            </a:r>
            <a:br>
              <a:rPr lang="en-US" altLang="ko-KR" sz="4400" b="1" dirty="0" smtClean="0"/>
            </a:br>
            <a:r>
              <a:rPr lang="en-US" altLang="ko-KR" sz="4400" b="1" dirty="0" smtClean="0"/>
              <a:t>- </a:t>
            </a:r>
            <a:r>
              <a:rPr lang="en-US" altLang="ko-KR" b="1" dirty="0" smtClean="0"/>
              <a:t>What is to be done -</a:t>
            </a:r>
            <a:endParaRPr lang="ko-KR" altLang="en-US" sz="4400" dirty="0" smtClean="0"/>
          </a:p>
        </p:txBody>
      </p:sp>
    </p:spTree>
    <p:extLst>
      <p:ext uri="{BB962C8B-B14F-4D97-AF65-F5344CB8AC3E}">
        <p14:creationId xmlns:p14="http://schemas.microsoft.com/office/powerpoint/2010/main" xmlns="" val="23725402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1820427" y="2996952"/>
            <a:ext cx="7200800" cy="3464722"/>
            <a:chOff x="327580" y="4836637"/>
            <a:chExt cx="8348872" cy="1288991"/>
          </a:xfrm>
          <a:solidFill>
            <a:srgbClr val="92D050"/>
          </a:solidFill>
        </p:grpSpPr>
        <p:sp>
          <p:nvSpPr>
            <p:cNvPr id="16" name="자유형 15"/>
            <p:cNvSpPr/>
            <p:nvPr/>
          </p:nvSpPr>
          <p:spPr>
            <a:xfrm>
              <a:off x="327580" y="4844666"/>
              <a:ext cx="1191843" cy="618748"/>
            </a:xfrm>
            <a:custGeom>
              <a:avLst/>
              <a:gdLst>
                <a:gd name="connsiteX0" fmla="*/ 0 w 1191843"/>
                <a:gd name="connsiteY0" fmla="*/ 0 h 618748"/>
                <a:gd name="connsiteX1" fmla="*/ 1191843 w 1191843"/>
                <a:gd name="connsiteY1" fmla="*/ 0 h 618748"/>
                <a:gd name="connsiteX2" fmla="*/ 1191843 w 1191843"/>
                <a:gd name="connsiteY2" fmla="*/ 618748 h 618748"/>
                <a:gd name="connsiteX3" fmla="*/ 0 w 1191843"/>
                <a:gd name="connsiteY3" fmla="*/ 618748 h 618748"/>
                <a:gd name="connsiteX4" fmla="*/ 0 w 1191843"/>
                <a:gd name="connsiteY4" fmla="*/ 0 h 618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1843" h="618748">
                  <a:moveTo>
                    <a:pt x="0" y="0"/>
                  </a:moveTo>
                  <a:lnTo>
                    <a:pt x="1191843" y="0"/>
                  </a:lnTo>
                  <a:lnTo>
                    <a:pt x="1191843" y="618748"/>
                  </a:lnTo>
                  <a:lnTo>
                    <a:pt x="0" y="618748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 latinLnBrk="1">
                <a:lnSpc>
                  <a:spcPts val="1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1400" b="1" kern="1200" baseline="0" dirty="0" smtClean="0">
                  <a:solidFill>
                    <a:srgbClr val="000000"/>
                  </a:solidFill>
                  <a:latin typeface="HY강M" pitchFamily="18" charset="-127"/>
                  <a:ea typeface="HY강M" pitchFamily="18" charset="-127"/>
                </a:rPr>
                <a:t>새날아동</a:t>
              </a:r>
              <a:endParaRPr lang="en-US" altLang="ko-KR" sz="1400" b="1" kern="1200" baseline="0" dirty="0" smtClean="0">
                <a:solidFill>
                  <a:srgbClr val="000000"/>
                </a:solidFill>
                <a:latin typeface="HY강M" pitchFamily="18" charset="-127"/>
                <a:ea typeface="HY강M" pitchFamily="18" charset="-127"/>
              </a:endParaRPr>
            </a:p>
            <a:p>
              <a:pPr lvl="0" algn="ctr" defTabSz="622300" latinLnBrk="1">
                <a:lnSpc>
                  <a:spcPts val="1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1400" b="1" kern="1200" baseline="0" dirty="0" smtClean="0">
                  <a:solidFill>
                    <a:srgbClr val="000000"/>
                  </a:solidFill>
                  <a:latin typeface="HY강M" pitchFamily="18" charset="-127"/>
                  <a:ea typeface="HY강M" pitchFamily="18" charset="-127"/>
                </a:rPr>
                <a:t>상담교육센터</a:t>
              </a:r>
              <a:endParaRPr lang="ko-KR" altLang="en-US" sz="1400" b="1" kern="1200" baseline="0" dirty="0">
                <a:solidFill>
                  <a:srgbClr val="000000"/>
                </a:solidFill>
                <a:latin typeface="HY강M" pitchFamily="18" charset="-127"/>
                <a:ea typeface="HY강M" pitchFamily="18" charset="-127"/>
              </a:endParaRPr>
            </a:p>
          </p:txBody>
        </p:sp>
        <p:sp>
          <p:nvSpPr>
            <p:cNvPr id="17" name="자유형 16"/>
            <p:cNvSpPr/>
            <p:nvPr/>
          </p:nvSpPr>
          <p:spPr>
            <a:xfrm>
              <a:off x="1714129" y="4844666"/>
              <a:ext cx="1245841" cy="618748"/>
            </a:xfrm>
            <a:custGeom>
              <a:avLst/>
              <a:gdLst>
                <a:gd name="connsiteX0" fmla="*/ 0 w 1245841"/>
                <a:gd name="connsiteY0" fmla="*/ 0 h 618748"/>
                <a:gd name="connsiteX1" fmla="*/ 1245841 w 1245841"/>
                <a:gd name="connsiteY1" fmla="*/ 0 h 618748"/>
                <a:gd name="connsiteX2" fmla="*/ 1245841 w 1245841"/>
                <a:gd name="connsiteY2" fmla="*/ 618748 h 618748"/>
                <a:gd name="connsiteX3" fmla="*/ 0 w 1245841"/>
                <a:gd name="connsiteY3" fmla="*/ 618748 h 618748"/>
                <a:gd name="connsiteX4" fmla="*/ 0 w 1245841"/>
                <a:gd name="connsiteY4" fmla="*/ 0 h 618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5841" h="618748">
                  <a:moveTo>
                    <a:pt x="0" y="0"/>
                  </a:moveTo>
                  <a:lnTo>
                    <a:pt x="1245841" y="0"/>
                  </a:lnTo>
                  <a:lnTo>
                    <a:pt x="1245841" y="618748"/>
                  </a:lnTo>
                  <a:lnTo>
                    <a:pt x="0" y="618748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 latinLnBrk="1">
                <a:lnSpc>
                  <a:spcPts val="1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1400" b="1" kern="1200" baseline="0" dirty="0" err="1" smtClean="0">
                  <a:solidFill>
                    <a:srgbClr val="000000"/>
                  </a:solidFill>
                  <a:latin typeface="HY강M" pitchFamily="18" charset="-127"/>
                  <a:ea typeface="HY강M" pitchFamily="18" charset="-127"/>
                </a:rPr>
                <a:t>즐거운학교</a:t>
              </a:r>
              <a:endParaRPr lang="en-US" altLang="ko-KR" sz="1400" b="1" kern="1200" baseline="0" dirty="0" smtClean="0">
                <a:solidFill>
                  <a:srgbClr val="000000"/>
                </a:solidFill>
                <a:latin typeface="HY강M" pitchFamily="18" charset="-127"/>
                <a:ea typeface="HY강M" pitchFamily="18" charset="-127"/>
              </a:endParaRPr>
            </a:p>
            <a:p>
              <a:pPr lvl="0" algn="ctr" defTabSz="622300" latinLnBrk="1">
                <a:lnSpc>
                  <a:spcPts val="1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1400" b="1" kern="1200" baseline="0" dirty="0" smtClean="0">
                  <a:solidFill>
                    <a:srgbClr val="000000"/>
                  </a:solidFill>
                  <a:latin typeface="HY강M" pitchFamily="18" charset="-127"/>
                  <a:ea typeface="HY강M" pitchFamily="18" charset="-127"/>
                </a:rPr>
                <a:t>지역아동센터</a:t>
              </a:r>
              <a:endParaRPr lang="ko-KR" altLang="en-US" sz="1400" b="1" kern="1200" baseline="0" dirty="0">
                <a:solidFill>
                  <a:srgbClr val="000000"/>
                </a:solidFill>
                <a:latin typeface="HY강M" pitchFamily="18" charset="-127"/>
                <a:ea typeface="HY강M" pitchFamily="18" charset="-127"/>
              </a:endParaRPr>
            </a:p>
          </p:txBody>
        </p:sp>
        <p:sp>
          <p:nvSpPr>
            <p:cNvPr id="18" name="자유형 17"/>
            <p:cNvSpPr/>
            <p:nvPr/>
          </p:nvSpPr>
          <p:spPr>
            <a:xfrm>
              <a:off x="3154676" y="4844666"/>
              <a:ext cx="1193985" cy="618748"/>
            </a:xfrm>
            <a:custGeom>
              <a:avLst/>
              <a:gdLst>
                <a:gd name="connsiteX0" fmla="*/ 0 w 1193985"/>
                <a:gd name="connsiteY0" fmla="*/ 0 h 618748"/>
                <a:gd name="connsiteX1" fmla="*/ 1193985 w 1193985"/>
                <a:gd name="connsiteY1" fmla="*/ 0 h 618748"/>
                <a:gd name="connsiteX2" fmla="*/ 1193985 w 1193985"/>
                <a:gd name="connsiteY2" fmla="*/ 618748 h 618748"/>
                <a:gd name="connsiteX3" fmla="*/ 0 w 1193985"/>
                <a:gd name="connsiteY3" fmla="*/ 618748 h 618748"/>
                <a:gd name="connsiteX4" fmla="*/ 0 w 1193985"/>
                <a:gd name="connsiteY4" fmla="*/ 0 h 618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3985" h="618748">
                  <a:moveTo>
                    <a:pt x="0" y="0"/>
                  </a:moveTo>
                  <a:lnTo>
                    <a:pt x="1193985" y="0"/>
                  </a:lnTo>
                  <a:lnTo>
                    <a:pt x="1193985" y="618748"/>
                  </a:lnTo>
                  <a:lnTo>
                    <a:pt x="0" y="618748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 latinLnBrk="1">
                <a:lnSpc>
                  <a:spcPts val="1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1400" b="1" kern="1200" baseline="0" dirty="0" err="1" smtClean="0">
                  <a:solidFill>
                    <a:srgbClr val="000000"/>
                  </a:solidFill>
                  <a:latin typeface="HY강M" pitchFamily="18" charset="-127"/>
                  <a:ea typeface="HY강M" pitchFamily="18" charset="-127"/>
                </a:rPr>
                <a:t>상대원</a:t>
              </a:r>
              <a:r>
                <a:rPr lang="en-US" altLang="ko-KR" sz="1400" b="1" kern="1200" baseline="0" dirty="0" smtClean="0">
                  <a:solidFill>
                    <a:srgbClr val="000000"/>
                  </a:solidFill>
                  <a:latin typeface="HY강M" pitchFamily="18" charset="-127"/>
                  <a:ea typeface="HY강M" pitchFamily="18" charset="-127"/>
                </a:rPr>
                <a:t>1</a:t>
              </a:r>
              <a:r>
                <a:rPr lang="ko-KR" altLang="en-US" sz="1400" b="1" kern="1200" baseline="0" dirty="0" smtClean="0">
                  <a:solidFill>
                    <a:srgbClr val="000000"/>
                  </a:solidFill>
                  <a:latin typeface="HY강M" pitchFamily="18" charset="-127"/>
                  <a:ea typeface="HY강M" pitchFamily="18" charset="-127"/>
                </a:rPr>
                <a:t>동</a:t>
              </a:r>
              <a:endParaRPr lang="en-US" altLang="ko-KR" sz="1400" b="1" kern="1200" baseline="0" dirty="0" smtClean="0">
                <a:solidFill>
                  <a:srgbClr val="000000"/>
                </a:solidFill>
                <a:latin typeface="HY강M" pitchFamily="18" charset="-127"/>
                <a:ea typeface="HY강M" pitchFamily="18" charset="-127"/>
              </a:endParaRPr>
            </a:p>
            <a:p>
              <a:pPr lvl="0" algn="ctr" defTabSz="622300" latinLnBrk="1">
                <a:lnSpc>
                  <a:spcPts val="1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1400" b="1" kern="1200" baseline="0" dirty="0" smtClean="0">
                  <a:solidFill>
                    <a:srgbClr val="000000"/>
                  </a:solidFill>
                  <a:latin typeface="HY강M" pitchFamily="18" charset="-127"/>
                  <a:ea typeface="HY강M" pitchFamily="18" charset="-127"/>
                </a:rPr>
                <a:t>복지회관</a:t>
              </a:r>
              <a:endParaRPr lang="ko-KR" altLang="en-US" sz="1400" b="1" kern="1200" baseline="0" dirty="0">
                <a:solidFill>
                  <a:srgbClr val="000000"/>
                </a:solidFill>
                <a:latin typeface="HY강M" pitchFamily="18" charset="-127"/>
                <a:ea typeface="HY강M" pitchFamily="18" charset="-127"/>
              </a:endParaRPr>
            </a:p>
          </p:txBody>
        </p:sp>
        <p:sp>
          <p:nvSpPr>
            <p:cNvPr id="19" name="자유형 18"/>
            <p:cNvSpPr/>
            <p:nvPr/>
          </p:nvSpPr>
          <p:spPr>
            <a:xfrm>
              <a:off x="4543366" y="4844666"/>
              <a:ext cx="1254037" cy="618748"/>
            </a:xfrm>
            <a:custGeom>
              <a:avLst/>
              <a:gdLst>
                <a:gd name="connsiteX0" fmla="*/ 0 w 1254037"/>
                <a:gd name="connsiteY0" fmla="*/ 0 h 618748"/>
                <a:gd name="connsiteX1" fmla="*/ 1254037 w 1254037"/>
                <a:gd name="connsiteY1" fmla="*/ 0 h 618748"/>
                <a:gd name="connsiteX2" fmla="*/ 1254037 w 1254037"/>
                <a:gd name="connsiteY2" fmla="*/ 618748 h 618748"/>
                <a:gd name="connsiteX3" fmla="*/ 0 w 1254037"/>
                <a:gd name="connsiteY3" fmla="*/ 618748 h 618748"/>
                <a:gd name="connsiteX4" fmla="*/ 0 w 1254037"/>
                <a:gd name="connsiteY4" fmla="*/ 0 h 618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4037" h="618748">
                  <a:moveTo>
                    <a:pt x="0" y="0"/>
                  </a:moveTo>
                  <a:lnTo>
                    <a:pt x="1254037" y="0"/>
                  </a:lnTo>
                  <a:lnTo>
                    <a:pt x="1254037" y="618748"/>
                  </a:lnTo>
                  <a:lnTo>
                    <a:pt x="0" y="618748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 latinLnBrk="1">
                <a:lnSpc>
                  <a:spcPts val="1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1400" b="1" kern="1200" baseline="0" dirty="0" smtClean="0">
                  <a:solidFill>
                    <a:srgbClr val="000000"/>
                  </a:solidFill>
                  <a:latin typeface="HY강M" pitchFamily="18" charset="-127"/>
                  <a:ea typeface="HY강M" pitchFamily="18" charset="-127"/>
                </a:rPr>
                <a:t>성남시중원지역</a:t>
              </a:r>
              <a:endParaRPr lang="en-US" altLang="ko-KR" sz="1400" b="1" kern="1200" baseline="0" dirty="0" smtClean="0">
                <a:solidFill>
                  <a:srgbClr val="000000"/>
                </a:solidFill>
                <a:latin typeface="HY강M" pitchFamily="18" charset="-127"/>
                <a:ea typeface="HY강M" pitchFamily="18" charset="-127"/>
              </a:endParaRPr>
            </a:p>
            <a:p>
              <a:pPr lvl="0" algn="ctr" defTabSz="622300" latinLnBrk="1">
                <a:lnSpc>
                  <a:spcPts val="1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1400" b="1" kern="1200" baseline="0" dirty="0" smtClean="0">
                  <a:solidFill>
                    <a:srgbClr val="000000"/>
                  </a:solidFill>
                  <a:latin typeface="HY강M" pitchFamily="18" charset="-127"/>
                  <a:ea typeface="HY강M" pitchFamily="18" charset="-127"/>
                </a:rPr>
                <a:t>청소년센터</a:t>
              </a:r>
              <a:endParaRPr lang="ko-KR" altLang="en-US" sz="1400" b="1" kern="1200" baseline="0" dirty="0">
                <a:solidFill>
                  <a:srgbClr val="000000"/>
                </a:solidFill>
                <a:latin typeface="HY강M" pitchFamily="18" charset="-127"/>
                <a:ea typeface="HY강M" pitchFamily="18" charset="-127"/>
              </a:endParaRPr>
            </a:p>
          </p:txBody>
        </p:sp>
        <p:sp>
          <p:nvSpPr>
            <p:cNvPr id="20" name="자유형 19"/>
            <p:cNvSpPr/>
            <p:nvPr/>
          </p:nvSpPr>
          <p:spPr>
            <a:xfrm>
              <a:off x="5922664" y="4844666"/>
              <a:ext cx="769148" cy="618748"/>
            </a:xfrm>
            <a:custGeom>
              <a:avLst/>
              <a:gdLst>
                <a:gd name="connsiteX0" fmla="*/ 0 w 769148"/>
                <a:gd name="connsiteY0" fmla="*/ 0 h 618748"/>
                <a:gd name="connsiteX1" fmla="*/ 769148 w 769148"/>
                <a:gd name="connsiteY1" fmla="*/ 0 h 618748"/>
                <a:gd name="connsiteX2" fmla="*/ 769148 w 769148"/>
                <a:gd name="connsiteY2" fmla="*/ 618748 h 618748"/>
                <a:gd name="connsiteX3" fmla="*/ 0 w 769148"/>
                <a:gd name="connsiteY3" fmla="*/ 618748 h 618748"/>
                <a:gd name="connsiteX4" fmla="*/ 0 w 769148"/>
                <a:gd name="connsiteY4" fmla="*/ 0 h 618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9148" h="618748">
                  <a:moveTo>
                    <a:pt x="0" y="0"/>
                  </a:moveTo>
                  <a:lnTo>
                    <a:pt x="769148" y="0"/>
                  </a:lnTo>
                  <a:lnTo>
                    <a:pt x="769148" y="618748"/>
                  </a:lnTo>
                  <a:lnTo>
                    <a:pt x="0" y="618748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 latinLnBrk="1">
                <a:lnSpc>
                  <a:spcPts val="1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1400" b="1" kern="1200" baseline="0" dirty="0" smtClean="0">
                  <a:solidFill>
                    <a:srgbClr val="000000"/>
                  </a:solidFill>
                  <a:latin typeface="HY강M" pitchFamily="18" charset="-127"/>
                  <a:ea typeface="HY강M" pitchFamily="18" charset="-127"/>
                </a:rPr>
                <a:t>태평</a:t>
              </a:r>
              <a:r>
                <a:rPr lang="en-US" altLang="ko-KR" sz="1400" b="1" kern="1200" baseline="0" dirty="0" smtClean="0">
                  <a:solidFill>
                    <a:srgbClr val="000000"/>
                  </a:solidFill>
                  <a:latin typeface="HY강M" pitchFamily="18" charset="-127"/>
                  <a:ea typeface="HY강M" pitchFamily="18" charset="-127"/>
                </a:rPr>
                <a:t>4</a:t>
              </a:r>
              <a:r>
                <a:rPr lang="ko-KR" altLang="en-US" sz="1400" b="1" kern="1200" baseline="0" dirty="0" smtClean="0">
                  <a:solidFill>
                    <a:srgbClr val="000000"/>
                  </a:solidFill>
                  <a:latin typeface="HY강M" pitchFamily="18" charset="-127"/>
                  <a:ea typeface="HY강M" pitchFamily="18" charset="-127"/>
                </a:rPr>
                <a:t>동</a:t>
              </a:r>
              <a:endParaRPr lang="en-US" altLang="ko-KR" sz="1400" b="1" kern="1200" baseline="0" dirty="0" smtClean="0">
                <a:solidFill>
                  <a:srgbClr val="000000"/>
                </a:solidFill>
                <a:latin typeface="HY강M" pitchFamily="18" charset="-127"/>
                <a:ea typeface="HY강M" pitchFamily="18" charset="-127"/>
              </a:endParaRPr>
            </a:p>
            <a:p>
              <a:pPr lvl="0" algn="ctr" defTabSz="622300" latinLnBrk="1">
                <a:lnSpc>
                  <a:spcPts val="1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1400" b="1" kern="1200" baseline="0" dirty="0" err="1" smtClean="0">
                  <a:solidFill>
                    <a:srgbClr val="000000"/>
                  </a:solidFill>
                  <a:latin typeface="HY강M" pitchFamily="18" charset="-127"/>
                  <a:ea typeface="HY강M" pitchFamily="18" charset="-127"/>
                </a:rPr>
                <a:t>어린이집</a:t>
              </a:r>
              <a:endParaRPr lang="ko-KR" altLang="en-US" sz="1400" b="1" kern="1200" baseline="0" dirty="0">
                <a:solidFill>
                  <a:srgbClr val="000000"/>
                </a:solidFill>
                <a:latin typeface="HY강M" pitchFamily="18" charset="-127"/>
                <a:ea typeface="HY강M" pitchFamily="18" charset="-127"/>
              </a:endParaRPr>
            </a:p>
          </p:txBody>
        </p:sp>
        <p:sp>
          <p:nvSpPr>
            <p:cNvPr id="24" name="자유형 23"/>
            <p:cNvSpPr/>
            <p:nvPr/>
          </p:nvSpPr>
          <p:spPr>
            <a:xfrm>
              <a:off x="3140592" y="5501457"/>
              <a:ext cx="1215384" cy="618748"/>
            </a:xfrm>
            <a:custGeom>
              <a:avLst/>
              <a:gdLst>
                <a:gd name="connsiteX0" fmla="*/ 0 w 1215384"/>
                <a:gd name="connsiteY0" fmla="*/ 0 h 618748"/>
                <a:gd name="connsiteX1" fmla="*/ 1215384 w 1215384"/>
                <a:gd name="connsiteY1" fmla="*/ 0 h 618748"/>
                <a:gd name="connsiteX2" fmla="*/ 1215384 w 1215384"/>
                <a:gd name="connsiteY2" fmla="*/ 618748 h 618748"/>
                <a:gd name="connsiteX3" fmla="*/ 0 w 1215384"/>
                <a:gd name="connsiteY3" fmla="*/ 618748 h 618748"/>
                <a:gd name="connsiteX4" fmla="*/ 0 w 1215384"/>
                <a:gd name="connsiteY4" fmla="*/ 0 h 618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5384" h="618748">
                  <a:moveTo>
                    <a:pt x="0" y="0"/>
                  </a:moveTo>
                  <a:lnTo>
                    <a:pt x="1215384" y="0"/>
                  </a:lnTo>
                  <a:lnTo>
                    <a:pt x="1215384" y="618748"/>
                  </a:lnTo>
                  <a:lnTo>
                    <a:pt x="0" y="618748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 latinLnBrk="1">
                <a:lnSpc>
                  <a:spcPts val="1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1400" b="1" kern="1200" baseline="0" dirty="0" smtClean="0">
                  <a:solidFill>
                    <a:srgbClr val="000000"/>
                  </a:solidFill>
                  <a:latin typeface="HY강M" pitchFamily="18" charset="-127"/>
                  <a:ea typeface="HY강M" pitchFamily="18" charset="-127"/>
                </a:rPr>
                <a:t>새날노인</a:t>
              </a:r>
              <a:endParaRPr lang="en-US" altLang="ko-KR" sz="1400" b="1" kern="1200" baseline="0" dirty="0" smtClean="0">
                <a:solidFill>
                  <a:srgbClr val="000000"/>
                </a:solidFill>
                <a:latin typeface="HY강M" pitchFamily="18" charset="-127"/>
                <a:ea typeface="HY강M" pitchFamily="18" charset="-127"/>
              </a:endParaRPr>
            </a:p>
            <a:p>
              <a:pPr lvl="0" algn="ctr" defTabSz="622300" latinLnBrk="1">
                <a:lnSpc>
                  <a:spcPts val="1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1400" b="1" kern="1200" baseline="0" dirty="0" smtClean="0">
                  <a:solidFill>
                    <a:srgbClr val="000000"/>
                  </a:solidFill>
                  <a:latin typeface="HY강M" pitchFamily="18" charset="-127"/>
                  <a:ea typeface="HY강M" pitchFamily="18" charset="-127"/>
                </a:rPr>
                <a:t>복지센터</a:t>
              </a:r>
              <a:endParaRPr lang="ko-KR" altLang="en-US" sz="1400" b="1" kern="1200" baseline="0" dirty="0">
                <a:solidFill>
                  <a:srgbClr val="000000"/>
                </a:solidFill>
                <a:latin typeface="HY강M" pitchFamily="18" charset="-127"/>
                <a:ea typeface="HY강M" pitchFamily="18" charset="-127"/>
              </a:endParaRPr>
            </a:p>
          </p:txBody>
        </p:sp>
        <p:sp>
          <p:nvSpPr>
            <p:cNvPr id="27" name="자유형 26"/>
            <p:cNvSpPr/>
            <p:nvPr/>
          </p:nvSpPr>
          <p:spPr>
            <a:xfrm>
              <a:off x="6888775" y="4836637"/>
              <a:ext cx="1787677" cy="608716"/>
            </a:xfrm>
            <a:custGeom>
              <a:avLst/>
              <a:gdLst>
                <a:gd name="connsiteX0" fmla="*/ 0 w 1787677"/>
                <a:gd name="connsiteY0" fmla="*/ 0 h 608716"/>
                <a:gd name="connsiteX1" fmla="*/ 1787677 w 1787677"/>
                <a:gd name="connsiteY1" fmla="*/ 0 h 608716"/>
                <a:gd name="connsiteX2" fmla="*/ 1787677 w 1787677"/>
                <a:gd name="connsiteY2" fmla="*/ 608716 h 608716"/>
                <a:gd name="connsiteX3" fmla="*/ 0 w 1787677"/>
                <a:gd name="connsiteY3" fmla="*/ 608716 h 608716"/>
                <a:gd name="connsiteX4" fmla="*/ 0 w 1787677"/>
                <a:gd name="connsiteY4" fmla="*/ 0 h 608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7677" h="608716">
                  <a:moveTo>
                    <a:pt x="0" y="0"/>
                  </a:moveTo>
                  <a:lnTo>
                    <a:pt x="1787677" y="0"/>
                  </a:lnTo>
                  <a:lnTo>
                    <a:pt x="1787677" y="608716"/>
                  </a:lnTo>
                  <a:lnTo>
                    <a:pt x="0" y="608716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1400" b="1" kern="1200" dirty="0" smtClean="0">
                  <a:solidFill>
                    <a:srgbClr val="000000"/>
                  </a:solidFill>
                  <a:latin typeface="HY나무B" pitchFamily="18" charset="-127"/>
                  <a:ea typeface="HY나무B" pitchFamily="18" charset="-127"/>
                </a:rPr>
                <a:t>산성종합사회복지관</a:t>
              </a:r>
              <a:endParaRPr lang="ko-KR" altLang="en-US" sz="1400" b="1" kern="1200" dirty="0">
                <a:solidFill>
                  <a:srgbClr val="000000"/>
                </a:solidFill>
                <a:latin typeface="HY나무B" pitchFamily="18" charset="-127"/>
                <a:ea typeface="HY나무B" pitchFamily="18" charset="-127"/>
              </a:endParaRPr>
            </a:p>
          </p:txBody>
        </p:sp>
        <p:sp>
          <p:nvSpPr>
            <p:cNvPr id="28" name="자유형 27"/>
            <p:cNvSpPr/>
            <p:nvPr/>
          </p:nvSpPr>
          <p:spPr>
            <a:xfrm>
              <a:off x="6895196" y="5506880"/>
              <a:ext cx="1757220" cy="618748"/>
            </a:xfrm>
            <a:custGeom>
              <a:avLst/>
              <a:gdLst>
                <a:gd name="connsiteX0" fmla="*/ 0 w 1757220"/>
                <a:gd name="connsiteY0" fmla="*/ 0 h 618748"/>
                <a:gd name="connsiteX1" fmla="*/ 1757220 w 1757220"/>
                <a:gd name="connsiteY1" fmla="*/ 0 h 618748"/>
                <a:gd name="connsiteX2" fmla="*/ 1757220 w 1757220"/>
                <a:gd name="connsiteY2" fmla="*/ 618748 h 618748"/>
                <a:gd name="connsiteX3" fmla="*/ 0 w 1757220"/>
                <a:gd name="connsiteY3" fmla="*/ 618748 h 618748"/>
                <a:gd name="connsiteX4" fmla="*/ 0 w 1757220"/>
                <a:gd name="connsiteY4" fmla="*/ 0 h 618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7220" h="618748">
                  <a:moveTo>
                    <a:pt x="0" y="0"/>
                  </a:moveTo>
                  <a:lnTo>
                    <a:pt x="1757220" y="0"/>
                  </a:lnTo>
                  <a:lnTo>
                    <a:pt x="1757220" y="618748"/>
                  </a:lnTo>
                  <a:lnTo>
                    <a:pt x="0" y="618748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lvl="0" algn="ctr" defTabSz="6223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1400" b="1" kern="1200" baseline="0" dirty="0" err="1" smtClean="0">
                  <a:solidFill>
                    <a:srgbClr val="000000"/>
                  </a:solidFill>
                  <a:latin typeface="HY강M" pitchFamily="18" charset="-127"/>
                  <a:ea typeface="HY강M" pitchFamily="18" charset="-127"/>
                </a:rPr>
                <a:t>산성제</a:t>
              </a:r>
              <a:r>
                <a:rPr lang="en-US" altLang="ko-KR" sz="1400" b="1" kern="1200" baseline="0" dirty="0" smtClean="0">
                  <a:solidFill>
                    <a:srgbClr val="000000"/>
                  </a:solidFill>
                  <a:latin typeface="HY강M" pitchFamily="18" charset="-127"/>
                  <a:ea typeface="HY강M" pitchFamily="18" charset="-127"/>
                </a:rPr>
                <a:t>2 </a:t>
              </a:r>
              <a:r>
                <a:rPr lang="ko-KR" altLang="en-US" sz="1400" b="1" kern="1200" baseline="0" dirty="0" err="1" smtClean="0">
                  <a:solidFill>
                    <a:srgbClr val="000000"/>
                  </a:solidFill>
                  <a:latin typeface="HY강M" pitchFamily="18" charset="-127"/>
                  <a:ea typeface="HY강M" pitchFamily="18" charset="-127"/>
                </a:rPr>
                <a:t>어린이집</a:t>
              </a:r>
              <a:endParaRPr lang="ko-KR" altLang="en-US" sz="1400" b="1" kern="1200" baseline="0" dirty="0">
                <a:solidFill>
                  <a:srgbClr val="000000"/>
                </a:solidFill>
                <a:latin typeface="HY강M" pitchFamily="18" charset="-127"/>
                <a:ea typeface="HY강M" pitchFamily="18" charset="-127"/>
              </a:endParaRPr>
            </a:p>
          </p:txBody>
        </p:sp>
      </p:grpSp>
      <p:sp>
        <p:nvSpPr>
          <p:cNvPr id="7" name="제목 1"/>
          <p:cNvSpPr txBox="1">
            <a:spLocks/>
          </p:cNvSpPr>
          <p:nvPr/>
        </p:nvSpPr>
        <p:spPr bwMode="gray">
          <a:xfrm>
            <a:off x="323850" y="153988"/>
            <a:ext cx="84248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latinLnBrk="0">
              <a:defRPr/>
            </a:pPr>
            <a:r>
              <a:rPr kumimoji="0" lang="ko-KR" altLang="en-US" sz="4800" b="1" kern="0" dirty="0" smtClean="0">
                <a:solidFill>
                  <a:srgbClr val="7030A0"/>
                </a:solidFill>
                <a:latin typeface="HY강B" pitchFamily="18" charset="-127"/>
                <a:ea typeface="HY강B" pitchFamily="18" charset="-127"/>
                <a:cs typeface="+mj-cs"/>
              </a:rPr>
              <a:t>새날복지회</a:t>
            </a:r>
            <a:endParaRPr kumimoji="0" lang="ko-KR" altLang="en-US" sz="4800" b="1" kern="0" dirty="0">
              <a:solidFill>
                <a:srgbClr val="7030A0"/>
              </a:solidFill>
              <a:latin typeface="HY강B" pitchFamily="18" charset="-127"/>
              <a:ea typeface="HY강B" pitchFamily="18" charset="-127"/>
              <a:cs typeface="+mj-cs"/>
            </a:endParaRPr>
          </a:p>
        </p:txBody>
      </p:sp>
      <p:sp>
        <p:nvSpPr>
          <p:cNvPr id="30" name="TextBox 1"/>
          <p:cNvSpPr txBox="1">
            <a:spLocks noChangeArrowheads="1"/>
          </p:cNvSpPr>
          <p:nvPr/>
        </p:nvSpPr>
        <p:spPr bwMode="auto">
          <a:xfrm>
            <a:off x="137880" y="786082"/>
            <a:ext cx="6166287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Times New Roman" pitchFamily="18" charset="0"/>
                <a:ea typeface="굴림" pitchFamily="50" charset="-127"/>
                <a:cs typeface="+mn-cs"/>
              </a:defRPr>
            </a:lvl9pPr>
          </a:lstStyle>
          <a:p>
            <a:pPr eaLnBrk="1" hangingPunct="1">
              <a:buFont typeface="Wingdings" pitchFamily="2" charset="2"/>
              <a:buChar char="l"/>
            </a:pPr>
            <a:r>
              <a:rPr lang="en-US" altLang="ko-KR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 98</a:t>
            </a:r>
            <a:r>
              <a:rPr lang="ko-KR" altLang="en-US" dirty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년 </a:t>
            </a:r>
            <a:r>
              <a:rPr lang="en-US" altLang="ko-KR" dirty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10</a:t>
            </a:r>
            <a:r>
              <a:rPr lang="ko-KR" altLang="en-US" dirty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월 새날아동상담센터 개소</a:t>
            </a:r>
            <a:endParaRPr lang="en-US" altLang="ko-KR" dirty="0">
              <a:solidFill>
                <a:srgbClr val="FF0000"/>
              </a:solidFill>
              <a:latin typeface="HY강B" pitchFamily="18" charset="-127"/>
              <a:ea typeface="HY강B" pitchFamily="18" charset="-127"/>
            </a:endParaRPr>
          </a:p>
          <a:p>
            <a:pPr eaLnBrk="1" hangingPunct="1">
              <a:buFont typeface="Wingdings" pitchFamily="2" charset="2"/>
              <a:buChar char="l"/>
            </a:pPr>
            <a:r>
              <a:rPr lang="en-US" altLang="ko-KR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 99</a:t>
            </a:r>
            <a:r>
              <a:rPr lang="ko-KR" altLang="en-US" dirty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년 </a:t>
            </a:r>
            <a:r>
              <a:rPr lang="en-US" altLang="ko-KR" dirty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07</a:t>
            </a:r>
            <a:r>
              <a:rPr lang="ko-KR" altLang="en-US" dirty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월 </a:t>
            </a:r>
            <a:r>
              <a:rPr lang="ko-KR" altLang="en-US" dirty="0" err="1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즐거운학교</a:t>
            </a:r>
            <a:r>
              <a:rPr lang="ko-KR" altLang="en-US" dirty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 지역아동센터 개소</a:t>
            </a:r>
            <a:endParaRPr lang="en-US" altLang="ko-KR" dirty="0">
              <a:solidFill>
                <a:srgbClr val="FF0000"/>
              </a:solidFill>
              <a:latin typeface="HY강B" pitchFamily="18" charset="-127"/>
              <a:ea typeface="HY강B" pitchFamily="18" charset="-127"/>
            </a:endParaRPr>
          </a:p>
          <a:p>
            <a:pPr eaLnBrk="1" hangingPunct="1">
              <a:buFont typeface="Wingdings" pitchFamily="2" charset="2"/>
              <a:buChar char="l"/>
            </a:pPr>
            <a:r>
              <a:rPr lang="en-US" altLang="ko-KR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 05</a:t>
            </a:r>
            <a:r>
              <a:rPr lang="ko-KR" altLang="en-US" dirty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년 </a:t>
            </a:r>
            <a:r>
              <a:rPr lang="en-US" altLang="ko-KR" dirty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06</a:t>
            </a:r>
            <a:r>
              <a:rPr lang="ko-KR" altLang="en-US" dirty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월 </a:t>
            </a:r>
            <a:r>
              <a:rPr lang="ko-KR" altLang="en-US" dirty="0" err="1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상대원</a:t>
            </a:r>
            <a:r>
              <a:rPr lang="en-US" altLang="ko-KR" dirty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1</a:t>
            </a:r>
            <a:r>
              <a:rPr lang="ko-KR" altLang="en-US" dirty="0" err="1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동복지회관</a:t>
            </a:r>
            <a:r>
              <a:rPr lang="ko-KR" altLang="en-US" dirty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 </a:t>
            </a:r>
            <a:r>
              <a:rPr lang="ko-KR" altLang="en-US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수탁</a:t>
            </a:r>
            <a:endParaRPr lang="en-US" altLang="ko-KR" dirty="0" smtClean="0">
              <a:solidFill>
                <a:srgbClr val="FF0000"/>
              </a:solidFill>
              <a:latin typeface="HY강B" pitchFamily="18" charset="-127"/>
              <a:ea typeface="HY강B" pitchFamily="18" charset="-127"/>
            </a:endParaRPr>
          </a:p>
          <a:p>
            <a:pPr eaLnBrk="1" hangingPunct="1">
              <a:buFont typeface="Wingdings" pitchFamily="2" charset="2"/>
              <a:buChar char="l"/>
            </a:pPr>
            <a:r>
              <a:rPr lang="en-US" altLang="ko-KR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 08</a:t>
            </a:r>
            <a:r>
              <a:rPr lang="ko-KR" altLang="en-US" dirty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년 </a:t>
            </a:r>
            <a:r>
              <a:rPr lang="en-US" altLang="ko-KR" dirty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02</a:t>
            </a:r>
            <a:r>
              <a:rPr lang="ko-KR" altLang="en-US" dirty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월 성남시지역청소년센터 개소</a:t>
            </a:r>
            <a:endParaRPr lang="en-US" altLang="ko-KR" dirty="0">
              <a:solidFill>
                <a:srgbClr val="FF0000"/>
              </a:solidFill>
              <a:latin typeface="HY강B" pitchFamily="18" charset="-127"/>
              <a:ea typeface="HY강B" pitchFamily="18" charset="-127"/>
            </a:endParaRPr>
          </a:p>
          <a:p>
            <a:pPr eaLnBrk="1" hangingPunct="1">
              <a:buFont typeface="Wingdings" pitchFamily="2" charset="2"/>
              <a:buChar char="l"/>
            </a:pPr>
            <a:r>
              <a:rPr lang="en-US" altLang="ko-KR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 08</a:t>
            </a:r>
            <a:r>
              <a:rPr lang="ko-KR" altLang="en-US" dirty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년 </a:t>
            </a:r>
            <a:r>
              <a:rPr lang="en-US" altLang="ko-KR" dirty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04</a:t>
            </a:r>
            <a:r>
              <a:rPr lang="ko-KR" altLang="en-US" dirty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월 새날노인복지센터 개소</a:t>
            </a:r>
            <a:endParaRPr lang="en-US" altLang="ko-KR" dirty="0">
              <a:solidFill>
                <a:srgbClr val="FF0000"/>
              </a:solidFill>
              <a:latin typeface="HY강B" pitchFamily="18" charset="-127"/>
              <a:ea typeface="HY강B" pitchFamily="18" charset="-127"/>
            </a:endParaRPr>
          </a:p>
          <a:p>
            <a:pPr eaLnBrk="1" hangingPunct="1">
              <a:buFont typeface="Wingdings" pitchFamily="2" charset="2"/>
              <a:buChar char="l"/>
            </a:pPr>
            <a:r>
              <a:rPr lang="en-US" altLang="ko-KR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 12</a:t>
            </a:r>
            <a:r>
              <a:rPr lang="ko-KR" altLang="en-US" dirty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년 </a:t>
            </a:r>
            <a:r>
              <a:rPr lang="en-US" altLang="ko-KR" dirty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01</a:t>
            </a:r>
            <a:r>
              <a:rPr lang="ko-KR" altLang="en-US" dirty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월 </a:t>
            </a:r>
            <a:r>
              <a:rPr lang="ko-KR" altLang="en-US" dirty="0" err="1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성남어린이집</a:t>
            </a:r>
            <a:r>
              <a:rPr lang="ko-KR" altLang="en-US" dirty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 </a:t>
            </a:r>
            <a:r>
              <a:rPr lang="ko-KR" altLang="en-US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수탁</a:t>
            </a:r>
            <a:endParaRPr lang="en-US" altLang="ko-KR" dirty="0">
              <a:solidFill>
                <a:srgbClr val="FF0000"/>
              </a:solidFill>
              <a:latin typeface="HY강B" pitchFamily="18" charset="-127"/>
              <a:ea typeface="HY강B" pitchFamily="18" charset="-127"/>
            </a:endParaRPr>
          </a:p>
          <a:p>
            <a:pPr eaLnBrk="1" hangingPunct="1">
              <a:buFont typeface="Wingdings" pitchFamily="2" charset="2"/>
              <a:buChar char="l"/>
            </a:pPr>
            <a:r>
              <a:rPr lang="en-US" altLang="ko-KR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 13</a:t>
            </a:r>
            <a:r>
              <a:rPr lang="ko-KR" altLang="en-US" dirty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년 </a:t>
            </a:r>
            <a:r>
              <a:rPr lang="en-US" altLang="ko-KR" dirty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12</a:t>
            </a:r>
            <a:r>
              <a:rPr lang="ko-KR" altLang="en-US" dirty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월 </a:t>
            </a:r>
            <a:r>
              <a:rPr lang="ko-KR" altLang="en-US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산성종합사회복지관수탁</a:t>
            </a:r>
            <a:endParaRPr lang="ko-KR" altLang="en-US" dirty="0">
              <a:solidFill>
                <a:srgbClr val="FF0000"/>
              </a:solidFill>
              <a:latin typeface="HY강B" pitchFamily="18" charset="-127"/>
              <a:ea typeface="HY강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636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075240" cy="928686"/>
          </a:xfrm>
        </p:spPr>
        <p:txBody>
          <a:bodyPr>
            <a:noAutofit/>
          </a:bodyPr>
          <a:lstStyle/>
          <a:p>
            <a:pPr algn="ctr"/>
            <a:r>
              <a:rPr lang="ko-KR" altLang="en-US" sz="3600" b="1" dirty="0" smtClean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복지국가 정책으로 인한 경제적 이득</a:t>
            </a:r>
            <a:endParaRPr lang="ko-KR" altLang="en-US" sz="3600" b="1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 무상급식 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초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중학교 자녀를 둔 가구당 매월 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5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만원에서 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10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만원 혜택</a:t>
            </a:r>
            <a:r>
              <a:rPr lang="en-US" altLang="ko-KR" sz="2600" dirty="0" smtClean="0">
                <a:latin typeface="HY그래픽" pitchFamily="18" charset="-127"/>
                <a:ea typeface="HY그래픽" pitchFamily="18" charset="-127"/>
              </a:rPr>
              <a:t>(</a:t>
            </a:r>
            <a:r>
              <a:rPr lang="ko-KR" altLang="en-US" sz="2600" dirty="0" smtClean="0">
                <a:latin typeface="HY그래픽" pitchFamily="18" charset="-127"/>
                <a:ea typeface="HY그래픽" pitchFamily="18" charset="-127"/>
              </a:rPr>
              <a:t>경상남도 무상급식 철회반대 시위대 진압경관의 사례</a:t>
            </a:r>
            <a:r>
              <a:rPr lang="en-US" altLang="ko-KR" sz="2600" dirty="0" smtClean="0">
                <a:latin typeface="HY그래픽" pitchFamily="18" charset="-127"/>
                <a:ea typeface="HY그래픽" pitchFamily="18" charset="-127"/>
              </a:rPr>
              <a:t>)</a:t>
            </a:r>
            <a:endParaRPr lang="en-US" altLang="ko-KR" dirty="0" smtClean="0">
              <a:latin typeface="HY그래픽" pitchFamily="18" charset="-127"/>
              <a:ea typeface="HY그래픽" pitchFamily="18" charset="-127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 무상보육 정책 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만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5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세 미만 </a:t>
            </a:r>
            <a:endParaRPr lang="en-US" altLang="ko-KR" dirty="0" smtClean="0">
              <a:latin typeface="HY헤드라인M" pitchFamily="18" charset="-127"/>
              <a:ea typeface="HY헤드라인M" pitchFamily="18" charset="-127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자녀 당 월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24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만원 혜택</a:t>
            </a:r>
            <a:endParaRPr lang="en-US" altLang="ko-KR" dirty="0" smtClean="0"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 국민건강보험 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미국과 비교</a:t>
            </a:r>
            <a:r>
              <a:rPr lang="en-US" altLang="ko-KR" dirty="0" smtClean="0">
                <a:latin typeface="HY헤드라인M" pitchFamily="18" charset="-127"/>
                <a:ea typeface="HY헤드라인M" pitchFamily="18" charset="-127"/>
              </a:rPr>
              <a:t>  </a:t>
            </a:r>
          </a:p>
          <a:p>
            <a:pPr>
              <a:lnSpc>
                <a:spcPct val="150000"/>
              </a:lnSpc>
              <a:buFont typeface="Wingdings" pitchFamily="2" charset="2"/>
              <a:buChar char="u"/>
            </a:pPr>
            <a:r>
              <a:rPr lang="en-US" altLang="ko-KR" dirty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기초연금 </a:t>
            </a:r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:</a:t>
            </a:r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70%</a:t>
            </a:r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의 노인에게 </a:t>
            </a:r>
            <a:r>
              <a:rPr lang="en-US" altLang="ko-KR" dirty="0" smtClean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20</a:t>
            </a:r>
            <a:r>
              <a:rPr lang="ko-KR" altLang="en-US" dirty="0" smtClean="0">
                <a:solidFill>
                  <a:schemeClr val="tx2">
                    <a:lumMod val="75000"/>
                  </a:schemeClr>
                </a:solidFill>
                <a:latin typeface="HY헤드라인M" pitchFamily="18" charset="-127"/>
                <a:ea typeface="HY헤드라인M" pitchFamily="18" charset="-127"/>
              </a:rPr>
              <a:t>만원 지급</a:t>
            </a:r>
            <a:endParaRPr lang="ko-KR" altLang="en-US" dirty="0">
              <a:solidFill>
                <a:schemeClr val="tx2">
                  <a:lumMod val="75000"/>
                </a:schemeClr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13603050"/>
              </p:ext>
            </p:extLst>
          </p:nvPr>
        </p:nvGraphicFramePr>
        <p:xfrm>
          <a:off x="5801095" y="3016101"/>
          <a:ext cx="3066460" cy="23257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8291"/>
                <a:gridCol w="1818169"/>
              </a:tblGrid>
              <a:tr h="233042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 dirty="0">
                          <a:effectLst/>
                        </a:rPr>
                        <a:t>구 분</a:t>
                      </a:r>
                      <a:endParaRPr lang="ko-KR" altLang="en-US" sz="1400" b="1" i="0" u="none" strike="noStrike" dirty="0">
                        <a:solidFill>
                          <a:srgbClr val="272727"/>
                        </a:solidFill>
                        <a:effectLst/>
                        <a:latin typeface="돋움"/>
                      </a:endParaRPr>
                    </a:p>
                  </a:txBody>
                  <a:tcPr marL="9525" marR="9525" marT="9525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>
                          <a:effectLst/>
                        </a:rPr>
                        <a:t>지원금액</a:t>
                      </a:r>
                      <a:endParaRPr lang="ko-KR" altLang="en-US" sz="1400" b="1" i="0" u="none" strike="noStrike">
                        <a:solidFill>
                          <a:srgbClr val="272727"/>
                        </a:solidFill>
                        <a:effectLst/>
                        <a:latin typeface="돋움"/>
                      </a:endParaRPr>
                    </a:p>
                  </a:txBody>
                  <a:tcPr marL="9525" marR="9525" marT="9525" marB="0" anchor="ctr">
                    <a:solidFill>
                      <a:srgbClr val="99FF99"/>
                    </a:solidFill>
                  </a:tcPr>
                </a:tc>
              </a:tr>
              <a:tr h="334029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 dirty="0">
                          <a:effectLst/>
                        </a:rPr>
                        <a:t>만 </a:t>
                      </a:r>
                      <a:r>
                        <a:rPr lang="en-US" altLang="ko-KR" sz="1400" u="none" strike="noStrike" dirty="0">
                          <a:effectLst/>
                        </a:rPr>
                        <a:t>0 </a:t>
                      </a:r>
                      <a:r>
                        <a:rPr lang="ko-KR" altLang="en-US" sz="1400" u="none" strike="noStrike" dirty="0" err="1">
                          <a:effectLst/>
                        </a:rPr>
                        <a:t>세아</a:t>
                      </a:r>
                      <a:endParaRPr lang="ko-KR" altLang="en-US" sz="1400" b="0" i="0" u="none" strike="noStrike" dirty="0">
                        <a:solidFill>
                          <a:srgbClr val="272727"/>
                        </a:solidFill>
                        <a:effectLst/>
                        <a:latin typeface="돋움"/>
                      </a:endParaRPr>
                    </a:p>
                  </a:txBody>
                  <a:tcPr marL="9525" marR="9525" marT="9525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>
                          <a:effectLst/>
                        </a:rPr>
                        <a:t>394,000</a:t>
                      </a:r>
                      <a:r>
                        <a:rPr lang="ko-KR" altLang="en-US" sz="1400" u="none" strike="noStrike">
                          <a:effectLst/>
                        </a:rPr>
                        <a:t>원</a:t>
                      </a:r>
                      <a:endParaRPr lang="ko-KR" altLang="en-US" sz="1400" b="0" i="0" u="none" strike="noStrike">
                        <a:solidFill>
                          <a:srgbClr val="272727"/>
                        </a:solidFill>
                        <a:effectLst/>
                        <a:latin typeface="돋움"/>
                      </a:endParaRPr>
                    </a:p>
                  </a:txBody>
                  <a:tcPr marL="9525" marR="9525" marT="9525" marB="0" anchor="ctr">
                    <a:solidFill>
                      <a:srgbClr val="99FF99"/>
                    </a:solidFill>
                  </a:tcPr>
                </a:tc>
              </a:tr>
              <a:tr h="233042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 dirty="0">
                          <a:effectLst/>
                        </a:rPr>
                        <a:t>만 </a:t>
                      </a:r>
                      <a:r>
                        <a:rPr lang="en-US" altLang="ko-KR" sz="1400" u="none" strike="noStrike" dirty="0">
                          <a:effectLst/>
                        </a:rPr>
                        <a:t>1 </a:t>
                      </a:r>
                      <a:r>
                        <a:rPr lang="ko-KR" altLang="en-US" sz="1400" u="none" strike="noStrike" dirty="0" err="1">
                          <a:effectLst/>
                        </a:rPr>
                        <a:t>세아</a:t>
                      </a:r>
                      <a:endParaRPr lang="ko-KR" altLang="en-US" sz="1400" b="0" i="0" u="none" strike="noStrike" dirty="0">
                        <a:solidFill>
                          <a:srgbClr val="272727"/>
                        </a:solidFill>
                        <a:effectLst/>
                        <a:latin typeface="돋움"/>
                      </a:endParaRPr>
                    </a:p>
                  </a:txBody>
                  <a:tcPr marL="9525" marR="9525" marT="9525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347,000</a:t>
                      </a:r>
                      <a:r>
                        <a:rPr lang="ko-KR" altLang="en-US" sz="1400" u="none" strike="noStrike" dirty="0">
                          <a:effectLst/>
                        </a:rPr>
                        <a:t>원</a:t>
                      </a:r>
                      <a:endParaRPr lang="ko-KR" altLang="en-US" sz="1400" b="0" i="0" u="none" strike="noStrike" dirty="0">
                        <a:solidFill>
                          <a:srgbClr val="272727"/>
                        </a:solidFill>
                        <a:effectLst/>
                        <a:latin typeface="돋움"/>
                      </a:endParaRPr>
                    </a:p>
                  </a:txBody>
                  <a:tcPr marL="9525" marR="9525" marT="9525" marB="0" anchor="ctr">
                    <a:solidFill>
                      <a:srgbClr val="99FF99"/>
                    </a:solidFill>
                  </a:tcPr>
                </a:tc>
              </a:tr>
              <a:tr h="233042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 dirty="0">
                          <a:effectLst/>
                        </a:rPr>
                        <a:t>만 </a:t>
                      </a:r>
                      <a:r>
                        <a:rPr lang="en-US" altLang="ko-KR" sz="1400" u="none" strike="noStrike" dirty="0">
                          <a:effectLst/>
                        </a:rPr>
                        <a:t>2 </a:t>
                      </a:r>
                      <a:r>
                        <a:rPr lang="ko-KR" altLang="en-US" sz="1400" u="none" strike="noStrike" dirty="0" err="1">
                          <a:effectLst/>
                        </a:rPr>
                        <a:t>세아</a:t>
                      </a:r>
                      <a:endParaRPr lang="ko-KR" altLang="en-US" sz="1400" b="0" i="0" u="none" strike="noStrike" dirty="0">
                        <a:solidFill>
                          <a:srgbClr val="272727"/>
                        </a:solidFill>
                        <a:effectLst/>
                        <a:latin typeface="돋움"/>
                      </a:endParaRPr>
                    </a:p>
                  </a:txBody>
                  <a:tcPr marL="9525" marR="9525" marT="9525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286,000</a:t>
                      </a:r>
                      <a:r>
                        <a:rPr lang="ko-KR" altLang="en-US" sz="1400" u="none" strike="noStrike" dirty="0">
                          <a:effectLst/>
                        </a:rPr>
                        <a:t>원</a:t>
                      </a:r>
                      <a:endParaRPr lang="ko-KR" altLang="en-US" sz="1400" b="0" i="0" u="none" strike="noStrike" dirty="0">
                        <a:solidFill>
                          <a:srgbClr val="272727"/>
                        </a:solidFill>
                        <a:effectLst/>
                        <a:latin typeface="돋움"/>
                      </a:endParaRPr>
                    </a:p>
                  </a:txBody>
                  <a:tcPr marL="9525" marR="9525" marT="9525" marB="0" anchor="ctr">
                    <a:solidFill>
                      <a:srgbClr val="99FF99"/>
                    </a:solidFill>
                  </a:tcPr>
                </a:tc>
              </a:tr>
              <a:tr h="233042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>
                          <a:effectLst/>
                        </a:rPr>
                        <a:t>만 </a:t>
                      </a:r>
                      <a:r>
                        <a:rPr lang="en-US" altLang="ko-KR" sz="1400" u="none" strike="noStrike">
                          <a:effectLst/>
                        </a:rPr>
                        <a:t>3 </a:t>
                      </a:r>
                      <a:r>
                        <a:rPr lang="ko-KR" altLang="en-US" sz="1400" u="none" strike="noStrike">
                          <a:effectLst/>
                        </a:rPr>
                        <a:t>세아</a:t>
                      </a:r>
                      <a:endParaRPr lang="ko-KR" altLang="en-US" sz="1400" b="0" i="0" u="none" strike="noStrike">
                        <a:solidFill>
                          <a:srgbClr val="272727"/>
                        </a:solidFill>
                        <a:effectLst/>
                        <a:latin typeface="돋움"/>
                      </a:endParaRPr>
                    </a:p>
                  </a:txBody>
                  <a:tcPr marL="9525" marR="9525" marT="9525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220,000</a:t>
                      </a:r>
                      <a:r>
                        <a:rPr lang="ko-KR" altLang="en-US" sz="1400" u="none" strike="noStrike" dirty="0">
                          <a:effectLst/>
                        </a:rPr>
                        <a:t>원</a:t>
                      </a:r>
                      <a:endParaRPr lang="ko-KR" altLang="en-US" sz="1400" b="0" i="0" u="none" strike="noStrike" dirty="0">
                        <a:solidFill>
                          <a:srgbClr val="272727"/>
                        </a:solidFill>
                        <a:effectLst/>
                        <a:latin typeface="돋움"/>
                      </a:endParaRPr>
                    </a:p>
                  </a:txBody>
                  <a:tcPr marL="9525" marR="9525" marT="9525" marB="0" anchor="ctr">
                    <a:solidFill>
                      <a:srgbClr val="99FF99"/>
                    </a:solidFill>
                  </a:tcPr>
                </a:tc>
              </a:tr>
              <a:tr h="233042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>
                          <a:effectLst/>
                        </a:rPr>
                        <a:t>만 </a:t>
                      </a:r>
                      <a:r>
                        <a:rPr lang="en-US" altLang="ko-KR" sz="1400" u="none" strike="noStrike">
                          <a:effectLst/>
                        </a:rPr>
                        <a:t>4 </a:t>
                      </a:r>
                      <a:r>
                        <a:rPr lang="ko-KR" altLang="en-US" sz="1400" u="none" strike="noStrike">
                          <a:effectLst/>
                        </a:rPr>
                        <a:t>세아</a:t>
                      </a:r>
                      <a:endParaRPr lang="ko-KR" altLang="en-US" sz="1400" b="0" i="0" u="none" strike="noStrike">
                        <a:solidFill>
                          <a:srgbClr val="272727"/>
                        </a:solidFill>
                        <a:effectLst/>
                        <a:latin typeface="돋움"/>
                      </a:endParaRPr>
                    </a:p>
                  </a:txBody>
                  <a:tcPr marL="9525" marR="9525" marT="9525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220,000</a:t>
                      </a:r>
                      <a:r>
                        <a:rPr lang="ko-KR" altLang="en-US" sz="1400" u="none" strike="noStrike" dirty="0">
                          <a:effectLst/>
                        </a:rPr>
                        <a:t>원</a:t>
                      </a:r>
                      <a:endParaRPr lang="ko-KR" altLang="en-US" sz="1400" b="0" i="0" u="none" strike="noStrike" dirty="0">
                        <a:solidFill>
                          <a:srgbClr val="272727"/>
                        </a:solidFill>
                        <a:effectLst/>
                        <a:latin typeface="돋움"/>
                      </a:endParaRPr>
                    </a:p>
                  </a:txBody>
                  <a:tcPr marL="9525" marR="9525" marT="9525" marB="0" anchor="ctr">
                    <a:solidFill>
                      <a:srgbClr val="99FF99"/>
                    </a:solidFill>
                  </a:tcPr>
                </a:tc>
              </a:tr>
              <a:tr h="35966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>
                          <a:effectLst/>
                        </a:rPr>
                        <a:t>만 </a:t>
                      </a:r>
                      <a:r>
                        <a:rPr lang="en-US" altLang="ko-KR" sz="1400" u="none" strike="noStrike">
                          <a:effectLst/>
                        </a:rPr>
                        <a:t>5 </a:t>
                      </a:r>
                      <a:r>
                        <a:rPr lang="ko-KR" altLang="en-US" sz="1400" u="none" strike="noStrike">
                          <a:effectLst/>
                        </a:rPr>
                        <a:t>세아</a:t>
                      </a:r>
                      <a:endParaRPr lang="ko-KR" altLang="en-US" sz="1400" b="0" i="0" u="none" strike="noStrike">
                        <a:solidFill>
                          <a:srgbClr val="272727"/>
                        </a:solidFill>
                        <a:effectLst/>
                        <a:latin typeface="돋움"/>
                      </a:endParaRPr>
                    </a:p>
                  </a:txBody>
                  <a:tcPr marL="9525" marR="9525" marT="9525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220,000</a:t>
                      </a:r>
                      <a:r>
                        <a:rPr lang="ko-KR" altLang="en-US" sz="1400" u="none" strike="noStrike" dirty="0">
                          <a:effectLst/>
                        </a:rPr>
                        <a:t>원</a:t>
                      </a:r>
                      <a:endParaRPr lang="ko-KR" altLang="en-US" sz="1400" b="0" i="0" u="none" strike="noStrike" dirty="0">
                        <a:solidFill>
                          <a:srgbClr val="272727"/>
                        </a:solidFill>
                        <a:effectLst/>
                        <a:latin typeface="돋움"/>
                      </a:endParaRPr>
                    </a:p>
                  </a:txBody>
                  <a:tcPr marL="9525" marR="9525" marT="9525" marB="0" anchor="ctr">
                    <a:solidFill>
                      <a:srgbClr val="99FF99"/>
                    </a:solidFill>
                  </a:tcPr>
                </a:tc>
              </a:tr>
              <a:tr h="46686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>
                          <a:effectLst/>
                        </a:rPr>
                        <a:t>장 애 아</a:t>
                      </a:r>
                      <a:endParaRPr lang="ko-KR" altLang="en-US" sz="1400" b="0" i="0" u="none" strike="noStrike">
                        <a:solidFill>
                          <a:srgbClr val="272727"/>
                        </a:solidFill>
                        <a:effectLst/>
                        <a:latin typeface="돋움"/>
                      </a:endParaRPr>
                    </a:p>
                  </a:txBody>
                  <a:tcPr marL="9525" marR="9525" marT="9525" marB="0" anchor="ctr"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394,000</a:t>
                      </a:r>
                      <a:r>
                        <a:rPr lang="ko-KR" altLang="en-US" sz="1400" u="none" strike="noStrike" dirty="0">
                          <a:effectLst/>
                        </a:rPr>
                        <a:t>원</a:t>
                      </a:r>
                      <a:endParaRPr lang="ko-KR" altLang="en-US" sz="1400" b="0" i="0" u="none" strike="noStrike" dirty="0">
                        <a:solidFill>
                          <a:srgbClr val="272727"/>
                        </a:solidFill>
                        <a:effectLst/>
                        <a:latin typeface="돋움"/>
                      </a:endParaRPr>
                    </a:p>
                  </a:txBody>
                  <a:tcPr marL="9525" marR="9525" marT="9525" marB="0" anchor="ctr">
                    <a:solidFill>
                      <a:srgbClr val="99FF9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35002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7237"/>
          </a:xfrm>
        </p:spPr>
        <p:txBody>
          <a:bodyPr/>
          <a:lstStyle/>
          <a:p>
            <a:pPr>
              <a:defRPr/>
            </a:pPr>
            <a:r>
              <a:rPr lang="ko-KR" altLang="en-US" sz="4000" b="1" dirty="0" smtClean="0"/>
              <a:t>한국의 자살친화적</a:t>
            </a:r>
            <a:r>
              <a:rPr lang="en-US" altLang="ko-KR" sz="4000" b="1" dirty="0" smtClean="0"/>
              <a:t>(?)</a:t>
            </a:r>
            <a:r>
              <a:rPr lang="ko-KR" altLang="en-US" sz="4000" b="1" dirty="0" smtClean="0"/>
              <a:t> 성장</a:t>
            </a:r>
            <a:endParaRPr lang="ko-KR" altLang="en-US" sz="4000" dirty="0"/>
          </a:p>
        </p:txBody>
      </p:sp>
      <p:sp>
        <p:nvSpPr>
          <p:cNvPr id="15363" name="슬라이드 번호 개체 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fld id="{1EEDA7FF-0FE8-453D-AB9A-D868A563F8F0}" type="slidenum">
              <a:rPr lang="en-US" altLang="ko-KR" smtClean="0">
                <a:solidFill>
                  <a:schemeClr val="tx2"/>
                </a:solidFill>
              </a:rPr>
              <a:pPr eaLnBrk="1" hangingPunct="1"/>
              <a:t>6</a:t>
            </a:fld>
            <a:endParaRPr lang="en-US" altLang="ko-KR" smtClean="0">
              <a:solidFill>
                <a:schemeClr val="tx2"/>
              </a:solidFill>
            </a:endParaRPr>
          </a:p>
        </p:txBody>
      </p:sp>
      <p:pic>
        <p:nvPicPr>
          <p:cNvPr id="15364" name="_x162056912" descr="EMB0000069ca7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92" t="17261" r="18544" b="8727"/>
          <a:stretch>
            <a:fillRect/>
          </a:stretch>
        </p:blipFill>
        <p:spPr bwMode="auto">
          <a:xfrm>
            <a:off x="722313" y="1152525"/>
            <a:ext cx="7597775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직사각형 6"/>
          <p:cNvSpPr>
            <a:spLocks noChangeArrowheads="1"/>
          </p:cNvSpPr>
          <p:nvPr/>
        </p:nvSpPr>
        <p:spPr bwMode="auto">
          <a:xfrm>
            <a:off x="638175" y="6084888"/>
            <a:ext cx="8166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ko-KR" altLang="en-US"/>
              <a:t>*자살률은 인구 </a:t>
            </a:r>
            <a:r>
              <a:rPr lang="en-US" altLang="ko-KR"/>
              <a:t>10</a:t>
            </a:r>
            <a:r>
              <a:rPr lang="ko-KR" altLang="en-US"/>
              <a:t>만 명당 자살자 수</a:t>
            </a:r>
            <a:r>
              <a:rPr lang="en-US" altLang="ko-KR"/>
              <a:t>, OECD Statistics, </a:t>
            </a:r>
            <a:r>
              <a:rPr lang="ko-KR" altLang="en-US"/>
              <a:t>이해영</a:t>
            </a:r>
            <a:r>
              <a:rPr lang="en-US" altLang="ko-KR"/>
              <a:t>.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54536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3"/>
          <p:cNvSpPr>
            <a:spLocks noChangeArrowheads="1"/>
          </p:cNvSpPr>
          <p:nvPr/>
        </p:nvSpPr>
        <p:spPr bwMode="auto">
          <a:xfrm>
            <a:off x="1588" y="290513"/>
            <a:ext cx="9144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ko-KR" sz="1000">
                <a:solidFill>
                  <a:srgbClr val="000000"/>
                </a:solidFill>
                <a:latin typeface="한양신명조"/>
                <a:ea typeface="한양신명조,한컴돋움"/>
                <a:cs typeface="한양신명조,한컴돋움"/>
              </a:rPr>
              <a:t>                                                                          </a:t>
            </a:r>
            <a:r>
              <a:rPr lang="en-US" altLang="ko-KR" sz="1000">
                <a:solidFill>
                  <a:srgbClr val="000000"/>
                </a:solidFill>
                <a:latin typeface="한양신명조"/>
                <a:ea typeface="한양중고딕,한컴돋움"/>
                <a:cs typeface="한양중고딕,한컴돋움"/>
              </a:rPr>
              <a:t>    </a:t>
            </a:r>
            <a:endParaRPr lang="en-US" altLang="ko-KR" sz="2400"/>
          </a:p>
        </p:txBody>
      </p:sp>
      <p:graphicFrame>
        <p:nvGraphicFramePr>
          <p:cNvPr id="476206" name="Group 46"/>
          <p:cNvGraphicFramePr>
            <a:graphicFrameLocks noGrp="1"/>
          </p:cNvGraphicFramePr>
          <p:nvPr/>
        </p:nvGraphicFramePr>
        <p:xfrm>
          <a:off x="414338" y="1052513"/>
          <a:ext cx="8415337" cy="4521199"/>
        </p:xfrm>
        <a:graphic>
          <a:graphicData uri="http://schemas.openxmlformats.org/drawingml/2006/table">
            <a:tbl>
              <a:tblPr/>
              <a:tblGrid>
                <a:gridCol w="3253670"/>
                <a:gridCol w="5161667"/>
              </a:tblGrid>
              <a:tr h="6355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항 목</a:t>
                      </a:r>
                    </a:p>
                  </a:txBody>
                  <a:tcPr marL="91443" marR="91443"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월 평균 부담 액수</a:t>
                      </a:r>
                    </a:p>
                  </a:txBody>
                  <a:tcPr marL="91443" marR="91443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6355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그래픽" pitchFamily="18" charset="-127"/>
                          <a:ea typeface="HY그래픽" pitchFamily="18" charset="-127"/>
                        </a:rPr>
                        <a:t>자녀 교육비</a:t>
                      </a:r>
                    </a:p>
                  </a:txBody>
                  <a:tcPr marL="91443" marR="91443"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그래픽" pitchFamily="18" charset="-127"/>
                          <a:ea typeface="HY그래픽" pitchFamily="18" charset="-127"/>
                        </a:rPr>
                        <a:t>39.8</a:t>
                      </a:r>
                      <a:r>
                        <a:rPr kumimoji="1" lang="ko-KR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그래픽" pitchFamily="18" charset="-127"/>
                          <a:ea typeface="HY그래픽" pitchFamily="18" charset="-127"/>
                        </a:rPr>
                        <a:t>만원</a:t>
                      </a:r>
                      <a:r>
                        <a:rPr kumimoji="1" lang="en-US" altLang="ko-K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그래픽" pitchFamily="18" charset="-127"/>
                          <a:ea typeface="HY그래픽" pitchFamily="18" charset="-127"/>
                        </a:rPr>
                        <a:t>(</a:t>
                      </a:r>
                      <a:r>
                        <a:rPr kumimoji="1" lang="ko-KR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그래픽" pitchFamily="18" charset="-127"/>
                          <a:ea typeface="HY그래픽" pitchFamily="18" charset="-127"/>
                        </a:rPr>
                        <a:t>사교육비 </a:t>
                      </a:r>
                      <a:r>
                        <a:rPr kumimoji="1" lang="en-US" altLang="ko-K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그래픽" pitchFamily="18" charset="-127"/>
                          <a:ea typeface="HY그래픽" pitchFamily="18" charset="-127"/>
                        </a:rPr>
                        <a:t>19.5</a:t>
                      </a:r>
                      <a:r>
                        <a:rPr kumimoji="1" lang="ko-KR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그래픽" pitchFamily="18" charset="-127"/>
                          <a:ea typeface="HY그래픽" pitchFamily="18" charset="-127"/>
                        </a:rPr>
                        <a:t>만원</a:t>
                      </a:r>
                      <a:r>
                        <a:rPr kumimoji="1" lang="en-US" altLang="ko-K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그래픽" pitchFamily="18" charset="-127"/>
                          <a:ea typeface="HY그래픽" pitchFamily="18" charset="-127"/>
                        </a:rPr>
                        <a:t>)</a:t>
                      </a:r>
                      <a:endParaRPr kumimoji="1" lang="ko-KR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Y그래픽" pitchFamily="18" charset="-127"/>
                        <a:ea typeface="HY그래픽" pitchFamily="18" charset="-127"/>
                      </a:endParaRPr>
                    </a:p>
                  </a:txBody>
                  <a:tcPr marL="91443" marR="91443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6355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그래픽" pitchFamily="18" charset="-127"/>
                          <a:ea typeface="HY그래픽" pitchFamily="18" charset="-127"/>
                        </a:rPr>
                        <a:t>부모님 생활비</a:t>
                      </a:r>
                    </a:p>
                  </a:txBody>
                  <a:tcPr marL="91443" marR="91443"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그래픽" pitchFamily="18" charset="-127"/>
                          <a:ea typeface="HY그래픽" pitchFamily="18" charset="-127"/>
                        </a:rPr>
                        <a:t>25.3</a:t>
                      </a:r>
                      <a:r>
                        <a:rPr kumimoji="1" lang="ko-KR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그래픽" pitchFamily="18" charset="-127"/>
                          <a:ea typeface="HY그래픽" pitchFamily="18" charset="-127"/>
                        </a:rPr>
                        <a:t>만원</a:t>
                      </a:r>
                    </a:p>
                  </a:txBody>
                  <a:tcPr marL="91443" marR="91443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6355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그래픽" pitchFamily="18" charset="-127"/>
                          <a:ea typeface="HY그래픽" pitchFamily="18" charset="-127"/>
                        </a:rPr>
                        <a:t>노후 보장</a:t>
                      </a:r>
                      <a:r>
                        <a:rPr kumimoji="1" lang="en-US" altLang="ko-K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그래픽" pitchFamily="18" charset="-127"/>
                          <a:ea typeface="HY그래픽" pitchFamily="18" charset="-127"/>
                        </a:rPr>
                        <a:t>(</a:t>
                      </a:r>
                      <a:r>
                        <a:rPr kumimoji="1" lang="ko-KR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그래픽" pitchFamily="18" charset="-127"/>
                          <a:ea typeface="HY그래픽" pitchFamily="18" charset="-127"/>
                        </a:rPr>
                        <a:t>연금 등</a:t>
                      </a:r>
                      <a:r>
                        <a:rPr kumimoji="1" lang="en-US" altLang="ko-K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그래픽" pitchFamily="18" charset="-127"/>
                          <a:ea typeface="HY그래픽" pitchFamily="18" charset="-127"/>
                        </a:rPr>
                        <a:t>)</a:t>
                      </a:r>
                      <a:endParaRPr kumimoji="1" lang="ko-KR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Y그래픽" pitchFamily="18" charset="-127"/>
                        <a:ea typeface="HY그래픽" pitchFamily="18" charset="-127"/>
                      </a:endParaRPr>
                    </a:p>
                  </a:txBody>
                  <a:tcPr marL="91443" marR="91443"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그래픽" pitchFamily="18" charset="-127"/>
                          <a:ea typeface="HY그래픽" pitchFamily="18" charset="-127"/>
                        </a:rPr>
                        <a:t>23.6</a:t>
                      </a:r>
                      <a:r>
                        <a:rPr kumimoji="1" lang="ko-KR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그래픽" pitchFamily="18" charset="-127"/>
                          <a:ea typeface="HY그래픽" pitchFamily="18" charset="-127"/>
                        </a:rPr>
                        <a:t>만원</a:t>
                      </a:r>
                    </a:p>
                  </a:txBody>
                  <a:tcPr marL="91443" marR="91443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633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그래픽" pitchFamily="18" charset="-127"/>
                          <a:ea typeface="HY그래픽" pitchFamily="18" charset="-127"/>
                        </a:rPr>
                        <a:t>주택 비용</a:t>
                      </a:r>
                    </a:p>
                  </a:txBody>
                  <a:tcPr marL="91443" marR="91443"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그래픽" pitchFamily="18" charset="-127"/>
                          <a:ea typeface="HY그래픽" pitchFamily="18" charset="-127"/>
                        </a:rPr>
                        <a:t>40.6</a:t>
                      </a:r>
                      <a:r>
                        <a:rPr kumimoji="1" lang="ko-KR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그래픽" pitchFamily="18" charset="-127"/>
                          <a:ea typeface="HY그래픽" pitchFamily="18" charset="-127"/>
                        </a:rPr>
                        <a:t>만원</a:t>
                      </a:r>
                    </a:p>
                  </a:txBody>
                  <a:tcPr marL="91443" marR="91443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6355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그래픽" pitchFamily="18" charset="-127"/>
                          <a:ea typeface="HY그래픽" pitchFamily="18" charset="-127"/>
                        </a:rPr>
                        <a:t>의료 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그래픽" pitchFamily="18" charset="-127"/>
                          <a:ea typeface="HY그래픽" pitchFamily="18" charset="-127"/>
                        </a:rPr>
                        <a:t>(</a:t>
                      </a:r>
                      <a:r>
                        <a:rPr kumimoji="1" lang="ko-KR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그래픽" pitchFamily="18" charset="-127"/>
                          <a:ea typeface="HY그래픽" pitchFamily="18" charset="-127"/>
                        </a:rPr>
                        <a:t>민간보험 포함</a:t>
                      </a:r>
                      <a:r>
                        <a:rPr kumimoji="1" lang="en-US" altLang="ko-K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그래픽" pitchFamily="18" charset="-127"/>
                          <a:ea typeface="HY그래픽" pitchFamily="18" charset="-127"/>
                        </a:rPr>
                        <a:t>)</a:t>
                      </a:r>
                      <a:endParaRPr kumimoji="1" lang="ko-KR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HY그래픽" pitchFamily="18" charset="-127"/>
                        <a:ea typeface="HY그래픽" pitchFamily="18" charset="-127"/>
                      </a:endParaRPr>
                    </a:p>
                  </a:txBody>
                  <a:tcPr marL="91443" marR="91443"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그래픽" pitchFamily="18" charset="-127"/>
                          <a:ea typeface="HY그래픽" pitchFamily="18" charset="-127"/>
                        </a:rPr>
                        <a:t>27.9</a:t>
                      </a:r>
                      <a:r>
                        <a:rPr kumimoji="1" lang="ko-KR" alt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HY그래픽" pitchFamily="18" charset="-127"/>
                          <a:ea typeface="HY그래픽" pitchFamily="18" charset="-127"/>
                        </a:rPr>
                        <a:t>만원</a:t>
                      </a:r>
                    </a:p>
                  </a:txBody>
                  <a:tcPr marL="91443" marR="91443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  <a:tr h="7098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총 액</a:t>
                      </a:r>
                    </a:p>
                  </a:txBody>
                  <a:tcPr marL="91443" marR="91443" marT="45722" marB="4572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157.2</a:t>
                      </a:r>
                      <a:r>
                        <a:rPr kumimoji="1" lang="ko-KR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만원</a:t>
                      </a:r>
                    </a:p>
                  </a:txBody>
                  <a:tcPr marL="91443" marR="91443" marT="45722" marB="4572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76204" name="Text Box 44"/>
          <p:cNvSpPr txBox="1">
            <a:spLocks noChangeArrowheads="1"/>
          </p:cNvSpPr>
          <p:nvPr/>
        </p:nvSpPr>
        <p:spPr bwMode="auto">
          <a:xfrm>
            <a:off x="414338" y="460375"/>
            <a:ext cx="8326437" cy="461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buClr>
                <a:srgbClr val="006699"/>
              </a:buClr>
              <a:buFont typeface="Wingdings" pitchFamily="2" charset="2"/>
              <a:buNone/>
              <a:defRPr/>
            </a:pPr>
            <a:r>
              <a:rPr lang="ko-KR" alt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대한민국 도시 근로자 가구의 월 평균 지출액</a:t>
            </a:r>
            <a:endParaRPr lang="en-US" altLang="ko-KR" sz="30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TextBox 33"/>
          <p:cNvSpPr txBox="1"/>
          <p:nvPr/>
        </p:nvSpPr>
        <p:spPr>
          <a:xfrm>
            <a:off x="366713" y="5711825"/>
            <a:ext cx="8496300" cy="881063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>
              <a:lnSpc>
                <a:spcPts val="2300"/>
              </a:lnSpc>
              <a:spcBef>
                <a:spcPct val="20000"/>
              </a:spcBef>
              <a:buFontTx/>
              <a:buBlip>
                <a:blip r:embed="rId3"/>
              </a:buBlip>
              <a:defRPr/>
            </a:pPr>
            <a:r>
              <a:rPr lang="ko-KR" altLang="en-US" sz="2000" b="1" spc="-100" dirty="0" smtClean="0">
                <a:solidFill>
                  <a:schemeClr val="tx2"/>
                </a:solidFill>
              </a:rPr>
              <a:t>도시근로자 가구 월 총소득 </a:t>
            </a:r>
            <a:r>
              <a:rPr lang="en-US" altLang="ko-KR" sz="2000" b="1" spc="-100" dirty="0" smtClean="0">
                <a:solidFill>
                  <a:schemeClr val="tx2"/>
                </a:solidFill>
              </a:rPr>
              <a:t>442</a:t>
            </a:r>
            <a:r>
              <a:rPr lang="ko-KR" altLang="en-US" sz="2000" b="1" spc="-100" dirty="0" smtClean="0">
                <a:solidFill>
                  <a:schemeClr val="tx2"/>
                </a:solidFill>
              </a:rPr>
              <a:t>만원</a:t>
            </a:r>
            <a:r>
              <a:rPr lang="en-US" altLang="ko-KR" sz="2000" b="1" spc="-100" dirty="0" smtClean="0">
                <a:solidFill>
                  <a:schemeClr val="tx2"/>
                </a:solidFill>
              </a:rPr>
              <a:t>, </a:t>
            </a:r>
            <a:r>
              <a:rPr lang="ko-KR" altLang="en-US" sz="2000" b="1" spc="-100" dirty="0" smtClean="0">
                <a:solidFill>
                  <a:schemeClr val="tx2"/>
                </a:solidFill>
              </a:rPr>
              <a:t>소비 지출 </a:t>
            </a:r>
            <a:r>
              <a:rPr lang="en-US" altLang="ko-KR" sz="2000" b="1" spc="-100" dirty="0" smtClean="0">
                <a:solidFill>
                  <a:schemeClr val="tx2"/>
                </a:solidFill>
              </a:rPr>
              <a:t>261.6</a:t>
            </a:r>
            <a:r>
              <a:rPr lang="ko-KR" altLang="en-US" sz="2000" b="1" spc="-100" dirty="0" smtClean="0">
                <a:solidFill>
                  <a:schemeClr val="tx2"/>
                </a:solidFill>
              </a:rPr>
              <a:t>만원 중 교통통신비를 포함할 경우 </a:t>
            </a:r>
            <a:r>
              <a:rPr lang="ko-KR" altLang="en-US" sz="2000" b="1" spc="-100" dirty="0" smtClean="0">
                <a:solidFill>
                  <a:srgbClr val="FF0000"/>
                </a:solidFill>
              </a:rPr>
              <a:t>고정지출은 </a:t>
            </a:r>
            <a:r>
              <a:rPr lang="en-US" altLang="ko-KR" sz="2000" b="1" spc="-100" dirty="0" smtClean="0">
                <a:solidFill>
                  <a:srgbClr val="FF0000"/>
                </a:solidFill>
              </a:rPr>
              <a:t>214.6</a:t>
            </a:r>
            <a:r>
              <a:rPr lang="ko-KR" altLang="en-US" sz="2000" b="1" spc="-100" dirty="0" smtClean="0">
                <a:solidFill>
                  <a:srgbClr val="FF0000"/>
                </a:solidFill>
              </a:rPr>
              <a:t>만원으로 가계지출의 </a:t>
            </a:r>
            <a:r>
              <a:rPr lang="en-US" altLang="ko-KR" sz="2000" b="1" spc="-100" dirty="0" smtClean="0">
                <a:solidFill>
                  <a:srgbClr val="FF0000"/>
                </a:solidFill>
              </a:rPr>
              <a:t>61%, </a:t>
            </a:r>
            <a:r>
              <a:rPr lang="ko-KR" altLang="en-US" sz="2000" b="1" spc="-100" dirty="0" smtClean="0">
                <a:solidFill>
                  <a:srgbClr val="FF0000"/>
                </a:solidFill>
              </a:rPr>
              <a:t>소비 지출의 </a:t>
            </a:r>
            <a:r>
              <a:rPr lang="en-US" altLang="ko-KR" sz="2000" b="1" spc="-100" dirty="0" smtClean="0">
                <a:solidFill>
                  <a:srgbClr val="FF0000"/>
                </a:solidFill>
              </a:rPr>
              <a:t>82% </a:t>
            </a:r>
            <a:r>
              <a:rPr lang="ko-KR" altLang="en-US" sz="2000" b="1" spc="-100" dirty="0" smtClean="0">
                <a:solidFill>
                  <a:srgbClr val="FF0000"/>
                </a:solidFill>
              </a:rPr>
              <a:t>수준 </a:t>
            </a:r>
            <a:endParaRPr lang="ko-KR" altLang="en-US" sz="2000" b="1" spc="-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0908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/>
          <p:cNvSpPr>
            <a:spLocks noChangeArrowheads="1"/>
          </p:cNvSpPr>
          <p:nvPr/>
        </p:nvSpPr>
        <p:spPr bwMode="auto">
          <a:xfrm>
            <a:off x="1588" y="290513"/>
            <a:ext cx="9144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ko-KR" sz="1000">
                <a:solidFill>
                  <a:srgbClr val="000000"/>
                </a:solidFill>
                <a:latin typeface="한양신명조"/>
                <a:ea typeface="한양신명조,한컴돋움"/>
                <a:cs typeface="한양신명조,한컴돋움"/>
              </a:rPr>
              <a:t>                                                                          </a:t>
            </a:r>
            <a:r>
              <a:rPr lang="en-US" altLang="ko-KR" sz="1000">
                <a:solidFill>
                  <a:srgbClr val="000000"/>
                </a:solidFill>
                <a:latin typeface="한양신명조"/>
                <a:ea typeface="한양중고딕,한컴돋움"/>
                <a:cs typeface="한양중고딕,한컴돋움"/>
              </a:rPr>
              <a:t>    </a:t>
            </a:r>
            <a:endParaRPr lang="en-US" altLang="ko-KR" sz="2400"/>
          </a:p>
        </p:txBody>
      </p:sp>
      <p:graphicFrame>
        <p:nvGraphicFramePr>
          <p:cNvPr id="476206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04228957"/>
              </p:ext>
            </p:extLst>
          </p:nvPr>
        </p:nvGraphicFramePr>
        <p:xfrm>
          <a:off x="414338" y="1052513"/>
          <a:ext cx="8415337" cy="5109338"/>
        </p:xfrm>
        <a:graphic>
          <a:graphicData uri="http://schemas.openxmlformats.org/drawingml/2006/table">
            <a:tbl>
              <a:tblPr/>
              <a:tblGrid>
                <a:gridCol w="3711095"/>
                <a:gridCol w="4704242"/>
              </a:tblGrid>
              <a:tr h="6354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항 목</a:t>
                      </a:r>
                    </a:p>
                  </a:txBody>
                  <a:tcPr marL="91443" marR="91443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월 평균 부담 액수</a:t>
                      </a:r>
                    </a:p>
                  </a:txBody>
                  <a:tcPr marL="91443" marR="9144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</a:tr>
              <a:tr h="6354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HY그래픽" pitchFamily="18" charset="-127"/>
                          <a:ea typeface="HY그래픽" pitchFamily="18" charset="-127"/>
                        </a:rPr>
                        <a:t>자녀 교육비</a:t>
                      </a:r>
                    </a:p>
                  </a:txBody>
                  <a:tcPr marL="91443" marR="91443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HY그래픽" pitchFamily="18" charset="-127"/>
                          <a:ea typeface="HY그래픽" pitchFamily="18" charset="-127"/>
                        </a:rPr>
                        <a:t>0</a:t>
                      </a:r>
                      <a:endParaRPr kumimoji="1" lang="ko-KR" alt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HY그래픽" pitchFamily="18" charset="-127"/>
                        <a:ea typeface="HY그래픽" pitchFamily="18" charset="-127"/>
                      </a:endParaRPr>
                    </a:p>
                  </a:txBody>
                  <a:tcPr marL="91443" marR="9144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</a:tr>
              <a:tr h="6354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HY그래픽" pitchFamily="18" charset="-127"/>
                          <a:ea typeface="HY그래픽" pitchFamily="18" charset="-127"/>
                        </a:rPr>
                        <a:t>부모님 생활비</a:t>
                      </a:r>
                    </a:p>
                  </a:txBody>
                  <a:tcPr marL="91443" marR="91443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HY그래픽" pitchFamily="18" charset="-127"/>
                          <a:ea typeface="HY그래픽" pitchFamily="18" charset="-127"/>
                        </a:rPr>
                        <a:t>0</a:t>
                      </a:r>
                      <a:endParaRPr kumimoji="1" lang="ko-KR" alt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HY그래픽" pitchFamily="18" charset="-127"/>
                        <a:ea typeface="HY그래픽" pitchFamily="18" charset="-127"/>
                      </a:endParaRPr>
                    </a:p>
                  </a:txBody>
                  <a:tcPr marL="91443" marR="9144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</a:tr>
              <a:tr h="6354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HY그래픽" pitchFamily="18" charset="-127"/>
                          <a:ea typeface="HY그래픽" pitchFamily="18" charset="-127"/>
                        </a:rPr>
                        <a:t>노후 보장</a:t>
                      </a:r>
                      <a:r>
                        <a:rPr kumimoji="1" lang="en-US" altLang="ko-KR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HY그래픽" pitchFamily="18" charset="-127"/>
                          <a:ea typeface="HY그래픽" pitchFamily="18" charset="-127"/>
                        </a:rPr>
                        <a:t>(</a:t>
                      </a:r>
                      <a:r>
                        <a:rPr kumimoji="1" lang="ko-KR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HY그래픽" pitchFamily="18" charset="-127"/>
                          <a:ea typeface="HY그래픽" pitchFamily="18" charset="-127"/>
                        </a:rPr>
                        <a:t>연금 등</a:t>
                      </a:r>
                      <a:r>
                        <a:rPr kumimoji="1" lang="en-US" altLang="ko-KR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HY그래픽" pitchFamily="18" charset="-127"/>
                          <a:ea typeface="HY그래픽" pitchFamily="18" charset="-127"/>
                        </a:rPr>
                        <a:t>)</a:t>
                      </a:r>
                      <a:endParaRPr kumimoji="1" lang="ko-KR" alt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HY그래픽" pitchFamily="18" charset="-127"/>
                        <a:ea typeface="HY그래픽" pitchFamily="18" charset="-127"/>
                      </a:endParaRPr>
                    </a:p>
                  </a:txBody>
                  <a:tcPr marL="91443" marR="91443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HY그래픽" pitchFamily="18" charset="-127"/>
                          <a:ea typeface="HY그래픽" pitchFamily="18" charset="-127"/>
                        </a:rPr>
                        <a:t>0</a:t>
                      </a:r>
                      <a:endParaRPr kumimoji="1" lang="ko-KR" alt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HY그래픽" pitchFamily="18" charset="-127"/>
                        <a:ea typeface="HY그래픽" pitchFamily="18" charset="-127"/>
                      </a:endParaRPr>
                    </a:p>
                  </a:txBody>
                  <a:tcPr marL="91443" marR="9144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</a:tr>
              <a:tr h="6337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HY그래픽" pitchFamily="18" charset="-127"/>
                          <a:ea typeface="HY그래픽" pitchFamily="18" charset="-127"/>
                        </a:rPr>
                        <a:t>주택 비용</a:t>
                      </a:r>
                    </a:p>
                  </a:txBody>
                  <a:tcPr marL="91443" marR="91443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HY그래픽" pitchFamily="18" charset="-127"/>
                          <a:ea typeface="HY그래픽" pitchFamily="18" charset="-127"/>
                        </a:rPr>
                        <a:t>0</a:t>
                      </a:r>
                      <a:endParaRPr kumimoji="1" lang="ko-KR" alt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HY그래픽" pitchFamily="18" charset="-127"/>
                        <a:ea typeface="HY그래픽" pitchFamily="18" charset="-127"/>
                      </a:endParaRPr>
                    </a:p>
                  </a:txBody>
                  <a:tcPr marL="91443" marR="9144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</a:tr>
              <a:tr h="6354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HY그래픽" pitchFamily="18" charset="-127"/>
                          <a:ea typeface="HY그래픽" pitchFamily="18" charset="-127"/>
                        </a:rPr>
                        <a:t>의료 </a:t>
                      </a: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HY그래픽" pitchFamily="18" charset="-127"/>
                          <a:ea typeface="HY그래픽" pitchFamily="18" charset="-127"/>
                        </a:rPr>
                        <a:t>(</a:t>
                      </a:r>
                      <a:r>
                        <a:rPr kumimoji="1" lang="ko-KR" alt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HY그래픽" pitchFamily="18" charset="-127"/>
                          <a:ea typeface="HY그래픽" pitchFamily="18" charset="-127"/>
                        </a:rPr>
                        <a:t>민간보험 포함</a:t>
                      </a:r>
                      <a:r>
                        <a:rPr kumimoji="1" lang="en-US" altLang="ko-K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HY그래픽" pitchFamily="18" charset="-127"/>
                          <a:ea typeface="HY그래픽" pitchFamily="18" charset="-127"/>
                        </a:rPr>
                        <a:t>)</a:t>
                      </a:r>
                      <a:endParaRPr kumimoji="1" lang="ko-KR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HY그래픽" pitchFamily="18" charset="-127"/>
                        <a:ea typeface="HY그래픽" pitchFamily="18" charset="-127"/>
                      </a:endParaRPr>
                    </a:p>
                  </a:txBody>
                  <a:tcPr marL="91443" marR="91443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HY그래픽" pitchFamily="18" charset="-127"/>
                          <a:ea typeface="HY그래픽" pitchFamily="18" charset="-127"/>
                        </a:rPr>
                        <a:t>0</a:t>
                      </a:r>
                      <a:endParaRPr kumimoji="1" lang="ko-KR" alt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HY그래픽" pitchFamily="18" charset="-127"/>
                        <a:ea typeface="HY그래픽" pitchFamily="18" charset="-127"/>
                      </a:endParaRPr>
                    </a:p>
                  </a:txBody>
                  <a:tcPr marL="91443" marR="9144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</a:tr>
              <a:tr h="11643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총 액</a:t>
                      </a:r>
                    </a:p>
                  </a:txBody>
                  <a:tcPr marL="91443" marR="91443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매월 </a:t>
                      </a:r>
                      <a:r>
                        <a:rPr kumimoji="1" lang="en-US" altLang="ko-KR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157.2</a:t>
                      </a:r>
                      <a:r>
                        <a:rPr kumimoji="1" lang="ko-KR" alt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만원 </a:t>
                      </a:r>
                      <a:endParaRPr kumimoji="1" lang="en-US" altLang="ko-KR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가처분 소득 증가</a:t>
                      </a:r>
                    </a:p>
                  </a:txBody>
                  <a:tcPr marL="91443" marR="9144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</a:tr>
            </a:tbl>
          </a:graphicData>
        </a:graphic>
      </p:graphicFrame>
      <p:sp>
        <p:nvSpPr>
          <p:cNvPr id="476204" name="Text Box 44"/>
          <p:cNvSpPr txBox="1">
            <a:spLocks noChangeArrowheads="1"/>
          </p:cNvSpPr>
          <p:nvPr/>
        </p:nvSpPr>
        <p:spPr bwMode="auto">
          <a:xfrm>
            <a:off x="414338" y="460375"/>
            <a:ext cx="8326437" cy="4619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  <a:buClr>
                <a:srgbClr val="006699"/>
              </a:buClr>
              <a:buFont typeface="Wingdings" pitchFamily="2" charset="2"/>
              <a:buNone/>
              <a:defRPr/>
            </a:pPr>
            <a:r>
              <a:rPr lang="ko-KR" altLang="en-US" sz="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복지국가 대한민국의 도시 근로자 생활비</a:t>
            </a:r>
            <a:endParaRPr lang="en-US" altLang="ko-KR" sz="30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57246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1385" y="883093"/>
            <a:ext cx="8612372" cy="573568"/>
          </a:xfrm>
        </p:spPr>
        <p:txBody>
          <a:bodyPr>
            <a:noAutofit/>
          </a:bodyPr>
          <a:lstStyle/>
          <a:p>
            <a:pPr lvl="1" algn="ctr"/>
            <a:r>
              <a:rPr lang="en-US" altLang="ko-K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2016</a:t>
            </a:r>
            <a:r>
              <a:rPr lang="ko-KR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년 총선과 </a:t>
            </a:r>
            <a:r>
              <a:rPr lang="en-US" altLang="ko-K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2017</a:t>
            </a:r>
            <a:r>
              <a:rPr lang="ko-KR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년 대선의 대한민국의 시대 정신</a:t>
            </a:r>
            <a:endParaRPr lang="ko-KR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C0E7944E-C2E2-43A2-95A6-7CFBBC3EBC30}" type="slidenum">
              <a:rPr lang="en-US" altLang="ko-KR" smtClean="0"/>
              <a:pPr>
                <a:defRPr/>
              </a:pPr>
              <a:t>62</a:t>
            </a:fld>
            <a:endParaRPr lang="en-US" altLang="ko-KR"/>
          </a:p>
        </p:txBody>
      </p:sp>
      <p:sp>
        <p:nvSpPr>
          <p:cNvPr id="4" name="직사각형 3"/>
          <p:cNvSpPr/>
          <p:nvPr/>
        </p:nvSpPr>
        <p:spPr>
          <a:xfrm>
            <a:off x="680482" y="2168510"/>
            <a:ext cx="815517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 </a:t>
            </a:r>
            <a:r>
              <a:rPr lang="ko-KR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경제민주화를 통한 양극화 해소</a:t>
            </a:r>
            <a:endParaRPr lang="en-US" altLang="ko-KR" sz="3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 </a:t>
            </a:r>
            <a:r>
              <a:rPr lang="ko-KR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</a:rPr>
              <a:t>보편적 복지를 통한 삶의 부담 완화</a:t>
            </a:r>
            <a:endParaRPr lang="en-US" altLang="ko-KR" sz="3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ko-KR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</a:rPr>
              <a:t> 남북관계 개선을 통한 평화체계 구축</a:t>
            </a:r>
            <a:endParaRPr lang="en-US" altLang="ko-KR" sz="3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  <a:ea typeface="굴림" pitchFamily="50" charset="-127"/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ko-K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굴림" pitchFamily="50" charset="-127"/>
                <a:ea typeface="굴림" pitchFamily="50" charset="-127"/>
              </a:rPr>
              <a:t>지속적이고 안정적인 경제 성장과 삶의    질 개선</a:t>
            </a:r>
            <a:endParaRPr lang="en-US" altLang="ko-KR" sz="3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738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63525" y="1552353"/>
            <a:ext cx="8261497" cy="3009029"/>
          </a:xfrm>
        </p:spPr>
        <p:txBody>
          <a:bodyPr>
            <a:noAutofit/>
          </a:bodyPr>
          <a:lstStyle/>
          <a:p>
            <a:pPr lvl="1" algn="ctr">
              <a:lnSpc>
                <a:spcPct val="150000"/>
              </a:lnSpc>
            </a:pPr>
            <a:r>
              <a:rPr lang="ko-KR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대한민국의 구조적 문제 해결과 </a:t>
            </a:r>
            <a:r>
              <a:rPr lang="en-US" altLang="ko-K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/>
            </a:r>
            <a:br>
              <a:rPr lang="en-US" altLang="ko-K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</a:br>
            <a:r>
              <a:rPr lang="ko-KR" alt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국민들의 삶의 개선을 위한 해법</a:t>
            </a:r>
            <a:r>
              <a:rPr lang="en-US" altLang="ko-K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/>
            </a:r>
            <a:br>
              <a:rPr lang="en-US" altLang="ko-K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</a:br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/>
            </a:r>
            <a:b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</a:br>
            <a:r>
              <a:rPr lang="en-US" altLang="ko-K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/>
            </a:r>
            <a:br>
              <a:rPr lang="en-US" altLang="ko-K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</a:br>
            <a:r>
              <a:rPr lang="ko-KR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역동적 복지국가와</a:t>
            </a:r>
            <a:r>
              <a:rPr lang="en-US" altLang="ko-K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/>
            </a:r>
            <a:br>
              <a:rPr lang="en-US" altLang="ko-K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</a:br>
            <a:r>
              <a:rPr lang="ko-KR" alt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복지국가 지방정부의 수립</a:t>
            </a:r>
            <a:endParaRPr lang="ko-KR" alt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C0E7944E-C2E2-43A2-95A6-7CFBBC3EBC30}" type="slidenum">
              <a:rPr lang="en-US" altLang="ko-KR" smtClean="0"/>
              <a:pPr>
                <a:defRPr/>
              </a:pPr>
              <a:t>63</a:t>
            </a:fld>
            <a:endParaRPr lang="en-US" altLang="ko-KR"/>
          </a:p>
        </p:txBody>
      </p:sp>
      <p:sp>
        <p:nvSpPr>
          <p:cNvPr id="6" name="아래쪽 화살표 5"/>
          <p:cNvSpPr/>
          <p:nvPr/>
        </p:nvSpPr>
        <p:spPr>
          <a:xfrm>
            <a:off x="3572539" y="2179673"/>
            <a:ext cx="1711842" cy="2094615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601" y="4058683"/>
            <a:ext cx="2641232" cy="27026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제목 8"/>
          <p:cNvSpPr txBox="1">
            <a:spLocks/>
          </p:cNvSpPr>
          <p:nvPr/>
        </p:nvSpPr>
        <p:spPr>
          <a:xfrm>
            <a:off x="3059112" y="5069848"/>
            <a:ext cx="5436301" cy="1512887"/>
          </a:xfrm>
          <a:prstGeom prst="rect">
            <a:avLst/>
          </a:prstGeom>
        </p:spPr>
        <p:txBody>
          <a:bodyPr/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3600" kern="1200" cap="all" spc="-6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HY견고딕" pitchFamily="18" charset="-127"/>
              </a:defRPr>
            </a:lvl2pPr>
            <a:lvl3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HY견고딕" pitchFamily="18" charset="-127"/>
              </a:defRPr>
            </a:lvl3pPr>
            <a:lvl4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HY견고딕" pitchFamily="18" charset="-127"/>
              </a:defRPr>
            </a:lvl4pPr>
            <a:lvl5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HY견고딕" pitchFamily="18" charset="-127"/>
              </a:defRPr>
            </a:lvl5pPr>
            <a:lvl6pPr marL="457200" algn="l" rtl="0" fontAlgn="base" latinLnBrk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HY견고딕" pitchFamily="18" charset="-127"/>
              </a:defRPr>
            </a:lvl6pPr>
            <a:lvl7pPr marL="914400" algn="l" rtl="0" fontAlgn="base" latinLnBrk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HY견고딕" pitchFamily="18" charset="-127"/>
              </a:defRPr>
            </a:lvl7pPr>
            <a:lvl8pPr marL="1371600" algn="l" rtl="0" fontAlgn="base" latinLnBrk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HY견고딕" pitchFamily="18" charset="-127"/>
              </a:defRPr>
            </a:lvl8pPr>
            <a:lvl9pPr marL="1828800" algn="l" rtl="0" fontAlgn="base" latinLnBrk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 Black" pitchFamily="34" charset="0"/>
                <a:ea typeface="HY견고딕" pitchFamily="18" charset="-127"/>
              </a:defRPr>
            </a:lvl9pPr>
          </a:lstStyle>
          <a:p>
            <a:pPr algn="ctr">
              <a:defRPr/>
            </a:pPr>
            <a:r>
              <a:rPr lang="ko-KR" altLang="en-US" b="1" dirty="0" err="1" smtClean="0">
                <a:solidFill>
                  <a:srgbClr val="FF0000"/>
                </a:solidFill>
                <a:latin typeface="HY그래픽" pitchFamily="18" charset="-127"/>
                <a:ea typeface="HY그래픽" pitchFamily="18" charset="-127"/>
              </a:rPr>
              <a:t>팟</a:t>
            </a:r>
            <a:r>
              <a:rPr lang="ko-KR" altLang="en-US" b="1" dirty="0" smtClean="0">
                <a:solidFill>
                  <a:srgbClr val="FF0000"/>
                </a:solidFill>
                <a:latin typeface="HY그래픽" pitchFamily="18" charset="-127"/>
                <a:ea typeface="HY그래픽" pitchFamily="18" charset="-127"/>
              </a:rPr>
              <a:t> 캐스트 </a:t>
            </a:r>
            <a:r>
              <a:rPr lang="en-US" altLang="ko-KR" b="1" dirty="0" smtClean="0">
                <a:solidFill>
                  <a:srgbClr val="FF0000"/>
                </a:solidFill>
                <a:latin typeface="HY그래픽" pitchFamily="18" charset="-127"/>
                <a:ea typeface="HY그래픽" pitchFamily="18" charset="-127"/>
              </a:rPr>
              <a:t>“</a:t>
            </a:r>
            <a:r>
              <a:rPr lang="ko-KR" altLang="en-US" b="1" dirty="0" smtClean="0">
                <a:solidFill>
                  <a:srgbClr val="FF0000"/>
                </a:solidFill>
                <a:latin typeface="HY그래픽" pitchFamily="18" charset="-127"/>
                <a:ea typeface="HY그래픽" pitchFamily="18" charset="-127"/>
              </a:rPr>
              <a:t>새날</a:t>
            </a:r>
            <a:r>
              <a:rPr lang="en-US" altLang="ko-KR" b="1" dirty="0" smtClean="0">
                <a:solidFill>
                  <a:srgbClr val="FF0000"/>
                </a:solidFill>
                <a:latin typeface="HY그래픽" pitchFamily="18" charset="-127"/>
                <a:ea typeface="HY그래픽" pitchFamily="18" charset="-127"/>
              </a:rPr>
              <a:t>”</a:t>
            </a:r>
          </a:p>
          <a:p>
            <a:pPr algn="ctr">
              <a:defRPr/>
            </a:pPr>
            <a:r>
              <a:rPr lang="ko-KR" altLang="en-US" sz="3200" b="1" dirty="0" smtClean="0">
                <a:latin typeface="HY그래픽" pitchFamily="18" charset="-127"/>
                <a:ea typeface="HY그래픽" pitchFamily="18" charset="-127"/>
              </a:rPr>
              <a:t>좋은 정권 교체를 위한 </a:t>
            </a:r>
            <a:endParaRPr lang="en-US" altLang="ko-KR" sz="3200" b="1" dirty="0" smtClean="0">
              <a:latin typeface="HY그래픽" pitchFamily="18" charset="-127"/>
              <a:ea typeface="HY그래픽" pitchFamily="18" charset="-127"/>
            </a:endParaRPr>
          </a:p>
          <a:p>
            <a:pPr algn="ctr">
              <a:defRPr/>
            </a:pPr>
            <a:r>
              <a:rPr lang="en-US" altLang="ko-KR" sz="3200" b="1" dirty="0" smtClean="0">
                <a:latin typeface="HY그래픽" pitchFamily="18" charset="-127"/>
                <a:ea typeface="HY그래픽" pitchFamily="18" charset="-127"/>
              </a:rPr>
              <a:t>30</a:t>
            </a:r>
            <a:r>
              <a:rPr lang="ko-KR" altLang="en-US" sz="3200" b="1" dirty="0" smtClean="0">
                <a:latin typeface="HY그래픽" pitchFamily="18" charset="-127"/>
                <a:ea typeface="HY그래픽" pitchFamily="18" charset="-127"/>
              </a:rPr>
              <a:t>부작 정책 기획 시리즈</a:t>
            </a:r>
            <a:endParaRPr lang="ko-KR" altLang="en-US" sz="3200" dirty="0" smtClean="0">
              <a:latin typeface="HY그래픽" pitchFamily="18" charset="-127"/>
              <a:ea typeface="HY그래픽" pitchFamily="18" charset="-127"/>
            </a:endParaRPr>
          </a:p>
        </p:txBody>
      </p:sp>
      <p:pic>
        <p:nvPicPr>
          <p:cNvPr id="15360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4189228" cy="39338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F:\복지국가 9기(2016)\운영위원회\출판 관련 기획\2016_1010 이상이의 복지국가 강의_표지입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4620" y="0"/>
            <a:ext cx="4059467" cy="486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004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제목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ko-KR" altLang="en-US" b="1" smtClean="0"/>
              <a:t>대한민국의 자화상</a:t>
            </a:r>
            <a:r>
              <a:rPr lang="en-US" altLang="ko-KR" b="1" smtClean="0"/>
              <a:t>(2)</a:t>
            </a:r>
            <a:endParaRPr lang="ko-KR" altLang="en-US" b="1" smtClean="0">
              <a:solidFill>
                <a:schemeClr val="tx1"/>
              </a:solidFill>
            </a:endParaRPr>
          </a:p>
        </p:txBody>
      </p:sp>
      <p:sp>
        <p:nvSpPr>
          <p:cNvPr id="16387" name="날짜 개체 틀 7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fld id="{E7A86288-55E2-4889-A065-3023D69643E1}" type="datetime1">
              <a:rPr kumimoji="0" lang="ko-KR" altLang="en-US" sz="1200" smtClean="0"/>
              <a:pPr eaLnBrk="1" hangingPunct="1"/>
              <a:t>2016-12-08</a:t>
            </a:fld>
            <a:endParaRPr kumimoji="0" lang="en-US" altLang="ko-KR" sz="1200" smtClean="0"/>
          </a:p>
        </p:txBody>
      </p:sp>
      <p:sp>
        <p:nvSpPr>
          <p:cNvPr id="16388" name="슬라이드 번호 개체 틀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fld id="{491B2B10-71E2-472D-BDF9-30D08258832F}" type="slidenum">
              <a:rPr kumimoji="0" lang="en-US" altLang="ko-KR" sz="1200" smtClean="0"/>
              <a:pPr eaLnBrk="1" hangingPunct="1"/>
              <a:t>7</a:t>
            </a:fld>
            <a:endParaRPr kumimoji="0" lang="en-US" altLang="ko-KR" sz="1200" smtClean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23850" y="1773238"/>
            <a:ext cx="8424863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ko-KR" altLang="en-US" sz="3200" b="1" dirty="0">
                <a:latin typeface="+mn-ea"/>
                <a:ea typeface="+mn-ea"/>
              </a:rPr>
              <a:t>상대적 </a:t>
            </a:r>
            <a:r>
              <a:rPr lang="ko-KR" altLang="en-US" sz="3200" b="1" dirty="0" err="1">
                <a:latin typeface="+mn-ea"/>
                <a:ea typeface="+mn-ea"/>
              </a:rPr>
              <a:t>빈곤율</a:t>
            </a:r>
            <a:r>
              <a:rPr lang="en-US" altLang="ko-KR" sz="3200" b="1" dirty="0">
                <a:latin typeface="+mn-ea"/>
                <a:ea typeface="+mn-ea"/>
              </a:rPr>
              <a:t>:</a:t>
            </a:r>
            <a:r>
              <a:rPr lang="en-US" altLang="ko-KR" sz="3200" b="1" dirty="0">
                <a:solidFill>
                  <a:srgbClr val="C00000"/>
                </a:solidFill>
                <a:latin typeface="+mn-ea"/>
                <a:ea typeface="+mn-ea"/>
              </a:rPr>
              <a:t> 15% </a:t>
            </a:r>
            <a:r>
              <a:rPr lang="ko-KR" altLang="en-US" sz="3000" dirty="0">
                <a:latin typeface="+mn-ea"/>
                <a:ea typeface="+mn-ea"/>
              </a:rPr>
              <a:t>← </a:t>
            </a:r>
            <a:r>
              <a:rPr lang="en-US" altLang="ko-KR" sz="3000" dirty="0">
                <a:latin typeface="+mn-ea"/>
                <a:ea typeface="+mn-ea"/>
              </a:rPr>
              <a:t>1995</a:t>
            </a:r>
            <a:r>
              <a:rPr lang="ko-KR" altLang="en-US" sz="3000" dirty="0">
                <a:latin typeface="+mn-ea"/>
                <a:ea typeface="+mn-ea"/>
              </a:rPr>
              <a:t>년 </a:t>
            </a:r>
            <a:r>
              <a:rPr lang="en-US" altLang="ko-KR" sz="3000" b="1" dirty="0">
                <a:latin typeface="+mn-ea"/>
                <a:ea typeface="+mn-ea"/>
              </a:rPr>
              <a:t>8%</a:t>
            </a:r>
            <a:r>
              <a:rPr lang="en-US" altLang="ko-KR" sz="3000" dirty="0">
                <a:latin typeface="+mn-ea"/>
                <a:ea typeface="+mn-ea"/>
              </a:rPr>
              <a:t> </a:t>
            </a:r>
          </a:p>
          <a:p>
            <a:pPr>
              <a:buFont typeface="Univers 55"/>
              <a:buNone/>
              <a:defRPr/>
            </a:pPr>
            <a:r>
              <a:rPr lang="en-US" altLang="ko-KR" sz="3000" dirty="0">
                <a:latin typeface="+mn-ea"/>
                <a:ea typeface="+mn-ea"/>
              </a:rPr>
              <a:t>    ⇒ </a:t>
            </a:r>
            <a:r>
              <a:rPr lang="ko-KR" altLang="en-US" sz="3000" dirty="0">
                <a:latin typeface="+mn-ea"/>
                <a:ea typeface="+mn-ea"/>
              </a:rPr>
              <a:t>유럽 복지국가들은 </a:t>
            </a:r>
            <a:r>
              <a:rPr lang="en-US" altLang="ko-KR" sz="3000" b="1" dirty="0">
                <a:latin typeface="+mn-ea"/>
                <a:ea typeface="+mn-ea"/>
              </a:rPr>
              <a:t>7-8%</a:t>
            </a:r>
            <a:r>
              <a:rPr lang="en-US" altLang="ko-KR" sz="3000" dirty="0">
                <a:latin typeface="+mn-ea"/>
                <a:ea typeface="+mn-ea"/>
              </a:rPr>
              <a:t> </a:t>
            </a:r>
          </a:p>
          <a:p>
            <a:pPr>
              <a:buFont typeface="Univers 55"/>
              <a:buNone/>
              <a:defRPr/>
            </a:pPr>
            <a:endParaRPr lang="en-US" altLang="ko-KR" sz="400" b="1" dirty="0">
              <a:latin typeface="+mn-ea"/>
              <a:ea typeface="+mn-ea"/>
            </a:endParaRP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ko-KR" altLang="en-US" sz="3200" b="1" dirty="0">
                <a:latin typeface="+mn-ea"/>
                <a:ea typeface="+mn-ea"/>
              </a:rPr>
              <a:t>중산층 가구 비율</a:t>
            </a:r>
            <a:r>
              <a:rPr lang="en-US" altLang="ko-KR" sz="3200" dirty="0">
                <a:latin typeface="+mn-ea"/>
                <a:ea typeface="+mn-ea"/>
              </a:rPr>
              <a:t>(</a:t>
            </a:r>
            <a:r>
              <a:rPr lang="ko-KR" altLang="en-US" sz="3200" dirty="0">
                <a:latin typeface="+mn-ea"/>
                <a:ea typeface="+mn-ea"/>
              </a:rPr>
              <a:t>중위소득의 </a:t>
            </a:r>
            <a:r>
              <a:rPr lang="en-US" altLang="ko-KR" sz="3200" dirty="0">
                <a:latin typeface="+mn-ea"/>
                <a:ea typeface="+mn-ea"/>
              </a:rPr>
              <a:t>50-150%): </a:t>
            </a:r>
            <a:r>
              <a:rPr lang="en-US" altLang="ko-KR" sz="3000" b="1" dirty="0">
                <a:solidFill>
                  <a:srgbClr val="C00000"/>
                </a:solidFill>
                <a:latin typeface="+mn-ea"/>
                <a:ea typeface="+mn-ea"/>
              </a:rPr>
              <a:t>64% </a:t>
            </a:r>
            <a:r>
              <a:rPr lang="ko-KR" altLang="en-US" sz="3000" dirty="0">
                <a:latin typeface="+mn-ea"/>
                <a:ea typeface="+mn-ea"/>
              </a:rPr>
              <a:t>← </a:t>
            </a:r>
            <a:r>
              <a:rPr lang="en-US" altLang="ko-KR" sz="3000" dirty="0">
                <a:latin typeface="+mn-ea"/>
                <a:ea typeface="+mn-ea"/>
              </a:rPr>
              <a:t>1995</a:t>
            </a:r>
            <a:r>
              <a:rPr lang="ko-KR" altLang="en-US" sz="3000" dirty="0">
                <a:latin typeface="+mn-ea"/>
                <a:ea typeface="+mn-ea"/>
              </a:rPr>
              <a:t>년 </a:t>
            </a:r>
            <a:r>
              <a:rPr lang="en-US" altLang="ko-KR" sz="3000" b="1" dirty="0">
                <a:latin typeface="+mn-ea"/>
                <a:ea typeface="+mn-ea"/>
              </a:rPr>
              <a:t>74%</a:t>
            </a:r>
            <a:r>
              <a:rPr lang="en-US" altLang="ko-KR" sz="3000" dirty="0">
                <a:latin typeface="+mn-ea"/>
                <a:ea typeface="+mn-ea"/>
              </a:rPr>
              <a:t> ⇒ </a:t>
            </a:r>
            <a:r>
              <a:rPr lang="ko-KR" altLang="en-US" sz="3000" dirty="0">
                <a:latin typeface="+mn-ea"/>
                <a:ea typeface="+mn-ea"/>
              </a:rPr>
              <a:t>유럽 복지국가들 </a:t>
            </a:r>
            <a:r>
              <a:rPr lang="en-US" altLang="ko-KR" sz="3000" b="1" dirty="0">
                <a:latin typeface="+mn-ea"/>
                <a:ea typeface="+mn-ea"/>
              </a:rPr>
              <a:t>70% </a:t>
            </a:r>
            <a:r>
              <a:rPr lang="ko-KR" altLang="en-US" sz="3000" b="1" dirty="0">
                <a:latin typeface="+mn-ea"/>
                <a:ea typeface="+mn-ea"/>
              </a:rPr>
              <a:t>이상</a:t>
            </a:r>
            <a:endParaRPr lang="en-US" altLang="ko-KR" sz="3000" dirty="0">
              <a:latin typeface="+mn-ea"/>
              <a:ea typeface="+mn-ea"/>
            </a:endParaRPr>
          </a:p>
          <a:p>
            <a:pPr>
              <a:buFont typeface="Univers 55"/>
              <a:buNone/>
              <a:defRPr/>
            </a:pPr>
            <a:endParaRPr lang="ko-KR" altLang="en-US" sz="400" b="1" dirty="0">
              <a:latin typeface="+mn-ea"/>
              <a:ea typeface="+mn-ea"/>
            </a:endParaRP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r>
              <a:rPr lang="ko-KR" altLang="en-US" sz="3200" b="1" dirty="0">
                <a:latin typeface="+mn-ea"/>
                <a:ea typeface="+mn-ea"/>
              </a:rPr>
              <a:t>상위 </a:t>
            </a:r>
            <a:r>
              <a:rPr lang="en-US" altLang="ko-KR" sz="3200" b="1" dirty="0">
                <a:latin typeface="+mn-ea"/>
                <a:ea typeface="+mn-ea"/>
              </a:rPr>
              <a:t>10% </a:t>
            </a:r>
            <a:r>
              <a:rPr lang="ko-KR" altLang="en-US" sz="3200" b="1" dirty="0">
                <a:latin typeface="+mn-ea"/>
                <a:ea typeface="+mn-ea"/>
              </a:rPr>
              <a:t>인구의 소득점유율</a:t>
            </a:r>
            <a:r>
              <a:rPr lang="en-US" altLang="ko-KR" sz="3200" dirty="0">
                <a:latin typeface="+mn-ea"/>
                <a:ea typeface="+mn-ea"/>
              </a:rPr>
              <a:t>: </a:t>
            </a:r>
            <a:r>
              <a:rPr lang="en-US" altLang="ko-KR" sz="3200" b="1" dirty="0">
                <a:solidFill>
                  <a:srgbClr val="C00000"/>
                </a:solidFill>
                <a:latin typeface="+mn-ea"/>
                <a:ea typeface="+mn-ea"/>
              </a:rPr>
              <a:t>44.9%</a:t>
            </a:r>
            <a:r>
              <a:rPr lang="en-US" altLang="ko-KR" sz="3200" dirty="0">
                <a:latin typeface="+mn-ea"/>
                <a:ea typeface="+mn-ea"/>
              </a:rPr>
              <a:t>   </a:t>
            </a:r>
          </a:p>
          <a:p>
            <a:pPr>
              <a:buFont typeface="Univers 55"/>
              <a:buNone/>
              <a:defRPr/>
            </a:pPr>
            <a:r>
              <a:rPr lang="en-US" altLang="ko-KR" sz="3000" dirty="0">
                <a:latin typeface="+mn-ea"/>
                <a:ea typeface="+mn-ea"/>
              </a:rPr>
              <a:t>    ←1995</a:t>
            </a:r>
            <a:r>
              <a:rPr lang="ko-KR" altLang="en-US" sz="3000" dirty="0">
                <a:latin typeface="+mn-ea"/>
                <a:ea typeface="+mn-ea"/>
              </a:rPr>
              <a:t>년 </a:t>
            </a:r>
            <a:r>
              <a:rPr lang="en-US" altLang="ko-KR" sz="3000" dirty="0">
                <a:latin typeface="+mn-ea"/>
                <a:ea typeface="+mn-ea"/>
              </a:rPr>
              <a:t>32%(</a:t>
            </a:r>
            <a:r>
              <a:rPr lang="ko-KR" altLang="en-US" sz="3000" dirty="0">
                <a:latin typeface="+mn-ea"/>
                <a:ea typeface="+mn-ea"/>
              </a:rPr>
              <a:t>미국 </a:t>
            </a:r>
            <a:r>
              <a:rPr lang="en-US" altLang="ko-KR" sz="3000" b="1" dirty="0">
                <a:latin typeface="+mn-ea"/>
                <a:ea typeface="+mn-ea"/>
              </a:rPr>
              <a:t>48.2%</a:t>
            </a:r>
            <a:r>
              <a:rPr lang="en-US" altLang="ko-KR" sz="3000" dirty="0">
                <a:latin typeface="+mn-ea"/>
                <a:ea typeface="+mn-ea"/>
              </a:rPr>
              <a:t>, </a:t>
            </a:r>
            <a:r>
              <a:rPr lang="ko-KR" altLang="en-US" sz="3000" dirty="0">
                <a:latin typeface="+mn-ea"/>
                <a:ea typeface="+mn-ea"/>
              </a:rPr>
              <a:t>한국 </a:t>
            </a:r>
            <a:r>
              <a:rPr lang="en-US" altLang="ko-KR" sz="3000" dirty="0">
                <a:latin typeface="+mn-ea"/>
                <a:ea typeface="+mn-ea"/>
              </a:rPr>
              <a:t>2</a:t>
            </a:r>
            <a:r>
              <a:rPr lang="ko-KR" altLang="en-US" sz="3000" dirty="0">
                <a:latin typeface="+mn-ea"/>
                <a:ea typeface="+mn-ea"/>
              </a:rPr>
              <a:t>위</a:t>
            </a:r>
            <a:r>
              <a:rPr lang="en-US" altLang="ko-KR" sz="3000" dirty="0">
                <a:latin typeface="+mn-ea"/>
                <a:ea typeface="+mn-ea"/>
              </a:rPr>
              <a:t>, </a:t>
            </a:r>
            <a:r>
              <a:rPr lang="ko-KR" altLang="en-US" sz="3000" dirty="0">
                <a:latin typeface="+mn-ea"/>
                <a:ea typeface="+mn-ea"/>
              </a:rPr>
              <a:t>일본    </a:t>
            </a:r>
            <a:endParaRPr lang="en-US" altLang="ko-KR" sz="3000" dirty="0">
              <a:latin typeface="+mn-ea"/>
              <a:ea typeface="+mn-ea"/>
            </a:endParaRPr>
          </a:p>
          <a:p>
            <a:pPr>
              <a:buFont typeface="Univers 55"/>
              <a:buNone/>
              <a:defRPr/>
            </a:pPr>
            <a:r>
              <a:rPr lang="en-US" altLang="ko-KR" sz="3000" dirty="0">
                <a:latin typeface="+mn-ea"/>
                <a:ea typeface="+mn-ea"/>
              </a:rPr>
              <a:t>    </a:t>
            </a:r>
            <a:r>
              <a:rPr lang="ko-KR" altLang="en-US" sz="3000" dirty="0">
                <a:latin typeface="+mn-ea"/>
                <a:ea typeface="+mn-ea"/>
              </a:rPr>
              <a:t>캐나다 </a:t>
            </a:r>
            <a:r>
              <a:rPr lang="en-US" altLang="ko-KR" sz="3000" dirty="0">
                <a:latin typeface="+mn-ea"/>
                <a:ea typeface="+mn-ea"/>
              </a:rPr>
              <a:t>40%, </a:t>
            </a:r>
            <a:r>
              <a:rPr lang="ko-KR" altLang="en-US" sz="3000" dirty="0">
                <a:latin typeface="+mn-ea"/>
                <a:ea typeface="+mn-ea"/>
              </a:rPr>
              <a:t>북유럽 </a:t>
            </a:r>
            <a:r>
              <a:rPr lang="en-US" altLang="ko-KR" sz="3000" b="1" dirty="0">
                <a:latin typeface="+mn-ea"/>
                <a:ea typeface="+mn-ea"/>
              </a:rPr>
              <a:t>28%) </a:t>
            </a:r>
            <a:endParaRPr lang="en-US" altLang="ko-KR" sz="3000" b="1" dirty="0">
              <a:solidFill>
                <a:srgbClr val="C00000"/>
              </a:solidFill>
              <a:latin typeface="+mn-ea"/>
              <a:ea typeface="+mn-ea"/>
            </a:endParaRP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endParaRPr lang="en-US" altLang="ko-KR" sz="3000" b="1" dirty="0">
              <a:latin typeface="+mn-ea"/>
              <a:ea typeface="+mn-ea"/>
            </a:endParaRP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endParaRPr lang="en-US" altLang="ko-KR" sz="3200" b="1" dirty="0">
              <a:latin typeface="+mn-ea"/>
              <a:ea typeface="+mn-ea"/>
            </a:endParaRPr>
          </a:p>
          <a:p>
            <a:pPr marL="469900" indent="-469900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/>
            </a:pPr>
            <a:endParaRPr lang="en-US" altLang="ko-KR" sz="30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14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7237"/>
          </a:xfrm>
        </p:spPr>
        <p:txBody>
          <a:bodyPr/>
          <a:lstStyle/>
          <a:p>
            <a:pPr>
              <a:defRPr/>
            </a:pPr>
            <a:r>
              <a:rPr lang="ko-KR" altLang="en-US" sz="4000" b="1" dirty="0" smtClean="0"/>
              <a:t>기업의 이윤 집중 심화</a:t>
            </a:r>
            <a:endParaRPr lang="ko-KR" altLang="en-US" sz="4000" dirty="0"/>
          </a:p>
        </p:txBody>
      </p:sp>
      <p:sp>
        <p:nvSpPr>
          <p:cNvPr id="23555" name="슬라이드 번호 개체 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fld id="{0FBE5EEC-7F24-4D8C-8259-1295AB1D68CA}" type="slidenum">
              <a:rPr lang="en-US" altLang="ko-KR" smtClean="0">
                <a:solidFill>
                  <a:schemeClr val="tx2"/>
                </a:solidFill>
              </a:rPr>
              <a:pPr eaLnBrk="1" hangingPunct="1"/>
              <a:t>8</a:t>
            </a:fld>
            <a:endParaRPr lang="en-US" altLang="ko-KR" smtClean="0">
              <a:solidFill>
                <a:schemeClr val="tx2"/>
              </a:solidFill>
            </a:endParaRPr>
          </a:p>
        </p:txBody>
      </p:sp>
      <p:sp>
        <p:nvSpPr>
          <p:cNvPr id="23556" name="직사각형 6"/>
          <p:cNvSpPr>
            <a:spLocks noChangeArrowheads="1"/>
          </p:cNvSpPr>
          <p:nvPr/>
        </p:nvSpPr>
        <p:spPr bwMode="auto">
          <a:xfrm>
            <a:off x="638175" y="6084888"/>
            <a:ext cx="81661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ko-KR" altLang="en-US"/>
              <a:t>전체기업이윤은 국민처분가능소득 중 기업소득</a:t>
            </a:r>
            <a:r>
              <a:rPr lang="en-US" altLang="ko-KR"/>
              <a:t>. </a:t>
            </a:r>
            <a:endParaRPr lang="ko-KR" altLang="en-US"/>
          </a:p>
          <a:p>
            <a:r>
              <a:rPr lang="ko-KR" altLang="en-US" sz="1400"/>
              <a:t>출처</a:t>
            </a:r>
            <a:r>
              <a:rPr lang="en-US" altLang="ko-KR" sz="1400"/>
              <a:t>: </a:t>
            </a:r>
            <a:r>
              <a:rPr lang="ko-KR" altLang="en-US" sz="1400"/>
              <a:t>한국은행</a:t>
            </a:r>
            <a:r>
              <a:rPr lang="en-US" altLang="ko-KR" sz="1400"/>
              <a:t>, </a:t>
            </a:r>
            <a:r>
              <a:rPr lang="ko-KR" altLang="en-US" sz="1400"/>
              <a:t>공정거래위원회</a:t>
            </a:r>
            <a:r>
              <a:rPr lang="en-US" altLang="ko-KR" sz="1400"/>
              <a:t>, </a:t>
            </a:r>
            <a:r>
              <a:rPr lang="ko-KR" altLang="en-US" sz="1400"/>
              <a:t>삼성 </a:t>
            </a:r>
            <a:r>
              <a:rPr lang="en-US" altLang="ko-KR" sz="1400"/>
              <a:t>1998, </a:t>
            </a:r>
            <a:r>
              <a:rPr lang="ko-KR" altLang="en-US" sz="1400"/>
              <a:t>삼성</a:t>
            </a:r>
            <a:r>
              <a:rPr lang="en-US" altLang="ko-KR" sz="1400"/>
              <a:t>(Onlind); </a:t>
            </a:r>
            <a:r>
              <a:rPr lang="ko-KR" altLang="en-US" sz="1400"/>
              <a:t>박형준</a:t>
            </a:r>
            <a:r>
              <a:rPr lang="en-US" altLang="ko-KR" sz="1400"/>
              <a:t>(2013: 362) </a:t>
            </a:r>
            <a:r>
              <a:rPr lang="ko-KR" altLang="en-US" sz="1400"/>
              <a:t>그림 </a:t>
            </a:r>
            <a:r>
              <a:rPr lang="en-US" altLang="ko-KR" sz="1400"/>
              <a:t>6.3 </a:t>
            </a:r>
            <a:r>
              <a:rPr lang="ko-KR" altLang="en-US" sz="1400"/>
              <a:t>수정 인용</a:t>
            </a:r>
            <a:endParaRPr lang="ko-KR" altLang="en-US"/>
          </a:p>
        </p:txBody>
      </p:sp>
      <p:sp>
        <p:nvSpPr>
          <p:cNvPr id="23557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ko-KR" altLang="en-US"/>
          </a:p>
        </p:txBody>
      </p:sp>
      <p:pic>
        <p:nvPicPr>
          <p:cNvPr id="23558" name="_x161591488" descr="EMB0000069ca78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92" t="17595" r="18826" b="8643"/>
          <a:stretch>
            <a:fillRect/>
          </a:stretch>
        </p:blipFill>
        <p:spPr bwMode="auto">
          <a:xfrm>
            <a:off x="411163" y="1093788"/>
            <a:ext cx="8189912" cy="500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054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내용 개체 틀 2"/>
          <p:cNvSpPr>
            <a:spLocks noGrp="1"/>
          </p:cNvSpPr>
          <p:nvPr>
            <p:ph idx="1"/>
          </p:nvPr>
        </p:nvSpPr>
        <p:spPr>
          <a:xfrm>
            <a:off x="520700" y="5518150"/>
            <a:ext cx="8229600" cy="831850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l"/>
            </a:pPr>
            <a:r>
              <a:rPr lang="en-US" altLang="ko-KR" smtClean="0"/>
              <a:t>GDP</a:t>
            </a:r>
            <a:r>
              <a:rPr lang="ko-KR" altLang="en-US" smtClean="0"/>
              <a:t>의 지속적인 상승에도 불구하고 상대적 빈곤율</a:t>
            </a:r>
            <a:r>
              <a:rPr lang="en-US" altLang="ko-KR" smtClean="0"/>
              <a:t>, </a:t>
            </a:r>
            <a:r>
              <a:rPr lang="ko-KR" altLang="en-US" smtClean="0"/>
              <a:t>지니계수 등 분배지표는 지속적으로 악화</a:t>
            </a:r>
            <a:r>
              <a:rPr lang="en-US" altLang="ko-KR" smtClean="0"/>
              <a:t> </a:t>
            </a:r>
          </a:p>
        </p:txBody>
      </p:sp>
      <p:sp>
        <p:nvSpPr>
          <p:cNvPr id="25603" name="슬라이드 번호 개체 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eaLnBrk="1" hangingPunct="1"/>
            <a:fld id="{3BF74749-7DE7-48F6-B833-5B02E4E62970}" type="slidenum">
              <a:rPr lang="en-US" altLang="ko-KR" smtClean="0">
                <a:solidFill>
                  <a:schemeClr val="tx2"/>
                </a:solidFill>
              </a:rPr>
              <a:pPr eaLnBrk="1" hangingPunct="1"/>
              <a:t>9</a:t>
            </a:fld>
            <a:endParaRPr lang="en-US" altLang="ko-KR" smtClean="0">
              <a:solidFill>
                <a:schemeClr val="tx2"/>
              </a:solidFill>
            </a:endParaRPr>
          </a:p>
        </p:txBody>
      </p:sp>
      <p:graphicFrame>
        <p:nvGraphicFramePr>
          <p:cNvPr id="25604" name="차트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820606288"/>
              </p:ext>
            </p:extLst>
          </p:nvPr>
        </p:nvGraphicFramePr>
        <p:xfrm>
          <a:off x="227013" y="140106"/>
          <a:ext cx="8680450" cy="5099050"/>
        </p:xfrm>
        <a:graphic>
          <a:graphicData uri="http://schemas.openxmlformats.org/presentationml/2006/ole">
            <p:oleObj spid="_x0000_s1029" r:id="rId4" imgW="8681456" imgH="5096698" progId="Excel.Sheet.8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07019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orm_79578(심플 파랑)">
  <a:themeElements>
    <a:clrScheme name="pptsun_8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ptsun_84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40000"/>
            <a:lumOff val="60000"/>
          </a:schemeClr>
        </a:solidFill>
        <a:ln>
          <a:solidFill>
            <a:schemeClr val="accent3">
              <a:lumMod val="40000"/>
              <a:lumOff val="6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sz="1800" smtClean="0">
            <a:solidFill>
              <a:schemeClr val="bg1"/>
            </a:solidFill>
            <a:latin typeface="HY동녘B" pitchFamily="18" charset="-127"/>
            <a:ea typeface="HY동녘B" pitchFamily="18" charset="-12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pptsun_8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sun_8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sun_8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sun_8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sun_8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sun_8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sun_8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sun_8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sun_8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sun_8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sun_8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sun_8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11851</TotalTime>
  <Words>3500</Words>
  <Application>Microsoft Office PowerPoint</Application>
  <PresentationFormat>화면 슬라이드 쇼(4:3)</PresentationFormat>
  <Paragraphs>893</Paragraphs>
  <Slides>64</Slides>
  <Notes>27</Notes>
  <HiddenSlides>0</HiddenSlides>
  <MMClips>0</MMClips>
  <ScaleCrop>false</ScaleCrop>
  <HeadingPairs>
    <vt:vector size="6" baseType="variant">
      <vt:variant>
        <vt:lpstr>테마</vt:lpstr>
      </vt:variant>
      <vt:variant>
        <vt:i4>3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64</vt:i4>
      </vt:variant>
    </vt:vector>
  </HeadingPairs>
  <TitlesOfParts>
    <vt:vector size="68" baseType="lpstr">
      <vt:lpstr>Office 테마</vt:lpstr>
      <vt:lpstr>디자인 사용자 지정</vt:lpstr>
      <vt:lpstr>form_79578(심플 파랑)</vt:lpstr>
      <vt:lpstr>Microsoft Office Excel 97-2003 워크시트</vt:lpstr>
      <vt:lpstr>슬라이드 1</vt:lpstr>
      <vt:lpstr>동화 “플란다스의 개” 네로와 아로아</vt:lpstr>
      <vt:lpstr>동화의 배경  벨기에 안트베르펜의  로트르담 대성당</vt:lpstr>
      <vt:lpstr> 1. 당신에게 대한민국은,  그리고 성남시는  살 만한 곳입니까?</vt:lpstr>
      <vt:lpstr>대한민국의 자화상(1)</vt:lpstr>
      <vt:lpstr>한국의 자살친화적(?) 성장</vt:lpstr>
      <vt:lpstr>대한민국의 자화상(2)</vt:lpstr>
      <vt:lpstr>기업의 이윤 집중 심화</vt:lpstr>
      <vt:lpstr>슬라이드 9</vt:lpstr>
      <vt:lpstr>슬라이드 10</vt:lpstr>
      <vt:lpstr>양극화는 저성장을 초래</vt:lpstr>
      <vt:lpstr>대한민국의 자화상(3)</vt:lpstr>
      <vt:lpstr>비정규직으로 인한 부정적 효과와  여성 경제활동 참여율</vt:lpstr>
      <vt:lpstr>슬라이드 14</vt:lpstr>
      <vt:lpstr>대한민국의 자화상(4)</vt:lpstr>
      <vt:lpstr>슬라이드 16</vt:lpstr>
      <vt:lpstr>청년들의 생존 방식</vt:lpstr>
      <vt:lpstr>성남 시민들이 느끼는 문제</vt:lpstr>
      <vt:lpstr> 2. 지방자치의 현황과  성남시의 과제</vt:lpstr>
      <vt:lpstr>아시안게임(새누리 안상수 전 시장 유치, 2조 3,500억 원) 때문에 차선그릴 예산 50억 원이 없어 방치된 4차선 도로</vt:lpstr>
      <vt:lpstr>구청장이 구속되어 2,500억 원의 땅을 팔지 못하는 양천구 </vt:lpstr>
      <vt:lpstr>성완종 회장과 이완구 충남지사의 사례 : 지역 토호와 결탁한 지방자치의 한계</vt:lpstr>
      <vt:lpstr>민선 6기 지방자치</vt:lpstr>
      <vt:lpstr>성남시의 3대 복지 정책</vt:lpstr>
      <vt:lpstr>성북구의 장난감 도서관 사례</vt:lpstr>
      <vt:lpstr>국공립 어린이집에 들어가기는  하늘에 별따기?</vt:lpstr>
      <vt:lpstr>지자체의 국공립 보육 시설 확대 방안</vt:lpstr>
      <vt:lpstr>2015년, 성동구 공보육의 모습은?</vt:lpstr>
      <vt:lpstr>도서관 건축비를 도서관 운영비와  사서 인건비로 활용</vt:lpstr>
      <vt:lpstr>학교 도서관 활용 : 평생학습관</vt:lpstr>
      <vt:lpstr>슬라이드 31</vt:lpstr>
      <vt:lpstr>지방정부의 학교 체육시설 투자 및  지역 주민의 공동 이용</vt:lpstr>
      <vt:lpstr>학교 체육관 활용 사례</vt:lpstr>
      <vt:lpstr>지역의 기존 시설 활용 프로그램</vt:lpstr>
      <vt:lpstr>성북구 걷기 운동 사업</vt:lpstr>
      <vt:lpstr>약수터 시설을 활용한 전천후 생활체육 시설</vt:lpstr>
      <vt:lpstr>슬라이드 37</vt:lpstr>
      <vt:lpstr>슬라이드 38</vt:lpstr>
      <vt:lpstr>경로당 환경개선사업 단독주택 매입․리모델링 노인여가시설 확충 (11.5억원/년, 개소당  약 300만원  -  3억 원) </vt:lpstr>
      <vt:lpstr>10분 도시를 기준으로  지역주민의 복지 생활 보장</vt:lpstr>
      <vt:lpstr>슬라이드 41</vt:lpstr>
      <vt:lpstr>슬라이드 42</vt:lpstr>
      <vt:lpstr> 3. 성남시 100만 시민주치의 사업 소개</vt:lpstr>
      <vt:lpstr>1) 성남시민의 의료비 부담</vt:lpstr>
      <vt:lpstr>슬라이드 45</vt:lpstr>
      <vt:lpstr>슬라이드 46</vt:lpstr>
      <vt:lpstr>슬라이드 47</vt:lpstr>
      <vt:lpstr>슬라이드 48</vt:lpstr>
      <vt:lpstr>슬라이드 49</vt:lpstr>
      <vt:lpstr>슬라이드 50</vt:lpstr>
      <vt:lpstr>슬라이드 51</vt:lpstr>
      <vt:lpstr>성남시 시민 주치의 사업 운영 모형</vt:lpstr>
      <vt:lpstr>의료복지사회적협동조합 모형</vt:lpstr>
      <vt:lpstr>주치의 사업 성과 평가 지표</vt:lpstr>
      <vt:lpstr>성남시의 고혈압, 당뇨병환자와, 유소견자 숫자</vt:lpstr>
      <vt:lpstr>시민 주치의 사업의 의료비 절감 기대 효과</vt:lpstr>
      <vt:lpstr> 4. 새로운 20년, 무엇을 할 것인가? - What is to be done -</vt:lpstr>
      <vt:lpstr>슬라이드 58</vt:lpstr>
      <vt:lpstr>복지국가 정책으로 인한 경제적 이득</vt:lpstr>
      <vt:lpstr>슬라이드 60</vt:lpstr>
      <vt:lpstr>슬라이드 61</vt:lpstr>
      <vt:lpstr>2016년 총선과 2017년 대선의 대한민국의 시대 정신</vt:lpstr>
      <vt:lpstr>대한민국의 구조적 문제 해결과  국민들의 삶의 개선을 위한 해법   역동적 복지국가와 복지국가 지방정부의 수립</vt:lpstr>
      <vt:lpstr>슬라이드 64</vt:lpstr>
    </vt:vector>
  </TitlesOfParts>
  <Company>Samsung Electronics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subject>공중보건한의사 강의자료</dc:subject>
  <dc:creator>강혜정</dc:creator>
  <dc:description>20040708 서울교육문화회관 한방의료강의자료</dc:description>
  <cp:lastModifiedBy>Owner</cp:lastModifiedBy>
  <cp:revision>1965</cp:revision>
  <cp:lastPrinted>2005-01-26T06:16:38Z</cp:lastPrinted>
  <dcterms:created xsi:type="dcterms:W3CDTF">2004-06-25T05:23:33Z</dcterms:created>
  <dcterms:modified xsi:type="dcterms:W3CDTF">2016-12-08T11:00:05Z</dcterms:modified>
</cp:coreProperties>
</file>